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sldIdLst>
    <p:sldId id="263" r:id="rId2"/>
    <p:sldId id="256" r:id="rId3"/>
    <p:sldId id="258" r:id="rId4"/>
    <p:sldId id="259" r:id="rId5"/>
    <p:sldId id="261" r:id="rId6"/>
    <p:sldId id="257" r:id="rId7"/>
    <p:sldId id="262" r:id="rId8"/>
    <p:sldId id="840" r:id="rId9"/>
    <p:sldId id="828" r:id="rId10"/>
    <p:sldId id="829" r:id="rId11"/>
    <p:sldId id="830" r:id="rId12"/>
    <p:sldId id="831" r:id="rId13"/>
    <p:sldId id="832" r:id="rId14"/>
    <p:sldId id="833" r:id="rId15"/>
    <p:sldId id="834" r:id="rId16"/>
    <p:sldId id="835" r:id="rId17"/>
    <p:sldId id="836" r:id="rId18"/>
    <p:sldId id="837" r:id="rId19"/>
    <p:sldId id="838" r:id="rId20"/>
    <p:sldId id="839" r:id="rId21"/>
    <p:sldId id="715" r:id="rId22"/>
    <p:sldId id="716" r:id="rId2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594"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Rectangle 8">
            <a:extLst>
              <a:ext uri="{FF2B5EF4-FFF2-40B4-BE49-F238E27FC236}">
                <a16:creationId xmlns:a16="http://schemas.microsoft.com/office/drawing/2014/main" id="{B1CF12AB-CEA4-8DD3-D49A-1B47AC680B58}"/>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Rectangle 9">
            <a:extLst>
              <a:ext uri="{FF2B5EF4-FFF2-40B4-BE49-F238E27FC236}">
                <a16:creationId xmlns:a16="http://schemas.microsoft.com/office/drawing/2014/main" id="{6EC5E184-CEA4-4A2A-D798-695CA6AA9D6C}"/>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Rectangle 10">
            <a:extLst>
              <a:ext uri="{FF2B5EF4-FFF2-40B4-BE49-F238E27FC236}">
                <a16:creationId xmlns:a16="http://schemas.microsoft.com/office/drawing/2014/main" id="{D2E32C56-7739-53BB-BD85-A8FB6BD5000F}"/>
              </a:ext>
            </a:extLst>
          </p:cNvPr>
          <p:cNvSpPr>
            <a:spLocks noGrp="1" noChangeArrowheads="1"/>
          </p:cNvSpPr>
          <p:nvPr>
            <p:ph type="sldNum" sz="quarter" idx="12"/>
          </p:nvPr>
        </p:nvSpPr>
        <p:spPr>
          <a:ln/>
        </p:spPr>
        <p:txBody>
          <a:bodyPr/>
          <a:lstStyle>
            <a:lvl1pPr>
              <a:defRPr/>
            </a:lvl1pPr>
          </a:lstStyle>
          <a:p>
            <a:pPr>
              <a:defRPr/>
            </a:pPr>
            <a:fld id="{163A8E89-7CB0-47EB-A9EF-B3AF75F250BE}" type="slidenum">
              <a:rPr lang="en-US" altLang="en-US"/>
              <a:pPr>
                <a:defRPr/>
              </a:pPr>
              <a:t>‹#›</a:t>
            </a:fld>
            <a:endParaRPr lang="en-US" altLang="en-US"/>
          </a:p>
        </p:txBody>
      </p:sp>
    </p:spTree>
    <p:extLst>
      <p:ext uri="{BB962C8B-B14F-4D97-AF65-F5344CB8AC3E}">
        <p14:creationId xmlns:p14="http://schemas.microsoft.com/office/powerpoint/2010/main" val="3486095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8">
            <a:extLst>
              <a:ext uri="{FF2B5EF4-FFF2-40B4-BE49-F238E27FC236}">
                <a16:creationId xmlns:a16="http://schemas.microsoft.com/office/drawing/2014/main" id="{46994690-8FFC-91C8-C0C4-05250FBA6BE3}"/>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Rectangle 9">
            <a:extLst>
              <a:ext uri="{FF2B5EF4-FFF2-40B4-BE49-F238E27FC236}">
                <a16:creationId xmlns:a16="http://schemas.microsoft.com/office/drawing/2014/main" id="{BEFC8102-358C-5493-40EE-5CF56FC9D89B}"/>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Rectangle 10">
            <a:extLst>
              <a:ext uri="{FF2B5EF4-FFF2-40B4-BE49-F238E27FC236}">
                <a16:creationId xmlns:a16="http://schemas.microsoft.com/office/drawing/2014/main" id="{02714702-78E0-D910-CD3A-9B6860F8CA6D}"/>
              </a:ext>
            </a:extLst>
          </p:cNvPr>
          <p:cNvSpPr>
            <a:spLocks noGrp="1" noChangeArrowheads="1"/>
          </p:cNvSpPr>
          <p:nvPr>
            <p:ph type="sldNum" sz="quarter" idx="12"/>
          </p:nvPr>
        </p:nvSpPr>
        <p:spPr>
          <a:ln/>
        </p:spPr>
        <p:txBody>
          <a:bodyPr/>
          <a:lstStyle>
            <a:lvl1pPr>
              <a:defRPr/>
            </a:lvl1pPr>
          </a:lstStyle>
          <a:p>
            <a:pPr>
              <a:defRPr/>
            </a:pPr>
            <a:fld id="{06B40C81-2A70-4A8A-A8B4-4C70B01266E5}" type="slidenum">
              <a:rPr lang="en-US" altLang="en-US"/>
              <a:pPr>
                <a:defRPr/>
              </a:pPr>
              <a:t>‹#›</a:t>
            </a:fld>
            <a:endParaRPr lang="en-US" altLang="en-US"/>
          </a:p>
        </p:txBody>
      </p:sp>
    </p:spTree>
    <p:extLst>
      <p:ext uri="{BB962C8B-B14F-4D97-AF65-F5344CB8AC3E}">
        <p14:creationId xmlns:p14="http://schemas.microsoft.com/office/powerpoint/2010/main" val="2363913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1663" y="152400"/>
            <a:ext cx="2087562" cy="59436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152400"/>
            <a:ext cx="6113463"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8">
            <a:extLst>
              <a:ext uri="{FF2B5EF4-FFF2-40B4-BE49-F238E27FC236}">
                <a16:creationId xmlns:a16="http://schemas.microsoft.com/office/drawing/2014/main" id="{BBF40C2E-E310-E47E-E541-3CC598C6B982}"/>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Rectangle 9">
            <a:extLst>
              <a:ext uri="{FF2B5EF4-FFF2-40B4-BE49-F238E27FC236}">
                <a16:creationId xmlns:a16="http://schemas.microsoft.com/office/drawing/2014/main" id="{5A80C9DC-DD93-05F6-DD2F-729BC82B84A3}"/>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Rectangle 10">
            <a:extLst>
              <a:ext uri="{FF2B5EF4-FFF2-40B4-BE49-F238E27FC236}">
                <a16:creationId xmlns:a16="http://schemas.microsoft.com/office/drawing/2014/main" id="{629078C1-0538-8991-4D89-BA274740D72A}"/>
              </a:ext>
            </a:extLst>
          </p:cNvPr>
          <p:cNvSpPr>
            <a:spLocks noGrp="1" noChangeArrowheads="1"/>
          </p:cNvSpPr>
          <p:nvPr>
            <p:ph type="sldNum" sz="quarter" idx="12"/>
          </p:nvPr>
        </p:nvSpPr>
        <p:spPr>
          <a:ln/>
        </p:spPr>
        <p:txBody>
          <a:bodyPr/>
          <a:lstStyle>
            <a:lvl1pPr>
              <a:defRPr/>
            </a:lvl1pPr>
          </a:lstStyle>
          <a:p>
            <a:pPr>
              <a:defRPr/>
            </a:pPr>
            <a:fld id="{25B912CE-DEC3-437F-9A6A-E2D2BBB45FD9}" type="slidenum">
              <a:rPr lang="en-US" altLang="en-US"/>
              <a:pPr>
                <a:defRPr/>
              </a:pPr>
              <a:t>‹#›</a:t>
            </a:fld>
            <a:endParaRPr lang="en-US" altLang="en-US"/>
          </a:p>
        </p:txBody>
      </p:sp>
    </p:spTree>
    <p:extLst>
      <p:ext uri="{BB962C8B-B14F-4D97-AF65-F5344CB8AC3E}">
        <p14:creationId xmlns:p14="http://schemas.microsoft.com/office/powerpoint/2010/main" val="853180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8">
            <a:extLst>
              <a:ext uri="{FF2B5EF4-FFF2-40B4-BE49-F238E27FC236}">
                <a16:creationId xmlns:a16="http://schemas.microsoft.com/office/drawing/2014/main" id="{A0F76651-1E50-9807-22D2-5FA9E9D12ABE}"/>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Rectangle 9">
            <a:extLst>
              <a:ext uri="{FF2B5EF4-FFF2-40B4-BE49-F238E27FC236}">
                <a16:creationId xmlns:a16="http://schemas.microsoft.com/office/drawing/2014/main" id="{90A6D74B-0658-F22F-BD98-4B993FA7454B}"/>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Rectangle 10">
            <a:extLst>
              <a:ext uri="{FF2B5EF4-FFF2-40B4-BE49-F238E27FC236}">
                <a16:creationId xmlns:a16="http://schemas.microsoft.com/office/drawing/2014/main" id="{4A795182-B21D-E2C1-4611-16937B2C1F24}"/>
              </a:ext>
            </a:extLst>
          </p:cNvPr>
          <p:cNvSpPr>
            <a:spLocks noGrp="1" noChangeArrowheads="1"/>
          </p:cNvSpPr>
          <p:nvPr>
            <p:ph type="sldNum" sz="quarter" idx="12"/>
          </p:nvPr>
        </p:nvSpPr>
        <p:spPr>
          <a:ln/>
        </p:spPr>
        <p:txBody>
          <a:bodyPr/>
          <a:lstStyle>
            <a:lvl1pPr>
              <a:defRPr/>
            </a:lvl1pPr>
          </a:lstStyle>
          <a:p>
            <a:pPr>
              <a:defRPr/>
            </a:pPr>
            <a:fld id="{42B6E5E6-8F8E-4D9D-B400-1B2AF98E5E27}" type="slidenum">
              <a:rPr lang="en-US" altLang="en-US"/>
              <a:pPr>
                <a:defRPr/>
              </a:pPr>
              <a:t>‹#›</a:t>
            </a:fld>
            <a:endParaRPr lang="en-US" altLang="en-US"/>
          </a:p>
        </p:txBody>
      </p:sp>
    </p:spTree>
    <p:extLst>
      <p:ext uri="{BB962C8B-B14F-4D97-AF65-F5344CB8AC3E}">
        <p14:creationId xmlns:p14="http://schemas.microsoft.com/office/powerpoint/2010/main" val="1321476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8">
            <a:extLst>
              <a:ext uri="{FF2B5EF4-FFF2-40B4-BE49-F238E27FC236}">
                <a16:creationId xmlns:a16="http://schemas.microsoft.com/office/drawing/2014/main" id="{550ADBB7-0DA4-2FDB-35B0-002393EAEC4B}"/>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Rectangle 9">
            <a:extLst>
              <a:ext uri="{FF2B5EF4-FFF2-40B4-BE49-F238E27FC236}">
                <a16:creationId xmlns:a16="http://schemas.microsoft.com/office/drawing/2014/main" id="{7712EAD2-4DF6-94CB-39B5-A332898F01B5}"/>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Rectangle 10">
            <a:extLst>
              <a:ext uri="{FF2B5EF4-FFF2-40B4-BE49-F238E27FC236}">
                <a16:creationId xmlns:a16="http://schemas.microsoft.com/office/drawing/2014/main" id="{63DBB036-BF02-CB55-3E9A-7C99BDCC6CF0}"/>
              </a:ext>
            </a:extLst>
          </p:cNvPr>
          <p:cNvSpPr>
            <a:spLocks noGrp="1" noChangeArrowheads="1"/>
          </p:cNvSpPr>
          <p:nvPr>
            <p:ph type="sldNum" sz="quarter" idx="12"/>
          </p:nvPr>
        </p:nvSpPr>
        <p:spPr>
          <a:ln/>
        </p:spPr>
        <p:txBody>
          <a:bodyPr/>
          <a:lstStyle>
            <a:lvl1pPr>
              <a:defRPr/>
            </a:lvl1pPr>
          </a:lstStyle>
          <a:p>
            <a:pPr>
              <a:defRPr/>
            </a:pPr>
            <a:fld id="{4C32329D-F93A-46F1-818A-5C614D0EA247}" type="slidenum">
              <a:rPr lang="en-US" altLang="en-US"/>
              <a:pPr>
                <a:defRPr/>
              </a:pPr>
              <a:t>‹#›</a:t>
            </a:fld>
            <a:endParaRPr lang="en-US" altLang="en-US"/>
          </a:p>
        </p:txBody>
      </p:sp>
    </p:spTree>
    <p:extLst>
      <p:ext uri="{BB962C8B-B14F-4D97-AF65-F5344CB8AC3E}">
        <p14:creationId xmlns:p14="http://schemas.microsoft.com/office/powerpoint/2010/main" val="1729364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266825"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229225"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8">
            <a:extLst>
              <a:ext uri="{FF2B5EF4-FFF2-40B4-BE49-F238E27FC236}">
                <a16:creationId xmlns:a16="http://schemas.microsoft.com/office/drawing/2014/main" id="{EDEEDA3C-E88E-8002-CC28-3F9254AD25FB}"/>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Rectangle 9">
            <a:extLst>
              <a:ext uri="{FF2B5EF4-FFF2-40B4-BE49-F238E27FC236}">
                <a16:creationId xmlns:a16="http://schemas.microsoft.com/office/drawing/2014/main" id="{8DF7EC0E-9761-5204-D7FF-479FD3AE0C6E}"/>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Rectangle 10">
            <a:extLst>
              <a:ext uri="{FF2B5EF4-FFF2-40B4-BE49-F238E27FC236}">
                <a16:creationId xmlns:a16="http://schemas.microsoft.com/office/drawing/2014/main" id="{7D9CED7C-5A7F-6E8D-7B3D-B4EFEC1BDCA9}"/>
              </a:ext>
            </a:extLst>
          </p:cNvPr>
          <p:cNvSpPr>
            <a:spLocks noGrp="1" noChangeArrowheads="1"/>
          </p:cNvSpPr>
          <p:nvPr>
            <p:ph type="sldNum" sz="quarter" idx="12"/>
          </p:nvPr>
        </p:nvSpPr>
        <p:spPr>
          <a:ln/>
        </p:spPr>
        <p:txBody>
          <a:bodyPr/>
          <a:lstStyle>
            <a:lvl1pPr>
              <a:defRPr/>
            </a:lvl1pPr>
          </a:lstStyle>
          <a:p>
            <a:pPr>
              <a:defRPr/>
            </a:pPr>
            <a:fld id="{A969D775-8E99-43E4-A960-B9F755A6A36A}" type="slidenum">
              <a:rPr lang="en-US" altLang="en-US"/>
              <a:pPr>
                <a:defRPr/>
              </a:pPr>
              <a:t>‹#›</a:t>
            </a:fld>
            <a:endParaRPr lang="en-US" altLang="en-US"/>
          </a:p>
        </p:txBody>
      </p:sp>
    </p:spTree>
    <p:extLst>
      <p:ext uri="{BB962C8B-B14F-4D97-AF65-F5344CB8AC3E}">
        <p14:creationId xmlns:p14="http://schemas.microsoft.com/office/powerpoint/2010/main" val="2793769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8">
            <a:extLst>
              <a:ext uri="{FF2B5EF4-FFF2-40B4-BE49-F238E27FC236}">
                <a16:creationId xmlns:a16="http://schemas.microsoft.com/office/drawing/2014/main" id="{0D1B70D1-241E-CADB-BD4B-0AB03222F60C}"/>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8" name="Rectangle 9">
            <a:extLst>
              <a:ext uri="{FF2B5EF4-FFF2-40B4-BE49-F238E27FC236}">
                <a16:creationId xmlns:a16="http://schemas.microsoft.com/office/drawing/2014/main" id="{62A27549-E646-76E7-4CAE-6C8B9E082EFE}"/>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9" name="Rectangle 10">
            <a:extLst>
              <a:ext uri="{FF2B5EF4-FFF2-40B4-BE49-F238E27FC236}">
                <a16:creationId xmlns:a16="http://schemas.microsoft.com/office/drawing/2014/main" id="{36E5FBF2-52DB-77C4-2A6F-D36B7092AA14}"/>
              </a:ext>
            </a:extLst>
          </p:cNvPr>
          <p:cNvSpPr>
            <a:spLocks noGrp="1" noChangeArrowheads="1"/>
          </p:cNvSpPr>
          <p:nvPr>
            <p:ph type="sldNum" sz="quarter" idx="12"/>
          </p:nvPr>
        </p:nvSpPr>
        <p:spPr>
          <a:ln/>
        </p:spPr>
        <p:txBody>
          <a:bodyPr/>
          <a:lstStyle>
            <a:lvl1pPr>
              <a:defRPr/>
            </a:lvl1pPr>
          </a:lstStyle>
          <a:p>
            <a:pPr>
              <a:defRPr/>
            </a:pPr>
            <a:fld id="{90216117-7AD6-42E2-A5F4-36ED947FEDA6}" type="slidenum">
              <a:rPr lang="en-US" altLang="en-US"/>
              <a:pPr>
                <a:defRPr/>
              </a:pPr>
              <a:t>‹#›</a:t>
            </a:fld>
            <a:endParaRPr lang="en-US" altLang="en-US"/>
          </a:p>
        </p:txBody>
      </p:sp>
    </p:spTree>
    <p:extLst>
      <p:ext uri="{BB962C8B-B14F-4D97-AF65-F5344CB8AC3E}">
        <p14:creationId xmlns:p14="http://schemas.microsoft.com/office/powerpoint/2010/main" val="1161840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8">
            <a:extLst>
              <a:ext uri="{FF2B5EF4-FFF2-40B4-BE49-F238E27FC236}">
                <a16:creationId xmlns:a16="http://schemas.microsoft.com/office/drawing/2014/main" id="{58C777EA-16A7-D018-4A6C-333D21B6EC0B}"/>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4" name="Rectangle 9">
            <a:extLst>
              <a:ext uri="{FF2B5EF4-FFF2-40B4-BE49-F238E27FC236}">
                <a16:creationId xmlns:a16="http://schemas.microsoft.com/office/drawing/2014/main" id="{6F4B32D0-9CC1-D836-FC62-8DE9164506B0}"/>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5" name="Rectangle 10">
            <a:extLst>
              <a:ext uri="{FF2B5EF4-FFF2-40B4-BE49-F238E27FC236}">
                <a16:creationId xmlns:a16="http://schemas.microsoft.com/office/drawing/2014/main" id="{FA850AC8-5EB0-F572-B382-67569744799F}"/>
              </a:ext>
            </a:extLst>
          </p:cNvPr>
          <p:cNvSpPr>
            <a:spLocks noGrp="1" noChangeArrowheads="1"/>
          </p:cNvSpPr>
          <p:nvPr>
            <p:ph type="sldNum" sz="quarter" idx="12"/>
          </p:nvPr>
        </p:nvSpPr>
        <p:spPr>
          <a:ln/>
        </p:spPr>
        <p:txBody>
          <a:bodyPr/>
          <a:lstStyle>
            <a:lvl1pPr>
              <a:defRPr/>
            </a:lvl1pPr>
          </a:lstStyle>
          <a:p>
            <a:pPr>
              <a:defRPr/>
            </a:pPr>
            <a:fld id="{0D98EB6D-C740-405E-AC89-58587528349D}" type="slidenum">
              <a:rPr lang="en-US" altLang="en-US"/>
              <a:pPr>
                <a:defRPr/>
              </a:pPr>
              <a:t>‹#›</a:t>
            </a:fld>
            <a:endParaRPr lang="en-US" altLang="en-US"/>
          </a:p>
        </p:txBody>
      </p:sp>
    </p:spTree>
    <p:extLst>
      <p:ext uri="{BB962C8B-B14F-4D97-AF65-F5344CB8AC3E}">
        <p14:creationId xmlns:p14="http://schemas.microsoft.com/office/powerpoint/2010/main" val="2982256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id="{D16F7B10-5EE4-4DE1-4DB0-1045373E8480}"/>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3" name="Rectangle 9">
            <a:extLst>
              <a:ext uri="{FF2B5EF4-FFF2-40B4-BE49-F238E27FC236}">
                <a16:creationId xmlns:a16="http://schemas.microsoft.com/office/drawing/2014/main" id="{2F000A02-5EB0-D90E-C916-8C47F09D3FAA}"/>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4" name="Rectangle 10">
            <a:extLst>
              <a:ext uri="{FF2B5EF4-FFF2-40B4-BE49-F238E27FC236}">
                <a16:creationId xmlns:a16="http://schemas.microsoft.com/office/drawing/2014/main" id="{A7A59141-B617-292C-4E60-1077EE1C1C95}"/>
              </a:ext>
            </a:extLst>
          </p:cNvPr>
          <p:cNvSpPr>
            <a:spLocks noGrp="1" noChangeArrowheads="1"/>
          </p:cNvSpPr>
          <p:nvPr>
            <p:ph type="sldNum" sz="quarter" idx="12"/>
          </p:nvPr>
        </p:nvSpPr>
        <p:spPr>
          <a:ln/>
        </p:spPr>
        <p:txBody>
          <a:bodyPr/>
          <a:lstStyle>
            <a:lvl1pPr>
              <a:defRPr/>
            </a:lvl1pPr>
          </a:lstStyle>
          <a:p>
            <a:pPr>
              <a:defRPr/>
            </a:pPr>
            <a:fld id="{B623C7C9-7B26-4C09-A565-9EF85C73C4E6}" type="slidenum">
              <a:rPr lang="en-US" altLang="en-US"/>
              <a:pPr>
                <a:defRPr/>
              </a:pPr>
              <a:t>‹#›</a:t>
            </a:fld>
            <a:endParaRPr lang="en-US" altLang="en-US"/>
          </a:p>
        </p:txBody>
      </p:sp>
    </p:spTree>
    <p:extLst>
      <p:ext uri="{BB962C8B-B14F-4D97-AF65-F5344CB8AC3E}">
        <p14:creationId xmlns:p14="http://schemas.microsoft.com/office/powerpoint/2010/main" val="3529149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8">
            <a:extLst>
              <a:ext uri="{FF2B5EF4-FFF2-40B4-BE49-F238E27FC236}">
                <a16:creationId xmlns:a16="http://schemas.microsoft.com/office/drawing/2014/main" id="{06A3CE3D-4AC6-08D6-72CA-FA8D4A23FC97}"/>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Rectangle 9">
            <a:extLst>
              <a:ext uri="{FF2B5EF4-FFF2-40B4-BE49-F238E27FC236}">
                <a16:creationId xmlns:a16="http://schemas.microsoft.com/office/drawing/2014/main" id="{71F933AD-33A8-CBC7-3771-239A0B3D2C69}"/>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Rectangle 10">
            <a:extLst>
              <a:ext uri="{FF2B5EF4-FFF2-40B4-BE49-F238E27FC236}">
                <a16:creationId xmlns:a16="http://schemas.microsoft.com/office/drawing/2014/main" id="{C19AB0F0-3A9B-7869-00E1-17AC266A1C50}"/>
              </a:ext>
            </a:extLst>
          </p:cNvPr>
          <p:cNvSpPr>
            <a:spLocks noGrp="1" noChangeArrowheads="1"/>
          </p:cNvSpPr>
          <p:nvPr>
            <p:ph type="sldNum" sz="quarter" idx="12"/>
          </p:nvPr>
        </p:nvSpPr>
        <p:spPr>
          <a:ln/>
        </p:spPr>
        <p:txBody>
          <a:bodyPr/>
          <a:lstStyle>
            <a:lvl1pPr>
              <a:defRPr/>
            </a:lvl1pPr>
          </a:lstStyle>
          <a:p>
            <a:pPr>
              <a:defRPr/>
            </a:pPr>
            <a:fld id="{78D65A7F-254F-4B51-87D9-6F9789404CF2}" type="slidenum">
              <a:rPr lang="en-US" altLang="en-US"/>
              <a:pPr>
                <a:defRPr/>
              </a:pPr>
              <a:t>‹#›</a:t>
            </a:fld>
            <a:endParaRPr lang="en-US" altLang="en-US"/>
          </a:p>
        </p:txBody>
      </p:sp>
    </p:spTree>
    <p:extLst>
      <p:ext uri="{BB962C8B-B14F-4D97-AF65-F5344CB8AC3E}">
        <p14:creationId xmlns:p14="http://schemas.microsoft.com/office/powerpoint/2010/main" val="2324421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8">
            <a:extLst>
              <a:ext uri="{FF2B5EF4-FFF2-40B4-BE49-F238E27FC236}">
                <a16:creationId xmlns:a16="http://schemas.microsoft.com/office/drawing/2014/main" id="{B06F3CAA-3B34-DCA0-C5A6-CB8109BA2A1C}"/>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Rectangle 9">
            <a:extLst>
              <a:ext uri="{FF2B5EF4-FFF2-40B4-BE49-F238E27FC236}">
                <a16:creationId xmlns:a16="http://schemas.microsoft.com/office/drawing/2014/main" id="{6C9A06E6-C62C-3341-12EC-A7A828253D99}"/>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Rectangle 10">
            <a:extLst>
              <a:ext uri="{FF2B5EF4-FFF2-40B4-BE49-F238E27FC236}">
                <a16:creationId xmlns:a16="http://schemas.microsoft.com/office/drawing/2014/main" id="{39E97E8C-8D17-8F1F-8B19-3FD709C07268}"/>
              </a:ext>
            </a:extLst>
          </p:cNvPr>
          <p:cNvSpPr>
            <a:spLocks noGrp="1" noChangeArrowheads="1"/>
          </p:cNvSpPr>
          <p:nvPr>
            <p:ph type="sldNum" sz="quarter" idx="12"/>
          </p:nvPr>
        </p:nvSpPr>
        <p:spPr>
          <a:ln/>
        </p:spPr>
        <p:txBody>
          <a:bodyPr/>
          <a:lstStyle>
            <a:lvl1pPr>
              <a:defRPr/>
            </a:lvl1pPr>
          </a:lstStyle>
          <a:p>
            <a:pPr>
              <a:defRPr/>
            </a:pPr>
            <a:fld id="{65DBCDD7-945D-42BA-A6E9-09C2B8A6CD0D}" type="slidenum">
              <a:rPr lang="en-US" altLang="en-US"/>
              <a:pPr>
                <a:defRPr/>
              </a:pPr>
              <a:t>‹#›</a:t>
            </a:fld>
            <a:endParaRPr lang="en-US" altLang="en-US"/>
          </a:p>
        </p:txBody>
      </p:sp>
    </p:spTree>
    <p:extLst>
      <p:ext uri="{BB962C8B-B14F-4D97-AF65-F5344CB8AC3E}">
        <p14:creationId xmlns:p14="http://schemas.microsoft.com/office/powerpoint/2010/main" val="520267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folHlink"/>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A864CBD8-485D-35C2-946B-05138E0BF76A}"/>
              </a:ext>
            </a:extLst>
          </p:cNvPr>
          <p:cNvGrpSpPr>
            <a:grpSpLocks/>
          </p:cNvGrpSpPr>
          <p:nvPr/>
        </p:nvGrpSpPr>
        <p:grpSpPr bwMode="auto">
          <a:xfrm>
            <a:off x="0" y="0"/>
            <a:ext cx="9144000" cy="6858000"/>
            <a:chOff x="0" y="0"/>
            <a:chExt cx="5760" cy="4320"/>
          </a:xfrm>
        </p:grpSpPr>
        <p:sp>
          <p:nvSpPr>
            <p:cNvPr id="2" name="Rectangle 3">
              <a:extLst>
                <a:ext uri="{FF2B5EF4-FFF2-40B4-BE49-F238E27FC236}">
                  <a16:creationId xmlns:a16="http://schemas.microsoft.com/office/drawing/2014/main" id="{F15A7CA1-DD6C-8B05-5033-717A2193F811}"/>
                </a:ext>
              </a:extLst>
            </p:cNvPr>
            <p:cNvSpPr>
              <a:spLocks noChangeArrowheads="1"/>
            </p:cNvSpPr>
            <p:nvPr/>
          </p:nvSpPr>
          <p:spPr bwMode="auto">
            <a:xfrm>
              <a:off x="1008" y="0"/>
              <a:ext cx="4752" cy="4320"/>
            </a:xfrm>
            <a:prstGeom prst="rect">
              <a:avLst/>
            </a:prstGeom>
            <a:solidFill>
              <a:schemeClr val="bg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9pPr>
            </a:lstStyle>
            <a:p>
              <a:pPr>
                <a:buFont typeface="Arial" panose="020B0604020202020204" pitchFamily="34" charset="0"/>
                <a:buNone/>
                <a:defRPr/>
              </a:pPr>
              <a:endParaRPr lang="sr-Latn-CS" altLang="en-US"/>
            </a:p>
          </p:txBody>
        </p:sp>
        <p:sp>
          <p:nvSpPr>
            <p:cNvPr id="3" name="Rectangle 4">
              <a:extLst>
                <a:ext uri="{FF2B5EF4-FFF2-40B4-BE49-F238E27FC236}">
                  <a16:creationId xmlns:a16="http://schemas.microsoft.com/office/drawing/2014/main" id="{88895E68-94D0-0B3C-B4CF-EABC7812257A}"/>
                </a:ext>
              </a:extLst>
            </p:cNvPr>
            <p:cNvSpPr>
              <a:spLocks noChangeArrowheads="1"/>
            </p:cNvSpPr>
            <p:nvPr/>
          </p:nvSpPr>
          <p:spPr bwMode="auto">
            <a:xfrm>
              <a:off x="0" y="0"/>
              <a:ext cx="1008" cy="4320"/>
            </a:xfrm>
            <a:prstGeom prst="rect">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9pPr>
            </a:lstStyle>
            <a:p>
              <a:pPr algn="ctr">
                <a:buFont typeface="Arial" panose="020B0604020202020204" pitchFamily="34" charset="0"/>
                <a:buNone/>
                <a:defRPr/>
              </a:pPr>
              <a:endParaRPr lang="sr-Latn-CS" altLang="en-US">
                <a:solidFill>
                  <a:schemeClr val="tx2"/>
                </a:solidFill>
              </a:endParaRPr>
            </a:p>
          </p:txBody>
        </p:sp>
        <p:sp>
          <p:nvSpPr>
            <p:cNvPr id="1029" name="Freeform 5">
              <a:extLst>
                <a:ext uri="{FF2B5EF4-FFF2-40B4-BE49-F238E27FC236}">
                  <a16:creationId xmlns:a16="http://schemas.microsoft.com/office/drawing/2014/main" id="{9F32834F-8CAE-414B-9DE5-88B1E72D85BA}"/>
                </a:ext>
              </a:extLst>
            </p:cNvPr>
            <p:cNvSpPr>
              <a:spLocks noChangeArrowheads="1"/>
            </p:cNvSpPr>
            <p:nvPr/>
          </p:nvSpPr>
          <p:spPr bwMode="auto">
            <a:xfrm>
              <a:off x="0" y="0"/>
              <a:ext cx="5760" cy="1200"/>
            </a:xfrm>
            <a:custGeom>
              <a:avLst/>
              <a:gdLst>
                <a:gd name="T0" fmla="*/ 0 w 5760"/>
                <a:gd name="T1" fmla="*/ 0 h 1200"/>
                <a:gd name="T2" fmla="*/ 1008 w 5760"/>
                <a:gd name="T3" fmla="*/ 1200 h 1200"/>
                <a:gd name="T4" fmla="*/ 5760 w 5760"/>
                <a:gd name="T5" fmla="*/ 336 h 1200"/>
                <a:gd name="T6" fmla="*/ 5760 w 5760"/>
                <a:gd name="T7" fmla="*/ 0 h 1200"/>
                <a:gd name="T8" fmla="*/ 0 w 5760"/>
                <a:gd name="T9" fmla="*/ 0 h 1200"/>
                <a:gd name="T10" fmla="*/ 0 60000 65536"/>
                <a:gd name="T11" fmla="*/ 0 60000 65536"/>
                <a:gd name="T12" fmla="*/ 0 60000 65536"/>
                <a:gd name="T13" fmla="*/ 0 60000 65536"/>
                <a:gd name="T14" fmla="*/ 0 60000 65536"/>
                <a:gd name="T15" fmla="*/ 0 w 5760"/>
                <a:gd name="T16" fmla="*/ 0 h 1200"/>
                <a:gd name="T17" fmla="*/ 5760 w 5760"/>
                <a:gd name="T18" fmla="*/ 1200 h 1200"/>
              </a:gdLst>
              <a:ahLst/>
              <a:cxnLst>
                <a:cxn ang="T10">
                  <a:pos x="T0" y="T1"/>
                </a:cxn>
                <a:cxn ang="T11">
                  <a:pos x="T2" y="T3"/>
                </a:cxn>
                <a:cxn ang="T12">
                  <a:pos x="T4" y="T5"/>
                </a:cxn>
                <a:cxn ang="T13">
                  <a:pos x="T6" y="T7"/>
                </a:cxn>
                <a:cxn ang="T14">
                  <a:pos x="T8" y="T9"/>
                </a:cxn>
              </a:cxnLst>
              <a:rect l="T15" t="T16" r="T17" b="T18"/>
              <a:pathLst>
                <a:path w="5760" h="1200">
                  <a:moveTo>
                    <a:pt x="0" y="0"/>
                  </a:moveTo>
                  <a:lnTo>
                    <a:pt x="1008" y="1200"/>
                  </a:lnTo>
                  <a:lnTo>
                    <a:pt x="5760" y="336"/>
                  </a:lnTo>
                  <a:lnTo>
                    <a:pt x="5760" y="0"/>
                  </a:lnTo>
                  <a:lnTo>
                    <a:pt x="0" y="0"/>
                  </a:lnTo>
                  <a:close/>
                </a:path>
              </a:pathLst>
            </a:custGeom>
            <a:solidFill>
              <a:schemeClr val="bg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defRPr>
              </a:lvl9pPr>
            </a:lstStyle>
            <a:p>
              <a:pPr>
                <a:buFont typeface="Arial" panose="020B0604020202020204" pitchFamily="34" charset="0"/>
                <a:buNone/>
                <a:defRPr/>
              </a:pPr>
              <a:endParaRPr lang="en-US"/>
            </a:p>
          </p:txBody>
        </p:sp>
      </p:grpSp>
      <p:sp>
        <p:nvSpPr>
          <p:cNvPr id="1027" name="Rectangle 6">
            <a:extLst>
              <a:ext uri="{FF2B5EF4-FFF2-40B4-BE49-F238E27FC236}">
                <a16:creationId xmlns:a16="http://schemas.microsoft.com/office/drawing/2014/main" id="{B34DC734-41F8-C6BD-94EB-7A2E963B213E}"/>
              </a:ext>
            </a:extLst>
          </p:cNvPr>
          <p:cNvSpPr>
            <a:spLocks noGrp="1" noChangeArrowheads="1"/>
          </p:cNvSpPr>
          <p:nvPr>
            <p:ph type="title"/>
          </p:nvPr>
        </p:nvSpPr>
        <p:spPr bwMode="auto">
          <a:xfrm>
            <a:off x="685800" y="1524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8" name="Rectangle 7">
            <a:extLst>
              <a:ext uri="{FF2B5EF4-FFF2-40B4-BE49-F238E27FC236}">
                <a16:creationId xmlns:a16="http://schemas.microsoft.com/office/drawing/2014/main" id="{7EC4ADFA-47BF-C7EC-65E8-E60D021F7370}"/>
              </a:ext>
            </a:extLst>
          </p:cNvPr>
          <p:cNvSpPr>
            <a:spLocks noGrp="1" noChangeArrowheads="1"/>
          </p:cNvSpPr>
          <p:nvPr>
            <p:ph type="body" idx="1"/>
          </p:nvPr>
        </p:nvSpPr>
        <p:spPr bwMode="auto">
          <a:xfrm>
            <a:off x="1266825"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2" name="Rectangle 8">
            <a:extLst>
              <a:ext uri="{FF2B5EF4-FFF2-40B4-BE49-F238E27FC236}">
                <a16:creationId xmlns:a16="http://schemas.microsoft.com/office/drawing/2014/main" id="{F2DAEA3C-7F37-1FAE-19CF-E3D87ADEF59E}"/>
              </a:ext>
            </a:extLst>
          </p:cNvPr>
          <p:cNvSpPr>
            <a:spLocks noGrp="1" noChangeArrowheads="1"/>
          </p:cNvSpPr>
          <p:nvPr>
            <p:ph type="dt" sz="half" idx="2"/>
          </p:nvPr>
        </p:nvSpPr>
        <p:spPr bwMode="auto">
          <a:xfrm>
            <a:off x="1600200" y="6400800"/>
            <a:ext cx="1905000" cy="457200"/>
          </a:xfrm>
          <a:prstGeom prst="rect">
            <a:avLst/>
          </a:prstGeom>
          <a:noFill/>
          <a:ln>
            <a:noFill/>
          </a:ln>
        </p:spPr>
        <p:txBody>
          <a:bodyPr vert="horz" wrap="square" lIns="91440" tIns="45720" rIns="91440" bIns="45720" numCol="1" anchor="t" anchorCtr="0" compatLnSpc="1">
            <a:prstTxWarp prst="textNoShape">
              <a:avLst/>
            </a:prstTxWarp>
          </a:bodyPr>
          <a:lstStyle>
            <a:lvl1pPr>
              <a:spcBef>
                <a:spcPct val="50000"/>
              </a:spcBef>
              <a:buFont typeface="Arial" panose="020B0604020202020204" pitchFamily="34" charset="0"/>
              <a:buNone/>
              <a:defRPr sz="1400">
                <a:solidFill>
                  <a:schemeClr val="folHlink"/>
                </a:solidFill>
                <a:latin typeface="+mn-lt"/>
              </a:defRPr>
            </a:lvl1pPr>
          </a:lstStyle>
          <a:p>
            <a:pPr>
              <a:defRPr/>
            </a:pPr>
            <a:endParaRPr lang="sr-Latn-CS" altLang="en-US"/>
          </a:p>
        </p:txBody>
      </p:sp>
      <p:sp>
        <p:nvSpPr>
          <p:cNvPr id="1033" name="Rectangle 9">
            <a:extLst>
              <a:ext uri="{FF2B5EF4-FFF2-40B4-BE49-F238E27FC236}">
                <a16:creationId xmlns:a16="http://schemas.microsoft.com/office/drawing/2014/main" id="{5967971A-5227-20FA-3C4F-81B3C992BCF0}"/>
              </a:ext>
            </a:extLst>
          </p:cNvPr>
          <p:cNvSpPr>
            <a:spLocks noGrp="1" noChangeArrowheads="1"/>
          </p:cNvSpPr>
          <p:nvPr>
            <p:ph type="ftr" sz="quarter" idx="3"/>
          </p:nvPr>
        </p:nvSpPr>
        <p:spPr bwMode="auto">
          <a:xfrm>
            <a:off x="3886200" y="6400800"/>
            <a:ext cx="2895600" cy="457200"/>
          </a:xfrm>
          <a:prstGeom prst="rect">
            <a:avLst/>
          </a:prstGeom>
          <a:noFill/>
          <a:ln>
            <a:noFill/>
          </a:ln>
        </p:spPr>
        <p:txBody>
          <a:bodyPr vert="horz" wrap="square" lIns="91440" tIns="45720" rIns="91440" bIns="45720" numCol="1" anchor="t" anchorCtr="0" compatLnSpc="1">
            <a:prstTxWarp prst="textNoShape">
              <a:avLst/>
            </a:prstTxWarp>
          </a:bodyPr>
          <a:lstStyle>
            <a:lvl1pPr algn="ctr">
              <a:spcBef>
                <a:spcPct val="50000"/>
              </a:spcBef>
              <a:buFont typeface="Arial" panose="020B0604020202020204" pitchFamily="34" charset="0"/>
              <a:buNone/>
              <a:defRPr sz="1400">
                <a:solidFill>
                  <a:schemeClr val="folHlink"/>
                </a:solidFill>
                <a:latin typeface="+mn-lt"/>
              </a:defRPr>
            </a:lvl1pPr>
          </a:lstStyle>
          <a:p>
            <a:pPr>
              <a:defRPr/>
            </a:pPr>
            <a:endParaRPr lang="sr-Latn-CS" altLang="en-US"/>
          </a:p>
        </p:txBody>
      </p:sp>
      <p:sp>
        <p:nvSpPr>
          <p:cNvPr id="1034" name="Rectangle 10">
            <a:extLst>
              <a:ext uri="{FF2B5EF4-FFF2-40B4-BE49-F238E27FC236}">
                <a16:creationId xmlns:a16="http://schemas.microsoft.com/office/drawing/2014/main" id="{F9E07410-61A5-86E0-60CE-DBBD5843E50C}"/>
              </a:ext>
            </a:extLst>
          </p:cNvPr>
          <p:cNvSpPr>
            <a:spLocks noGrp="1" noChangeArrowheads="1"/>
          </p:cNvSpPr>
          <p:nvPr>
            <p:ph type="sldNum" sz="quarter" idx="4"/>
          </p:nvPr>
        </p:nvSpPr>
        <p:spPr bwMode="auto">
          <a:xfrm>
            <a:off x="7162800" y="6400800"/>
            <a:ext cx="19050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a:spcBef>
                <a:spcPct val="50000"/>
              </a:spcBef>
              <a:buFont typeface="Arial" panose="020B0604020202020204" pitchFamily="34" charset="0"/>
              <a:buNone/>
              <a:defRPr sz="1400">
                <a:solidFill>
                  <a:schemeClr val="folHlink"/>
                </a:solidFill>
                <a:latin typeface="Tahoma" panose="020B0604030504040204" pitchFamily="34" charset="0"/>
              </a:defRPr>
            </a:lvl1pPr>
          </a:lstStyle>
          <a:p>
            <a:pPr>
              <a:defRPr/>
            </a:pPr>
            <a:fld id="{94B72719-6EB6-4125-AA63-E37FCAF22EE5}"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defRPr>
      </a:lvl2pPr>
      <a:lvl3pPr algn="l" rtl="0" eaLnBrk="0" fontAlgn="base" hangingPunct="0">
        <a:spcBef>
          <a:spcPct val="0"/>
        </a:spcBef>
        <a:spcAft>
          <a:spcPct val="0"/>
        </a:spcAft>
        <a:defRPr sz="4400">
          <a:solidFill>
            <a:schemeClr val="tx2"/>
          </a:solidFill>
          <a:latin typeface="Tahoma" panose="020B0604030504040204" pitchFamily="34" charset="0"/>
        </a:defRPr>
      </a:lvl3pPr>
      <a:lvl4pPr algn="l" rtl="0" eaLnBrk="0" fontAlgn="base" hangingPunct="0">
        <a:spcBef>
          <a:spcPct val="0"/>
        </a:spcBef>
        <a:spcAft>
          <a:spcPct val="0"/>
        </a:spcAft>
        <a:defRPr sz="4400">
          <a:solidFill>
            <a:schemeClr val="tx2"/>
          </a:solidFill>
          <a:latin typeface="Tahoma" panose="020B0604030504040204" pitchFamily="34" charset="0"/>
        </a:defRPr>
      </a:lvl4pPr>
      <a:lvl5pPr algn="l" rtl="0" eaLnBrk="0" fontAlgn="base" hangingPunct="0">
        <a:spcBef>
          <a:spcPct val="0"/>
        </a:spcBef>
        <a:spcAft>
          <a:spcPct val="0"/>
        </a:spcAft>
        <a:defRPr sz="4400">
          <a:solidFill>
            <a:schemeClr val="tx2"/>
          </a:solidFill>
          <a:latin typeface="Tahoma" panose="020B0604030504040204" pitchFamily="34" charset="0"/>
        </a:defRPr>
      </a:lvl5pPr>
      <a:lvl6pPr marL="457200" algn="l" rtl="0" eaLnBrk="0" fontAlgn="base" hangingPunct="0">
        <a:spcBef>
          <a:spcPct val="0"/>
        </a:spcBef>
        <a:spcAft>
          <a:spcPct val="0"/>
        </a:spcAft>
        <a:defRPr sz="4400">
          <a:solidFill>
            <a:schemeClr val="tx2"/>
          </a:solidFill>
          <a:latin typeface="Tahoma" panose="020B0604030504040204" pitchFamily="34" charset="0"/>
        </a:defRPr>
      </a:lvl6pPr>
      <a:lvl7pPr marL="914400" algn="l" rtl="0" eaLnBrk="0" fontAlgn="base" hangingPunct="0">
        <a:spcBef>
          <a:spcPct val="0"/>
        </a:spcBef>
        <a:spcAft>
          <a:spcPct val="0"/>
        </a:spcAft>
        <a:defRPr sz="4400">
          <a:solidFill>
            <a:schemeClr val="tx2"/>
          </a:solidFill>
          <a:latin typeface="Tahoma" panose="020B0604030504040204" pitchFamily="34" charset="0"/>
        </a:defRPr>
      </a:lvl7pPr>
      <a:lvl8pPr marL="1371600" algn="l" rtl="0" eaLnBrk="0" fontAlgn="base" hangingPunct="0">
        <a:spcBef>
          <a:spcPct val="0"/>
        </a:spcBef>
        <a:spcAft>
          <a:spcPct val="0"/>
        </a:spcAft>
        <a:defRPr sz="4400">
          <a:solidFill>
            <a:schemeClr val="tx2"/>
          </a:solidFill>
          <a:latin typeface="Tahoma" panose="020B0604030504040204" pitchFamily="34" charset="0"/>
        </a:defRPr>
      </a:lvl8pPr>
      <a:lvl9pPr marL="1828800" algn="l" rtl="0" eaLnBrk="0" fontAlgn="base" hangingPunct="0">
        <a:spcBef>
          <a:spcPct val="0"/>
        </a:spcBef>
        <a:spcAft>
          <a:spcPct val="0"/>
        </a:spcAft>
        <a:defRPr sz="4400">
          <a:solidFill>
            <a:schemeClr val="tx2"/>
          </a:solidFill>
          <a:latin typeface="Tahoma" panose="020B060403050404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6F609F9F-78A3-E8CD-5AF3-C0B3408412A6}"/>
              </a:ext>
            </a:extLst>
          </p:cNvPr>
          <p:cNvSpPr>
            <a:spLocks noGrp="1" noChangeArrowheads="1"/>
          </p:cNvSpPr>
          <p:nvPr>
            <p:ph type="title" idx="4294967295"/>
          </p:nvPr>
        </p:nvSpPr>
        <p:spPr>
          <a:xfrm>
            <a:off x="304800" y="0"/>
            <a:ext cx="8443913" cy="1143000"/>
          </a:xfrm>
        </p:spPr>
        <p:txBody>
          <a:bodyPr/>
          <a:lstStyle/>
          <a:p>
            <a:r>
              <a:rPr lang="en-GB" altLang="en-US" sz="3200">
                <a:latin typeface="Times New Roman" panose="02020603050405020304" pitchFamily="18" charset="0"/>
              </a:rPr>
              <a:t>SEX DIMORPHISM OF THE HUMAN BRAIN</a:t>
            </a:r>
            <a:endParaRPr lang="en-US" altLang="en-US" sz="3200"/>
          </a:p>
        </p:txBody>
      </p:sp>
      <p:sp>
        <p:nvSpPr>
          <p:cNvPr id="2051" name="Rectangle 3">
            <a:extLst>
              <a:ext uri="{FF2B5EF4-FFF2-40B4-BE49-F238E27FC236}">
                <a16:creationId xmlns:a16="http://schemas.microsoft.com/office/drawing/2014/main" id="{FFDE31C3-9A4D-E296-DB75-58690E65E234}"/>
              </a:ext>
            </a:extLst>
          </p:cNvPr>
          <p:cNvSpPr>
            <a:spLocks noGrp="1" noChangeArrowheads="1"/>
          </p:cNvSpPr>
          <p:nvPr>
            <p:ph type="body" idx="4294967295"/>
          </p:nvPr>
        </p:nvSpPr>
        <p:spPr>
          <a:xfrm>
            <a:off x="1371600" y="1906588"/>
            <a:ext cx="7772400" cy="4906962"/>
          </a:xfrm>
        </p:spPr>
        <p:txBody>
          <a:bodyPr/>
          <a:lstStyle/>
          <a:p>
            <a:r>
              <a:rPr lang="en-GB" altLang="en-US" sz="1800"/>
              <a:t>Brain of the males is more masive</a:t>
            </a:r>
            <a:endParaRPr lang="sr-Cyrl-RS" altLang="en-US" sz="1800"/>
          </a:p>
          <a:p>
            <a:r>
              <a:rPr lang="en-GB" altLang="en-US" sz="1800"/>
              <a:t>Brain of males is larger</a:t>
            </a:r>
            <a:r>
              <a:rPr lang="sr-Cyrl-RS" altLang="en-US" sz="1800"/>
              <a:t>, </a:t>
            </a:r>
            <a:r>
              <a:rPr lang="en-GB" altLang="en-US" sz="1800"/>
              <a:t>but the concentration of neurons per cm3</a:t>
            </a:r>
            <a:r>
              <a:rPr lang="sr-Cyrl-RS" altLang="en-US" sz="1800"/>
              <a:t>, </a:t>
            </a:r>
            <a:r>
              <a:rPr lang="en-GB" altLang="en-US" sz="1800"/>
              <a:t>is greatest in females</a:t>
            </a:r>
          </a:p>
          <a:p>
            <a:endParaRPr lang="en-GB" altLang="en-US" sz="1800"/>
          </a:p>
          <a:p>
            <a:r>
              <a:rPr lang="en-GB" altLang="en-US" sz="1400"/>
              <a:t>Some Sex dimorprhic parts of the brain </a:t>
            </a:r>
            <a:r>
              <a:rPr lang="sr-Cyrl-RS" altLang="en-US" sz="1400"/>
              <a:t>:</a:t>
            </a:r>
            <a:br>
              <a:rPr lang="sr-Cyrl-RS" altLang="en-US" sz="1400"/>
            </a:br>
            <a:r>
              <a:rPr lang="sr-Cyrl-RS" altLang="en-US" sz="1400"/>
              <a:t>- </a:t>
            </a:r>
            <a:r>
              <a:rPr lang="en-GB" altLang="en-US" sz="1400"/>
              <a:t>adhessio interthalamica</a:t>
            </a:r>
            <a:br>
              <a:rPr lang="en-GB" altLang="en-US" sz="1400"/>
            </a:br>
            <a:r>
              <a:rPr lang="en-GB" altLang="en-US" sz="1400"/>
              <a:t>- splenium corpus callosi</a:t>
            </a:r>
            <a:br>
              <a:rPr lang="en-GB" altLang="en-US" sz="1400"/>
            </a:br>
            <a:r>
              <a:rPr lang="en-GB" altLang="en-US" sz="1400"/>
              <a:t>- preoptic region of hypothalamus</a:t>
            </a:r>
            <a:br>
              <a:rPr lang="sr-Cyrl-RS" altLang="en-US" sz="1400"/>
            </a:br>
            <a:r>
              <a:rPr lang="sr-Cyrl-RS" altLang="en-US" sz="1400"/>
              <a:t>- </a:t>
            </a:r>
            <a:r>
              <a:rPr lang="en-GB" altLang="en-US" sz="1400"/>
              <a:t>planum temporale</a:t>
            </a:r>
            <a:br>
              <a:rPr lang="en-GB" altLang="en-US" sz="1400"/>
            </a:br>
            <a:r>
              <a:rPr lang="en-GB" altLang="en-US" sz="1400"/>
              <a:t>- bed nucleus striae terminalis (Anterior extension of amygdala)</a:t>
            </a:r>
            <a:br>
              <a:rPr lang="en-GB" altLang="en-US" sz="1400"/>
            </a:br>
            <a:r>
              <a:rPr lang="en-GB" altLang="en-US" sz="1400"/>
              <a:t>- nc. tractus diagonalis (basal forebrain)</a:t>
            </a:r>
            <a:br>
              <a:rPr lang="en-GB" altLang="en-US" sz="1400"/>
            </a:br>
            <a:r>
              <a:rPr lang="en-GB" altLang="en-US" sz="1400"/>
              <a:t>- gyrus frontalis superior</a:t>
            </a:r>
            <a:br>
              <a:rPr lang="en-GB" altLang="en-US" sz="1400"/>
            </a:br>
            <a:r>
              <a:rPr lang="en-GB" altLang="en-US" sz="1400"/>
              <a:t>- gyrus frontalis medius</a:t>
            </a:r>
            <a:br>
              <a:rPr lang="en-GB" altLang="en-US" sz="1400"/>
            </a:br>
            <a:r>
              <a:rPr lang="sr-Cyrl-RS" altLang="en-US" sz="1400"/>
              <a:t>- </a:t>
            </a:r>
            <a:r>
              <a:rPr lang="en-GB" altLang="en-US" sz="1400"/>
              <a:t>gyrus frontalis inferior</a:t>
            </a:r>
            <a:br>
              <a:rPr lang="en-GB" altLang="en-US" sz="1400"/>
            </a:br>
            <a:r>
              <a:rPr lang="en-GB" altLang="en-US" sz="1400"/>
              <a:t>- gyrus cinguli</a:t>
            </a:r>
            <a:br>
              <a:rPr lang="en-GB" altLang="en-US" sz="1400"/>
            </a:br>
            <a:r>
              <a:rPr lang="en-GB" altLang="en-US" sz="1400"/>
              <a:t>- gyrus temporalis superior</a:t>
            </a:r>
            <a:br>
              <a:rPr lang="en-GB" altLang="en-US" sz="1400"/>
            </a:br>
            <a:r>
              <a:rPr lang="en-GB" altLang="en-US" sz="1400"/>
              <a:t>- gyrus lingualis</a:t>
            </a:r>
            <a:br>
              <a:rPr lang="en-GB" altLang="en-US" sz="1400"/>
            </a:br>
            <a:r>
              <a:rPr lang="en-GB" altLang="en-US" sz="1400"/>
              <a:t>- Onuf’s nucleus of the spinal cord</a:t>
            </a:r>
            <a:br>
              <a:rPr lang="sr-Cyrl-RS" altLang="en-US" sz="1400"/>
            </a:br>
            <a:r>
              <a:rPr lang="en-GB" altLang="en-US" sz="1400"/>
              <a:t>- amygdala</a:t>
            </a:r>
          </a:p>
          <a:p>
            <a:pPr>
              <a:buFontTx/>
              <a:buNone/>
            </a:pPr>
            <a:r>
              <a:rPr lang="en-GB" altLang="en-US" sz="1400"/>
              <a:t>	........</a:t>
            </a:r>
            <a:endParaRPr lang="en-US" altLang="en-US" sz="1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CBF9E9DD-FDB0-BCB3-1805-24B3E39F95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
            <a:ext cx="9144000" cy="676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05054C54-387E-FF87-2998-9F747ECC78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5888"/>
            <a:ext cx="9144000" cy="662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extLst>
              <a:ext uri="{FF2B5EF4-FFF2-40B4-BE49-F238E27FC236}">
                <a16:creationId xmlns:a16="http://schemas.microsoft.com/office/drawing/2014/main" id="{46CC5100-6CAF-41FA-E60D-F6EE229837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0025"/>
            <a:ext cx="9144000" cy="645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04462E57-1C30-D6DF-2886-2281465B54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5413"/>
            <a:ext cx="9144000" cy="660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a:extLst>
              <a:ext uri="{FF2B5EF4-FFF2-40B4-BE49-F238E27FC236}">
                <a16:creationId xmlns:a16="http://schemas.microsoft.com/office/drawing/2014/main" id="{BF0A9C20-3FBE-1251-6FCD-5D39E6EBCF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5413"/>
            <a:ext cx="9144000" cy="660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1B166570-0CF1-477A-0752-06B762025C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8763"/>
            <a:ext cx="9144000" cy="634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a:extLst>
              <a:ext uri="{FF2B5EF4-FFF2-40B4-BE49-F238E27FC236}">
                <a16:creationId xmlns:a16="http://schemas.microsoft.com/office/drawing/2014/main" id="{F584AF27-AFF1-14A5-C73C-F0A262A149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6850"/>
            <a:ext cx="9144000" cy="646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a:extLst>
              <a:ext uri="{FF2B5EF4-FFF2-40B4-BE49-F238E27FC236}">
                <a16:creationId xmlns:a16="http://schemas.microsoft.com/office/drawing/2014/main" id="{0B4776BB-67AA-239E-DB5C-AED2A57DF2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5100"/>
            <a:ext cx="9144000" cy="652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a:extLst>
              <a:ext uri="{FF2B5EF4-FFF2-40B4-BE49-F238E27FC236}">
                <a16:creationId xmlns:a16="http://schemas.microsoft.com/office/drawing/2014/main" id="{8B835145-87E3-D218-2F6A-3AD4AF94DC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6538"/>
            <a:ext cx="9144000" cy="638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a:extLst>
              <a:ext uri="{FF2B5EF4-FFF2-40B4-BE49-F238E27FC236}">
                <a16:creationId xmlns:a16="http://schemas.microsoft.com/office/drawing/2014/main" id="{4BFC7991-0543-6E85-C845-DE40DFB099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8900"/>
            <a:ext cx="9144000" cy="668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8814ABC9-FF17-968D-12D4-21B567428645}"/>
              </a:ext>
            </a:extLst>
          </p:cNvPr>
          <p:cNvSpPr>
            <a:spLocks noGrp="1" noChangeArrowheads="1"/>
          </p:cNvSpPr>
          <p:nvPr>
            <p:ph type="title" idx="4294967295"/>
          </p:nvPr>
        </p:nvSpPr>
        <p:spPr>
          <a:xfrm>
            <a:off x="304800" y="0"/>
            <a:ext cx="7772400" cy="1143000"/>
          </a:xfrm>
        </p:spPr>
        <p:txBody>
          <a:bodyPr/>
          <a:lstStyle/>
          <a:p>
            <a:r>
              <a:rPr lang="en-GB" altLang="en-US" sz="3200">
                <a:latin typeface="Times New Roman" panose="02020603050405020304" pitchFamily="18" charset="0"/>
              </a:rPr>
              <a:t>SEX DIMORPHIC NUCLEUS OF PREOPTIC HYPOTHALAMUS</a:t>
            </a:r>
            <a:endParaRPr lang="en-US" altLang="en-US" sz="3200"/>
          </a:p>
        </p:txBody>
      </p:sp>
      <p:sp>
        <p:nvSpPr>
          <p:cNvPr id="3075" name="Rectangle 3">
            <a:extLst>
              <a:ext uri="{FF2B5EF4-FFF2-40B4-BE49-F238E27FC236}">
                <a16:creationId xmlns:a16="http://schemas.microsoft.com/office/drawing/2014/main" id="{A5CCFD42-B4FA-0911-6448-3688767DFA72}"/>
              </a:ext>
            </a:extLst>
          </p:cNvPr>
          <p:cNvSpPr>
            <a:spLocks noGrp="1" noChangeArrowheads="1"/>
          </p:cNvSpPr>
          <p:nvPr>
            <p:ph type="body" idx="4294967295"/>
          </p:nvPr>
        </p:nvSpPr>
        <p:spPr>
          <a:xfrm>
            <a:off x="1371600" y="1906588"/>
            <a:ext cx="7772400" cy="4906962"/>
          </a:xfrm>
        </p:spPr>
        <p:txBody>
          <a:bodyPr/>
          <a:lstStyle/>
          <a:p>
            <a:pPr>
              <a:lnSpc>
                <a:spcPct val="90000"/>
              </a:lnSpc>
            </a:pPr>
            <a:r>
              <a:rPr lang="en-GB" altLang="en-US" sz="2200">
                <a:latin typeface="Times New Roman" panose="02020603050405020304" pitchFamily="18" charset="0"/>
              </a:rPr>
              <a:t>Location</a:t>
            </a:r>
            <a:r>
              <a:rPr lang="en-US" altLang="en-US" sz="2200">
                <a:latin typeface="Times New Roman" panose="02020603050405020304" pitchFamily="18" charset="0"/>
              </a:rPr>
              <a:t>: area praeoptica hypothalami </a:t>
            </a:r>
            <a:r>
              <a:rPr lang="en-GB" altLang="en-US" sz="2200">
                <a:latin typeface="Times New Roman" panose="02020603050405020304" pitchFamily="18" charset="0"/>
              </a:rPr>
              <a:t>between</a:t>
            </a:r>
            <a:r>
              <a:rPr lang="en-US" altLang="en-US" sz="2200">
                <a:latin typeface="Times New Roman" panose="02020603050405020304" pitchFamily="18" charset="0"/>
              </a:rPr>
              <a:t> nucleus praeopticus medialis </a:t>
            </a:r>
            <a:r>
              <a:rPr lang="en-GB" altLang="en-US" sz="2200">
                <a:latin typeface="Times New Roman" panose="02020603050405020304" pitchFamily="18" charset="0"/>
              </a:rPr>
              <a:t>and </a:t>
            </a:r>
            <a:r>
              <a:rPr lang="en-US" altLang="en-US" sz="2200">
                <a:latin typeface="Times New Roman" panose="02020603050405020304" pitchFamily="18" charset="0"/>
              </a:rPr>
              <a:t>nucleus paraventricularis hypothalami</a:t>
            </a:r>
          </a:p>
          <a:p>
            <a:pPr>
              <a:lnSpc>
                <a:spcPct val="90000"/>
              </a:lnSpc>
            </a:pPr>
            <a:r>
              <a:rPr lang="en-GB" altLang="en-US" sz="2200">
                <a:latin typeface="Times New Roman" panose="02020603050405020304" pitchFamily="18" charset="0"/>
              </a:rPr>
              <a:t>Named: INAH - </a:t>
            </a:r>
            <a:r>
              <a:rPr lang="en-US" altLang="en-US" sz="2200">
                <a:latin typeface="Times New Roman" panose="02020603050405020304" pitchFamily="18" charset="0"/>
              </a:rPr>
              <a:t>2,</a:t>
            </a:r>
            <a:r>
              <a:rPr lang="en-GB" altLang="en-US" sz="2200">
                <a:latin typeface="Times New Roman" panose="02020603050405020304" pitchFamily="18" charset="0"/>
              </a:rPr>
              <a:t>5 times larger volume in males</a:t>
            </a:r>
            <a:br>
              <a:rPr lang="en-GB" altLang="en-US" sz="2200">
                <a:latin typeface="Times New Roman" panose="02020603050405020304" pitchFamily="18" charset="0"/>
              </a:rPr>
            </a:br>
            <a:r>
              <a:rPr lang="en-GB" altLang="en-US" sz="2200">
                <a:latin typeface="Times New Roman" panose="02020603050405020304" pitchFamily="18" charset="0"/>
              </a:rPr>
              <a:t> 		    - 2,2 times more neurons in males</a:t>
            </a:r>
            <a:br>
              <a:rPr lang="en-GB" altLang="en-US" sz="2200">
                <a:latin typeface="Times New Roman" panose="02020603050405020304" pitchFamily="18" charset="0"/>
              </a:rPr>
            </a:br>
            <a:endParaRPr lang="en-US" altLang="en-US" sz="2200">
              <a:latin typeface="Times New Roman" panose="02020603050405020304" pitchFamily="18" charset="0"/>
            </a:endParaRPr>
          </a:p>
          <a:p>
            <a:pPr>
              <a:lnSpc>
                <a:spcPct val="90000"/>
              </a:lnSpc>
            </a:pPr>
            <a:r>
              <a:rPr lang="en-GB" altLang="en-US" sz="2200">
                <a:latin typeface="Times New Roman" panose="02020603050405020304" pitchFamily="18" charset="0"/>
              </a:rPr>
              <a:t>Developmental characteristics from 2 to 4 years of age are equal between the sexes. Then, the sex dimorphic nucleus increases in the male, and the number of cells decreases in the late life age of the male.</a:t>
            </a:r>
            <a:br>
              <a:rPr lang="en-GB" altLang="en-US" sz="2200">
                <a:latin typeface="Times New Roman" panose="02020603050405020304" pitchFamily="18" charset="0"/>
              </a:rPr>
            </a:br>
            <a:endParaRPr lang="en-GB" altLang="en-US" sz="2200">
              <a:latin typeface="Times New Roman" panose="02020603050405020304" pitchFamily="18" charset="0"/>
            </a:endParaRPr>
          </a:p>
          <a:p>
            <a:pPr>
              <a:lnSpc>
                <a:spcPct val="90000"/>
              </a:lnSpc>
            </a:pPr>
            <a:r>
              <a:rPr lang="en-GB" altLang="en-US" sz="2200">
                <a:latin typeface="Times New Roman" panose="02020603050405020304" pitchFamily="18" charset="0"/>
              </a:rPr>
              <a:t>Located in an area important for the release of gonadotropins and for sexual behavior </a:t>
            </a:r>
            <a:r>
              <a:rPr lang="en-US" altLang="en-US" sz="1800"/>
              <a:t>	</a:t>
            </a:r>
            <a:endParaRPr lang="en-US" altLang="en-US" sz="14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a:extLst>
              <a:ext uri="{FF2B5EF4-FFF2-40B4-BE49-F238E27FC236}">
                <a16:creationId xmlns:a16="http://schemas.microsoft.com/office/drawing/2014/main" id="{CD06C884-00C5-7DDA-55E7-6BF96F026B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913"/>
            <a:ext cx="91440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2530" name="Picture 2">
            <a:extLst>
              <a:ext uri="{FF2B5EF4-FFF2-40B4-BE49-F238E27FC236}">
                <a16:creationId xmlns:a16="http://schemas.microsoft.com/office/drawing/2014/main" id="{4F6688A5-E579-08E8-33A4-A96238A72F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438" y="0"/>
            <a:ext cx="59531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4">
            <a:extLst>
              <a:ext uri="{FF2B5EF4-FFF2-40B4-BE49-F238E27FC236}">
                <a16:creationId xmlns:a16="http://schemas.microsoft.com/office/drawing/2014/main" id="{A31019DE-9D3A-D55F-C892-3CCE8AC532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8288" y="5661025"/>
            <a:ext cx="220027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3554" name="Picture 4">
            <a:extLst>
              <a:ext uri="{FF2B5EF4-FFF2-40B4-BE49-F238E27FC236}">
                <a16:creationId xmlns:a16="http://schemas.microsoft.com/office/drawing/2014/main" id="{1D3EBAFC-785B-EE31-D87A-59CB13C8C0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1963" y="0"/>
            <a:ext cx="56800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6">
            <a:extLst>
              <a:ext uri="{FF2B5EF4-FFF2-40B4-BE49-F238E27FC236}">
                <a16:creationId xmlns:a16="http://schemas.microsoft.com/office/drawing/2014/main" id="{3CFAEAF4-2DF9-4EBD-D34B-B5D8EF38A1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788" y="4581525"/>
            <a:ext cx="1150937"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F6A0201C-5528-29ED-FA2E-00E6F4E01126}"/>
              </a:ext>
            </a:extLst>
          </p:cNvPr>
          <p:cNvSpPr>
            <a:spLocks noGrp="1" noChangeArrowheads="1"/>
          </p:cNvSpPr>
          <p:nvPr>
            <p:ph type="title" idx="4294967295"/>
          </p:nvPr>
        </p:nvSpPr>
        <p:spPr/>
        <p:txBody>
          <a:bodyPr/>
          <a:lstStyle/>
          <a:p>
            <a:r>
              <a:rPr lang="sr-Cyrl-CS" altLang="en-US" sz="3200">
                <a:latin typeface="Times New Roman" panose="02020603050405020304" pitchFamily="18" charset="0"/>
              </a:rPr>
              <a:t>СЕКС</a:t>
            </a:r>
            <a:r>
              <a:rPr lang="en-US" altLang="en-US" sz="3200">
                <a:latin typeface="Times New Roman" panose="02020603050405020304" pitchFamily="18" charset="0"/>
              </a:rPr>
              <a:t> </a:t>
            </a:r>
            <a:r>
              <a:rPr lang="sr-Cyrl-CS" altLang="en-US" sz="3200">
                <a:latin typeface="Times New Roman" panose="02020603050405020304" pitchFamily="18" charset="0"/>
              </a:rPr>
              <a:t>ДИМОРФНЕ</a:t>
            </a:r>
            <a:r>
              <a:rPr lang="en-US" altLang="en-US" sz="3200">
                <a:latin typeface="Times New Roman" panose="02020603050405020304" pitchFamily="18" charset="0"/>
              </a:rPr>
              <a:t> </a:t>
            </a:r>
            <a:r>
              <a:rPr lang="sr-Cyrl-CS" altLang="en-US" sz="3200">
                <a:latin typeface="Times New Roman" panose="02020603050405020304" pitchFamily="18" charset="0"/>
              </a:rPr>
              <a:t>РАЗЛИКЕ</a:t>
            </a:r>
            <a:r>
              <a:rPr lang="en-US" altLang="en-US" sz="3200">
                <a:latin typeface="Times New Roman" panose="02020603050405020304" pitchFamily="18" charset="0"/>
              </a:rPr>
              <a:t> </a:t>
            </a:r>
            <a:r>
              <a:rPr lang="sr-Cyrl-CS" altLang="en-US" sz="3200">
                <a:latin typeface="Times New Roman" panose="02020603050405020304" pitchFamily="18" charset="0"/>
              </a:rPr>
              <a:t>У</a:t>
            </a:r>
            <a:r>
              <a:rPr lang="en-US" altLang="en-US" sz="3200">
                <a:latin typeface="Times New Roman" panose="02020603050405020304" pitchFamily="18" charset="0"/>
              </a:rPr>
              <a:t> NUCLEUS STRIA TERMINALIS</a:t>
            </a:r>
          </a:p>
        </p:txBody>
      </p:sp>
      <p:sp>
        <p:nvSpPr>
          <p:cNvPr id="4099" name="Rectangle 3">
            <a:extLst>
              <a:ext uri="{FF2B5EF4-FFF2-40B4-BE49-F238E27FC236}">
                <a16:creationId xmlns:a16="http://schemas.microsoft.com/office/drawing/2014/main" id="{4A55A5BE-0A8B-57A2-B9A5-B204AFA197CD}"/>
              </a:ext>
            </a:extLst>
          </p:cNvPr>
          <p:cNvSpPr>
            <a:spLocks noGrp="1" noChangeArrowheads="1"/>
          </p:cNvSpPr>
          <p:nvPr>
            <p:ph type="body" idx="4294967295"/>
          </p:nvPr>
        </p:nvSpPr>
        <p:spPr>
          <a:xfrm>
            <a:off x="1371600" y="2362200"/>
            <a:ext cx="7772400" cy="4114800"/>
          </a:xfrm>
        </p:spPr>
        <p:txBody>
          <a:bodyPr/>
          <a:lstStyle/>
          <a:p>
            <a:r>
              <a:rPr lang="en-GB" altLang="en-US" sz="2400">
                <a:latin typeface="Times New Roman" panose="02020603050405020304" pitchFamily="18" charset="0"/>
              </a:rPr>
              <a:t>Bed nucleus striae terminalis (BNST) is the part of “extended amygdala” – group of neurons  near anterior commissure</a:t>
            </a:r>
          </a:p>
          <a:p>
            <a:r>
              <a:rPr lang="en-US" altLang="en-US" sz="2400">
                <a:latin typeface="Times New Roman" panose="02020603050405020304" pitchFamily="18" charset="0"/>
              </a:rPr>
              <a:t>BNST is 2,4 </a:t>
            </a:r>
            <a:r>
              <a:rPr lang="en-GB" altLang="en-US" sz="2400">
                <a:latin typeface="Times New Roman" panose="02020603050405020304" pitchFamily="18" charset="0"/>
              </a:rPr>
              <a:t>times larger in males</a:t>
            </a:r>
            <a:endParaRPr lang="en-US" altLang="en-US" sz="2400">
              <a:latin typeface="Times New Roman" panose="02020603050405020304" pitchFamily="18" charset="0"/>
            </a:endParaRPr>
          </a:p>
          <a:p>
            <a:r>
              <a:rPr lang="en-GB" altLang="en-US" sz="2400">
                <a:latin typeface="Times New Roman" panose="02020603050405020304" pitchFamily="18" charset="0"/>
              </a:rPr>
              <a:t>This region is responsible for sexual behavior, aggression, and gonadotropin secretion of steroids </a:t>
            </a:r>
          </a:p>
          <a:p>
            <a:r>
              <a:rPr lang="en-GB" altLang="en-US" sz="2400">
                <a:latin typeface="Times New Roman" panose="02020603050405020304" pitchFamily="18" charset="0"/>
              </a:rPr>
              <a:t>Males that surgically changed sex from male to female had BNST smaller than the females</a:t>
            </a:r>
            <a:endParaRPr lang="en-US" altLang="en-US" sz="2400">
              <a:latin typeface="Times New Roman" panose="02020603050405020304" pitchFamily="18" charset="0"/>
            </a:endParaRPr>
          </a:p>
          <a:p>
            <a:endParaRPr lang="en-US" altLang="en-US" sz="2400">
              <a:latin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9616551-86E5-BAB6-A138-F6CBAD634E8A}"/>
              </a:ext>
            </a:extLst>
          </p:cNvPr>
          <p:cNvSpPr>
            <a:spLocks noGrp="1" noChangeArrowheads="1"/>
          </p:cNvSpPr>
          <p:nvPr>
            <p:ph type="title" idx="4294967295"/>
          </p:nvPr>
        </p:nvSpPr>
        <p:spPr>
          <a:xfrm>
            <a:off x="747713" y="-171450"/>
            <a:ext cx="7648575" cy="1143000"/>
          </a:xfrm>
        </p:spPr>
        <p:txBody>
          <a:bodyPr/>
          <a:lstStyle/>
          <a:p>
            <a:r>
              <a:rPr lang="en-GB" altLang="en-US" sz="3200">
                <a:latin typeface="Times New Roman" panose="02020603050405020304" pitchFamily="18" charset="0"/>
              </a:rPr>
              <a:t>SEX DIMORPHIC DIFFERENCES OF</a:t>
            </a:r>
            <a:br>
              <a:rPr lang="en-GB" altLang="en-US" sz="3200">
                <a:latin typeface="Times New Roman" panose="02020603050405020304" pitchFamily="18" charset="0"/>
              </a:rPr>
            </a:br>
            <a:r>
              <a:rPr lang="en-GB" altLang="en-US" sz="3200">
                <a:latin typeface="Times New Roman" panose="02020603050405020304" pitchFamily="18" charset="0"/>
              </a:rPr>
              <a:t> SACRAL PART OF SPINAL CORD</a:t>
            </a:r>
            <a:endParaRPr lang="en-US" altLang="en-US" sz="3200">
              <a:latin typeface="Times New Roman" panose="02020603050405020304" pitchFamily="18" charset="0"/>
            </a:endParaRPr>
          </a:p>
        </p:txBody>
      </p:sp>
      <p:sp>
        <p:nvSpPr>
          <p:cNvPr id="5123" name="Rectangle 3">
            <a:extLst>
              <a:ext uri="{FF2B5EF4-FFF2-40B4-BE49-F238E27FC236}">
                <a16:creationId xmlns:a16="http://schemas.microsoft.com/office/drawing/2014/main" id="{E1812B5F-67A7-1152-BBF9-364E1AEF8A4F}"/>
              </a:ext>
            </a:extLst>
          </p:cNvPr>
          <p:cNvSpPr>
            <a:spLocks noGrp="1" noChangeArrowheads="1"/>
          </p:cNvSpPr>
          <p:nvPr>
            <p:ph type="body" idx="4294967295"/>
          </p:nvPr>
        </p:nvSpPr>
        <p:spPr>
          <a:xfrm>
            <a:off x="1258888" y="1989138"/>
            <a:ext cx="7885112" cy="4752975"/>
          </a:xfrm>
        </p:spPr>
        <p:txBody>
          <a:bodyPr/>
          <a:lstStyle/>
          <a:p>
            <a:r>
              <a:rPr lang="en-US" altLang="en-US" sz="2400">
                <a:latin typeface="Times New Roman" panose="02020603050405020304" pitchFamily="18" charset="0"/>
              </a:rPr>
              <a:t>Onuf’s nucleus </a:t>
            </a:r>
            <a:r>
              <a:rPr lang="en-GB" altLang="en-US" sz="2400">
                <a:latin typeface="Times New Roman" panose="02020603050405020304" pitchFamily="18" charset="0"/>
              </a:rPr>
              <a:t>is located in sacral parts of spinal cord - </a:t>
            </a:r>
            <a:r>
              <a:rPr lang="en-US" altLang="en-US" sz="2400">
                <a:latin typeface="Times New Roman" panose="02020603050405020304" pitchFamily="18" charset="0"/>
              </a:rPr>
              <a:t>S1 </a:t>
            </a:r>
            <a:r>
              <a:rPr lang="en-GB" altLang="en-US" sz="2400">
                <a:latin typeface="Times New Roman" panose="02020603050405020304" pitchFamily="18" charset="0"/>
              </a:rPr>
              <a:t>to</a:t>
            </a:r>
            <a:r>
              <a:rPr lang="en-US" altLang="en-US" sz="2400">
                <a:latin typeface="Times New Roman" panose="02020603050405020304" pitchFamily="18" charset="0"/>
              </a:rPr>
              <a:t> </a:t>
            </a:r>
            <a:r>
              <a:rPr lang="en-GB" altLang="en-US" sz="2400">
                <a:latin typeface="Times New Roman" panose="02020603050405020304" pitchFamily="18" charset="0"/>
              </a:rPr>
              <a:t>S</a:t>
            </a:r>
            <a:r>
              <a:rPr lang="en-US" altLang="en-US" sz="2400">
                <a:latin typeface="Times New Roman" panose="02020603050405020304" pitchFamily="18" charset="0"/>
              </a:rPr>
              <a:t>3 segmet. </a:t>
            </a:r>
            <a:r>
              <a:rPr lang="en-GB" altLang="en-US" sz="2400">
                <a:latin typeface="Times New Roman" panose="02020603050405020304" pitchFamily="18" charset="0"/>
              </a:rPr>
              <a:t>It consists of specific  neurons that are somatic and autonomic (vegetative) at the same time</a:t>
            </a:r>
            <a:r>
              <a:rPr lang="en-US" altLang="en-US" sz="2400">
                <a:latin typeface="Times New Roman" panose="02020603050405020304" pitchFamily="18" charset="0"/>
              </a:rPr>
              <a:t>.</a:t>
            </a:r>
          </a:p>
          <a:p>
            <a:r>
              <a:rPr lang="en-GB" altLang="en-US" sz="2400">
                <a:latin typeface="Times New Roman" panose="02020603050405020304" pitchFamily="18" charset="0"/>
              </a:rPr>
              <a:t>This nucleus innervates perineal muscles that are active in copulation </a:t>
            </a:r>
          </a:p>
          <a:p>
            <a:r>
              <a:rPr lang="en-GB" altLang="en-US" sz="2400">
                <a:latin typeface="Times New Roman" panose="02020603050405020304" pitchFamily="18" charset="0"/>
              </a:rPr>
              <a:t>The volume of this nucleus is much largere in males than in females </a:t>
            </a:r>
            <a:endParaRPr lang="en-US" altLang="en-US" sz="2400">
              <a:latin typeface="Times New Roman" panose="02020603050405020304" pitchFamily="18" charset="0"/>
            </a:endParaRPr>
          </a:p>
          <a:p>
            <a:r>
              <a:rPr lang="en-US" altLang="en-US" sz="2400">
                <a:latin typeface="Times New Roman" panose="02020603050405020304" pitchFamily="18" charset="0"/>
              </a:rPr>
              <a:t>It is confirmed that Onuf’s nucleus </a:t>
            </a:r>
            <a:r>
              <a:rPr lang="en-GB" altLang="en-US" sz="2400">
                <a:latin typeface="Times New Roman" panose="02020603050405020304" pitchFamily="18" charset="0"/>
              </a:rPr>
              <a:t>has functional relations with sacral parasympathicus </a:t>
            </a:r>
            <a:endParaRPr lang="en-US" altLang="en-US" sz="2400">
              <a:latin typeface="Times New Roman" panose="02020603050405020304" pitchFamily="18" charset="0"/>
            </a:endParaRPr>
          </a:p>
          <a:p>
            <a:r>
              <a:rPr lang="en-GB" altLang="en-US" sz="2400">
                <a:latin typeface="Times New Roman" panose="02020603050405020304" pitchFamily="18" charset="0"/>
              </a:rPr>
              <a:t>It is also connected with paraventricular nucleus and ventromedial nucleus of hypothalamus</a:t>
            </a:r>
            <a:r>
              <a:rPr lang="en-US" altLang="en-US" sz="2400">
                <a:latin typeface="Times New Roman" panose="02020603050405020304" pitchFamily="18" charset="0"/>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C4CB5FD2-950D-8F3F-05B4-E2AB80E18B64}"/>
              </a:ext>
            </a:extLst>
          </p:cNvPr>
          <p:cNvSpPr>
            <a:spLocks noGrp="1" noChangeArrowheads="1"/>
          </p:cNvSpPr>
          <p:nvPr>
            <p:ph type="title" idx="4294967295"/>
          </p:nvPr>
        </p:nvSpPr>
        <p:spPr/>
        <p:txBody>
          <a:bodyPr/>
          <a:lstStyle/>
          <a:p>
            <a:r>
              <a:rPr lang="en-GB" altLang="en-US" sz="2400">
                <a:latin typeface="Times New Roman" panose="02020603050405020304" pitchFamily="18" charset="0"/>
              </a:rPr>
              <a:t>SEX DIMORPHIC DIFFERENCES OF THE SPEECH AREA OF THE CORTEX</a:t>
            </a:r>
            <a:endParaRPr lang="en-US" altLang="en-US" sz="2400">
              <a:latin typeface="Times New Roman" panose="02020603050405020304" pitchFamily="18" charset="0"/>
            </a:endParaRPr>
          </a:p>
        </p:txBody>
      </p:sp>
      <p:sp>
        <p:nvSpPr>
          <p:cNvPr id="6147" name="Rectangle 3">
            <a:extLst>
              <a:ext uri="{FF2B5EF4-FFF2-40B4-BE49-F238E27FC236}">
                <a16:creationId xmlns:a16="http://schemas.microsoft.com/office/drawing/2014/main" id="{A88118FB-A673-07B1-253A-DF5868F23F57}"/>
              </a:ext>
            </a:extLst>
          </p:cNvPr>
          <p:cNvSpPr>
            <a:spLocks noGrp="1" noChangeArrowheads="1"/>
          </p:cNvSpPr>
          <p:nvPr>
            <p:ph type="body" idx="4294967295"/>
          </p:nvPr>
        </p:nvSpPr>
        <p:spPr/>
        <p:txBody>
          <a:bodyPr/>
          <a:lstStyle/>
          <a:p>
            <a:r>
              <a:rPr lang="en-GB" altLang="en-US" sz="2400">
                <a:latin typeface="Times New Roman" panose="02020603050405020304" pitchFamily="18" charset="0"/>
              </a:rPr>
              <a:t>It has been confirmed by functional magnetic resonance imaging (FMRI) that there are significant differences in the phonological responses of women and men</a:t>
            </a:r>
            <a:r>
              <a:rPr lang="en-US" altLang="en-US" sz="2400">
                <a:latin typeface="Times New Roman" panose="02020603050405020304" pitchFamily="18" charset="0"/>
              </a:rPr>
              <a:t>. </a:t>
            </a:r>
            <a:br>
              <a:rPr lang="en-US" altLang="en-US" sz="2400">
                <a:latin typeface="Times New Roman" panose="02020603050405020304" pitchFamily="18" charset="0"/>
              </a:rPr>
            </a:br>
            <a:endParaRPr lang="en-US" altLang="en-US" sz="2400">
              <a:latin typeface="Times New Roman" panose="02020603050405020304" pitchFamily="18" charset="0"/>
            </a:endParaRPr>
          </a:p>
          <a:p>
            <a:r>
              <a:rPr lang="en-GB" altLang="en-US" sz="2400">
                <a:latin typeface="Times New Roman" panose="02020603050405020304" pitchFamily="18" charset="0"/>
              </a:rPr>
              <a:t>In males, gyrus frontalis inferior of the  left side is activated</a:t>
            </a:r>
            <a:r>
              <a:rPr lang="en-US" altLang="en-US" sz="2400">
                <a:latin typeface="Times New Roman" panose="02020603050405020304" pitchFamily="18" charset="0"/>
              </a:rPr>
              <a:t>, </a:t>
            </a:r>
            <a:r>
              <a:rPr lang="en-GB" altLang="en-US" sz="2400">
                <a:latin typeface="Times New Roman" panose="02020603050405020304" pitchFamily="18" charset="0"/>
              </a:rPr>
              <a:t>while in females there is diffuse activation of both, right and left gyrus frontalis inferior.</a:t>
            </a:r>
            <a:endParaRPr lang="en-US" altLang="en-US" sz="2400">
              <a:latin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8A342372-FE05-5F33-D996-B460883DAABC}"/>
              </a:ext>
            </a:extLst>
          </p:cNvPr>
          <p:cNvSpPr>
            <a:spLocks noGrp="1" noChangeArrowheads="1"/>
          </p:cNvSpPr>
          <p:nvPr>
            <p:ph type="title" idx="4294967295"/>
          </p:nvPr>
        </p:nvSpPr>
        <p:spPr>
          <a:xfrm>
            <a:off x="395288" y="0"/>
            <a:ext cx="7772400" cy="1143000"/>
          </a:xfrm>
        </p:spPr>
        <p:txBody>
          <a:bodyPr/>
          <a:lstStyle/>
          <a:p>
            <a:pPr algn="ctr"/>
            <a:r>
              <a:rPr lang="en-GB" altLang="en-US" sz="3200">
                <a:latin typeface="Times New Roman" panose="02020603050405020304" pitchFamily="18" charset="0"/>
              </a:rPr>
              <a:t>SEX DIMORPHIC DIFFERENCES OF THE ASSOCIATIVE CORTEX</a:t>
            </a:r>
            <a:endParaRPr lang="en-US" altLang="en-US" sz="3200">
              <a:latin typeface="Times New Roman" panose="02020603050405020304" pitchFamily="18" charset="0"/>
            </a:endParaRPr>
          </a:p>
        </p:txBody>
      </p:sp>
      <p:sp>
        <p:nvSpPr>
          <p:cNvPr id="7171" name="Rectangle 3">
            <a:extLst>
              <a:ext uri="{FF2B5EF4-FFF2-40B4-BE49-F238E27FC236}">
                <a16:creationId xmlns:a16="http://schemas.microsoft.com/office/drawing/2014/main" id="{24C8DD85-182B-17BE-1CC2-F489B6D6576F}"/>
              </a:ext>
            </a:extLst>
          </p:cNvPr>
          <p:cNvSpPr>
            <a:spLocks noGrp="1" noChangeArrowheads="1"/>
          </p:cNvSpPr>
          <p:nvPr>
            <p:ph type="body" idx="4294967295"/>
          </p:nvPr>
        </p:nvSpPr>
        <p:spPr/>
        <p:txBody>
          <a:bodyPr/>
          <a:lstStyle/>
          <a:p>
            <a:pPr>
              <a:lnSpc>
                <a:spcPct val="80000"/>
              </a:lnSpc>
            </a:pPr>
            <a:r>
              <a:rPr lang="en-GB" altLang="en-US" sz="2800">
                <a:latin typeface="Times New Roman" panose="02020603050405020304" pitchFamily="18" charset="0"/>
              </a:rPr>
              <a:t>Associative acoustic cortex of planum temporale of dominant hemisphere has 11% greatest concentration of neurons in females and gets 11% more afferent fibers from thalamus in females than in males - a distinct cognitive advantage of speech function in women. </a:t>
            </a:r>
          </a:p>
          <a:p>
            <a:pPr>
              <a:lnSpc>
                <a:spcPct val="80000"/>
              </a:lnSpc>
            </a:pPr>
            <a:endParaRPr lang="en-GB" altLang="en-US" sz="2800">
              <a:latin typeface="Times New Roman" panose="02020603050405020304" pitchFamily="18" charset="0"/>
            </a:endParaRPr>
          </a:p>
          <a:p>
            <a:pPr>
              <a:lnSpc>
                <a:spcPct val="80000"/>
              </a:lnSpc>
            </a:pPr>
            <a:r>
              <a:rPr lang="en-GB" altLang="en-US" sz="2800">
                <a:latin typeface="Times New Roman" panose="02020603050405020304" pitchFamily="18" charset="0"/>
              </a:rPr>
              <a:t>Associative acoustic cortex of planum temporale of dominant hemisphere in fenmales shows more pronounced functional characteristics.</a:t>
            </a:r>
            <a:endParaRPr lang="en-US" altLang="en-US" sz="2800">
              <a:latin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AB57DB4-6039-C75C-18E8-A667B18E726A}"/>
              </a:ext>
            </a:extLst>
          </p:cNvPr>
          <p:cNvSpPr>
            <a:spLocks noGrp="1" noChangeArrowheads="1"/>
          </p:cNvSpPr>
          <p:nvPr>
            <p:ph type="title" idx="4294967295"/>
          </p:nvPr>
        </p:nvSpPr>
        <p:spPr/>
        <p:txBody>
          <a:bodyPr/>
          <a:lstStyle/>
          <a:p>
            <a:r>
              <a:rPr lang="en-GB" altLang="en-US" sz="2400">
                <a:latin typeface="Times New Roman" panose="02020603050405020304" pitchFamily="18" charset="0"/>
              </a:rPr>
              <a:t>SEX DIMORPHIC DIFFERENCES OF THE VERBAL (PRIMARY AND ASSOCIATIVE) AREAS OF THE CORTEX</a:t>
            </a:r>
            <a:endParaRPr lang="en-US" altLang="en-US" sz="2400">
              <a:latin typeface="Times New Roman" panose="02020603050405020304" pitchFamily="18" charset="0"/>
            </a:endParaRPr>
          </a:p>
        </p:txBody>
      </p:sp>
      <p:sp>
        <p:nvSpPr>
          <p:cNvPr id="8195" name="Rectangle 3">
            <a:extLst>
              <a:ext uri="{FF2B5EF4-FFF2-40B4-BE49-F238E27FC236}">
                <a16:creationId xmlns:a16="http://schemas.microsoft.com/office/drawing/2014/main" id="{012F91C1-F568-6296-DC71-148CE143430F}"/>
              </a:ext>
            </a:extLst>
          </p:cNvPr>
          <p:cNvSpPr>
            <a:spLocks noGrp="1" noChangeArrowheads="1"/>
          </p:cNvSpPr>
          <p:nvPr>
            <p:ph type="body" idx="4294967295"/>
          </p:nvPr>
        </p:nvSpPr>
        <p:spPr/>
        <p:txBody>
          <a:bodyPr/>
          <a:lstStyle/>
          <a:p>
            <a:pPr>
              <a:lnSpc>
                <a:spcPct val="90000"/>
              </a:lnSpc>
            </a:pPr>
            <a:r>
              <a:rPr lang="en-GB" altLang="en-US" sz="2400">
                <a:latin typeface="Times New Roman" panose="02020603050405020304" pitchFamily="18" charset="0"/>
              </a:rPr>
              <a:t>By magentic resonance imaging (MRI) it has been shown that females has </a:t>
            </a:r>
            <a:r>
              <a:rPr lang="en-US" altLang="en-US" sz="2400">
                <a:latin typeface="Times New Roman" panose="02020603050405020304" pitchFamily="18" charset="0"/>
              </a:rPr>
              <a:t>23,2% </a:t>
            </a:r>
            <a:r>
              <a:rPr lang="en-GB" altLang="en-US" sz="2400">
                <a:latin typeface="Times New Roman" panose="02020603050405020304" pitchFamily="18" charset="0"/>
              </a:rPr>
              <a:t>greatest volume of dorsolateral prefrontal cortex and</a:t>
            </a:r>
            <a:r>
              <a:rPr lang="en-US" altLang="en-US" sz="2400">
                <a:latin typeface="Times New Roman" panose="02020603050405020304" pitchFamily="18" charset="0"/>
              </a:rPr>
              <a:t> 12,8</a:t>
            </a:r>
            <a:r>
              <a:rPr lang="en-GB" altLang="en-US" sz="2400">
                <a:latin typeface="Times New Roman" panose="02020603050405020304" pitchFamily="18" charset="0"/>
              </a:rPr>
              <a:t>%</a:t>
            </a:r>
            <a:r>
              <a:rPr lang="en-US" altLang="en-US" sz="2400">
                <a:latin typeface="Times New Roman" panose="02020603050405020304" pitchFamily="18" charset="0"/>
              </a:rPr>
              <a:t> </a:t>
            </a:r>
            <a:r>
              <a:rPr lang="en-GB" altLang="en-US" sz="2400">
                <a:latin typeface="Times New Roman" panose="02020603050405020304" pitchFamily="18" charset="0"/>
              </a:rPr>
              <a:t>greatest volume of gray matter of </a:t>
            </a:r>
            <a:r>
              <a:rPr lang="en-US" altLang="en-US" sz="2400">
                <a:latin typeface="Times New Roman" panose="02020603050405020304" pitchFamily="18" charset="0"/>
              </a:rPr>
              <a:t>gyrus </a:t>
            </a:r>
            <a:r>
              <a:rPr lang="en-GB" altLang="en-US" sz="2400">
                <a:latin typeface="Times New Roman" panose="02020603050405020304" pitchFamily="18" charset="0"/>
              </a:rPr>
              <a:t>temporalis</a:t>
            </a:r>
            <a:r>
              <a:rPr lang="en-US" altLang="en-US" sz="2400">
                <a:latin typeface="Times New Roman" panose="02020603050405020304" pitchFamily="18" charset="0"/>
              </a:rPr>
              <a:t> superior </a:t>
            </a:r>
            <a:r>
              <a:rPr lang="en-GB" altLang="en-US" sz="2400">
                <a:latin typeface="Times New Roman" panose="02020603050405020304" pitchFamily="18" charset="0"/>
              </a:rPr>
              <a:t>than males.</a:t>
            </a:r>
          </a:p>
          <a:p>
            <a:pPr>
              <a:lnSpc>
                <a:spcPct val="90000"/>
              </a:lnSpc>
            </a:pPr>
            <a:endParaRPr lang="en-US" altLang="en-US" sz="2400">
              <a:latin typeface="Times New Roman" panose="02020603050405020304" pitchFamily="18" charset="0"/>
            </a:endParaRPr>
          </a:p>
          <a:p>
            <a:pPr>
              <a:lnSpc>
                <a:spcPct val="90000"/>
              </a:lnSpc>
            </a:pPr>
            <a:r>
              <a:rPr lang="en-GB" altLang="en-US" sz="2400">
                <a:latin typeface="Times New Roman" panose="02020603050405020304" pitchFamily="18" charset="0"/>
              </a:rPr>
              <a:t>The both speech areas of the cortex: motor speech area -</a:t>
            </a:r>
            <a:r>
              <a:rPr lang="en-US" altLang="en-US" sz="2400">
                <a:latin typeface="Times New Roman" panose="02020603050405020304" pitchFamily="18" charset="0"/>
              </a:rPr>
              <a:t>AREA BROCCA </a:t>
            </a:r>
            <a:r>
              <a:rPr lang="en-GB" altLang="en-US" sz="2400">
                <a:latin typeface="Times New Roman" panose="02020603050405020304" pitchFamily="18" charset="0"/>
              </a:rPr>
              <a:t>and associative area for understanding of speech - </a:t>
            </a:r>
            <a:r>
              <a:rPr lang="en-US" altLang="en-US" sz="2400">
                <a:latin typeface="Times New Roman" panose="02020603050405020304" pitchFamily="18" charset="0"/>
              </a:rPr>
              <a:t>AREA WERNICKE </a:t>
            </a:r>
            <a:r>
              <a:rPr lang="en-GB" altLang="en-US" sz="2400">
                <a:latin typeface="Times New Roman" panose="02020603050405020304" pitchFamily="18" charset="0"/>
              </a:rPr>
              <a:t>are significantly larger in women than in men</a:t>
            </a:r>
            <a:endParaRPr lang="en-US" altLang="en-US" sz="2400">
              <a:latin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4BBEE6B7-5444-DB09-663E-D7EEC4092B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00"/>
            <a:ext cx="9144000" cy="683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A4CAECBD-11A5-809A-967C-7B31C1C92D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8113"/>
            <a:ext cx="9144000" cy="658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Angles">
  <a:themeElements>
    <a:clrScheme name="Angles 1">
      <a:dk1>
        <a:srgbClr val="F8F8F8"/>
      </a:dk1>
      <a:lt1>
        <a:srgbClr val="FFFFFF"/>
      </a:lt1>
      <a:dk2>
        <a:srgbClr val="000000"/>
      </a:dk2>
      <a:lt2>
        <a:srgbClr val="000000"/>
      </a:lt2>
      <a:accent1>
        <a:srgbClr val="FF0000"/>
      </a:accent1>
      <a:accent2>
        <a:srgbClr val="3333FF"/>
      </a:accent2>
      <a:accent3>
        <a:srgbClr val="AAAAAA"/>
      </a:accent3>
      <a:accent4>
        <a:srgbClr val="DADADA"/>
      </a:accent4>
      <a:accent5>
        <a:srgbClr val="FFAAAA"/>
      </a:accent5>
      <a:accent6>
        <a:srgbClr val="2D2DE7"/>
      </a:accent6>
      <a:hlink>
        <a:srgbClr val="008000"/>
      </a:hlink>
      <a:folHlink>
        <a:srgbClr val="808080"/>
      </a:folHlink>
    </a:clrScheme>
    <a:fontScheme name="Angle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Angles 1">
        <a:dk1>
          <a:srgbClr val="F8F8F8"/>
        </a:dk1>
        <a:lt1>
          <a:srgbClr val="FFFFFF"/>
        </a:lt1>
        <a:dk2>
          <a:srgbClr val="000000"/>
        </a:dk2>
        <a:lt2>
          <a:srgbClr val="000000"/>
        </a:lt2>
        <a:accent1>
          <a:srgbClr val="FF0000"/>
        </a:accent1>
        <a:accent2>
          <a:srgbClr val="3333FF"/>
        </a:accent2>
        <a:accent3>
          <a:srgbClr val="AAAAAA"/>
        </a:accent3>
        <a:accent4>
          <a:srgbClr val="DADADA"/>
        </a:accent4>
        <a:accent5>
          <a:srgbClr val="FFAAAA"/>
        </a:accent5>
        <a:accent6>
          <a:srgbClr val="2D2DE7"/>
        </a:accent6>
        <a:hlink>
          <a:srgbClr val="008000"/>
        </a:hlink>
        <a:folHlink>
          <a:srgbClr val="808080"/>
        </a:folHlink>
      </a:clrScheme>
      <a:clrMap bg1="dk2" tx1="lt1" bg2="dk1" tx2="lt2" accent1="accent1" accent2="accent2" accent3="accent3" accent4="accent4" accent5="accent5" accent6="accent6" hlink="hlink" folHlink="folHlink"/>
    </a:extraClrScheme>
    <a:extraClrScheme>
      <a:clrScheme name="Angles 2">
        <a:dk1>
          <a:srgbClr val="360036"/>
        </a:dk1>
        <a:lt1>
          <a:srgbClr val="FFFFFF"/>
        </a:lt1>
        <a:dk2>
          <a:srgbClr val="FFFFCC"/>
        </a:dk2>
        <a:lt2>
          <a:srgbClr val="666633"/>
        </a:lt2>
        <a:accent1>
          <a:srgbClr val="996600"/>
        </a:accent1>
        <a:accent2>
          <a:srgbClr val="CCCC00"/>
        </a:accent2>
        <a:accent3>
          <a:srgbClr val="FFFFFF"/>
        </a:accent3>
        <a:accent4>
          <a:srgbClr val="2D002D"/>
        </a:accent4>
        <a:accent5>
          <a:srgbClr val="CAB8AA"/>
        </a:accent5>
        <a:accent6>
          <a:srgbClr val="B9B900"/>
        </a:accent6>
        <a:hlink>
          <a:srgbClr val="99CC00"/>
        </a:hlink>
        <a:folHlink>
          <a:srgbClr val="996633"/>
        </a:folHlink>
      </a:clrScheme>
      <a:clrMap bg1="lt1" tx1="dk1" bg2="lt2" tx2="dk2" accent1="accent1" accent2="accent2" accent3="accent3" accent4="accent4" accent5="accent5" accent6="accent6" hlink="hlink" folHlink="folHlink"/>
    </a:extraClrScheme>
    <a:extraClrScheme>
      <a:clrScheme name="Angles 3">
        <a:dk1>
          <a:srgbClr val="000000"/>
        </a:dk1>
        <a:lt1>
          <a:srgbClr val="FFFFFF"/>
        </a:lt1>
        <a:dk2>
          <a:srgbClr val="FFFFFF"/>
        </a:dk2>
        <a:lt2>
          <a:srgbClr val="393939"/>
        </a:lt2>
        <a:accent1>
          <a:srgbClr val="B2B2B2"/>
        </a:accent1>
        <a:accent2>
          <a:srgbClr val="EAEAEA"/>
        </a:accent2>
        <a:accent3>
          <a:srgbClr val="FFFFFF"/>
        </a:accent3>
        <a:accent4>
          <a:srgbClr val="000000"/>
        </a:accent4>
        <a:accent5>
          <a:srgbClr val="D5D5D5"/>
        </a:accent5>
        <a:accent6>
          <a:srgbClr val="D4D4D4"/>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Angles 4">
        <a:dk1>
          <a:srgbClr val="360036"/>
        </a:dk1>
        <a:lt1>
          <a:srgbClr val="FFFFFF"/>
        </a:lt1>
        <a:dk2>
          <a:srgbClr val="FFFFCC"/>
        </a:dk2>
        <a:lt2>
          <a:srgbClr val="660066"/>
        </a:lt2>
        <a:accent1>
          <a:srgbClr val="C3A3C2"/>
        </a:accent1>
        <a:accent2>
          <a:srgbClr val="9999FF"/>
        </a:accent2>
        <a:accent3>
          <a:srgbClr val="FFFFFF"/>
        </a:accent3>
        <a:accent4>
          <a:srgbClr val="2D002D"/>
        </a:accent4>
        <a:accent5>
          <a:srgbClr val="DECEDD"/>
        </a:accent5>
        <a:accent6>
          <a:srgbClr val="8A8AE7"/>
        </a:accent6>
        <a:hlink>
          <a:srgbClr val="0099CC"/>
        </a:hlink>
        <a:folHlink>
          <a:srgbClr val="C99DAF"/>
        </a:folHlink>
      </a:clrScheme>
      <a:clrMap bg1="lt1" tx1="dk1" bg2="lt2" tx2="dk2" accent1="accent1" accent2="accent2" accent3="accent3" accent4="accent4" accent5="accent5" accent6="accent6" hlink="hlink" folHlink="folHlink"/>
    </a:extraClrScheme>
    <a:extraClrScheme>
      <a:clrScheme name="Angles 5">
        <a:dk1>
          <a:srgbClr val="000000"/>
        </a:dk1>
        <a:lt1>
          <a:srgbClr val="99CCFF"/>
        </a:lt1>
        <a:dk2>
          <a:srgbClr val="CCECFF"/>
        </a:dk2>
        <a:lt2>
          <a:srgbClr val="002244"/>
        </a:lt2>
        <a:accent1>
          <a:srgbClr val="336699"/>
        </a:accent1>
        <a:accent2>
          <a:srgbClr val="CC99FF"/>
        </a:accent2>
        <a:accent3>
          <a:srgbClr val="CAE2FF"/>
        </a:accent3>
        <a:accent4>
          <a:srgbClr val="000000"/>
        </a:accent4>
        <a:accent5>
          <a:srgbClr val="ADB8CA"/>
        </a:accent5>
        <a:accent6>
          <a:srgbClr val="B98AE7"/>
        </a:accent6>
        <a:hlink>
          <a:srgbClr val="33CCCC"/>
        </a:hlink>
        <a:folHlink>
          <a:srgbClr val="9999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Designs\ANGLES.POT</Template>
  <TotalTime>72</TotalTime>
  <Pages>0</Pages>
  <Words>599</Words>
  <Characters>0</Characters>
  <Application>Microsoft Office PowerPoint</Application>
  <DocSecurity>0</DocSecurity>
  <PresentationFormat>On-screen Show (4:3)</PresentationFormat>
  <Lines>0</Lines>
  <Paragraphs>33</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Times New Roman</vt:lpstr>
      <vt:lpstr>Arial</vt:lpstr>
      <vt:lpstr>Tahoma</vt:lpstr>
      <vt:lpstr>Aptos</vt:lpstr>
      <vt:lpstr>Angles</vt:lpstr>
      <vt:lpstr>SEX DIMORPHISM OF THE HUMAN BRAIN</vt:lpstr>
      <vt:lpstr>SEX DIMORPHIC NUCLEUS OF PREOPTIC HYPOTHALAMUS</vt:lpstr>
      <vt:lpstr>СЕКС ДИМОРФНЕ РАЗЛИКЕ У NUCLEUS STRIA TERMINALIS</vt:lpstr>
      <vt:lpstr>SEX DIMORPHIC DIFFERENCES OF  SACRAL PART OF SPINAL CORD</vt:lpstr>
      <vt:lpstr>SEX DIMORPHIC DIFFERENCES OF THE SPEECH AREA OF THE CORTEX</vt:lpstr>
      <vt:lpstr>SEX DIMORPHIC DIFFERENCES OF THE ASSOCIATIVE CORTEX</vt:lpstr>
      <vt:lpstr>SEX DIMORPHIC DIFFERENCES OF THE VERBAL (PRIMARY AND ASSOCIATIVE) AREAS OF THE CORTEX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SEX DIMORFNA NUCLEUS   PRAEOPTIČKOG PODRUČJA  HIPOTHALAMUSA</dc:title>
  <dc:subject/>
  <dc:creator>Tosevski Jova</dc:creator>
  <cp:keywords/>
  <dc:description/>
  <cp:lastModifiedBy>ivanaanatom ivanaanatom</cp:lastModifiedBy>
  <cp:revision>36</cp:revision>
  <dcterms:created xsi:type="dcterms:W3CDTF">1998-10-13T08:54:44Z</dcterms:created>
  <dcterms:modified xsi:type="dcterms:W3CDTF">2024-05-26T20:10:43Z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1033-9.1.0.4746</vt:lpwstr>
  </property>
</Properties>
</file>