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8" r:id="rId1"/>
  </p:sldMasterIdLst>
  <p:notesMasterIdLst>
    <p:notesMasterId r:id="rId125"/>
  </p:notesMasterIdLst>
  <p:sldIdLst>
    <p:sldId id="389" r:id="rId2"/>
    <p:sldId id="390" r:id="rId3"/>
    <p:sldId id="669" r:id="rId4"/>
    <p:sldId id="668" r:id="rId5"/>
    <p:sldId id="670" r:id="rId6"/>
    <p:sldId id="671" r:id="rId7"/>
    <p:sldId id="672" r:id="rId8"/>
    <p:sldId id="828" r:id="rId9"/>
    <p:sldId id="582" r:id="rId10"/>
    <p:sldId id="394" r:id="rId11"/>
    <p:sldId id="395" r:id="rId12"/>
    <p:sldId id="673" r:id="rId13"/>
    <p:sldId id="441" r:id="rId14"/>
    <p:sldId id="440" r:id="rId15"/>
    <p:sldId id="674" r:id="rId16"/>
    <p:sldId id="680" r:id="rId17"/>
    <p:sldId id="402" r:id="rId18"/>
    <p:sldId id="722" r:id="rId19"/>
    <p:sldId id="678" r:id="rId20"/>
    <p:sldId id="675" r:id="rId21"/>
    <p:sldId id="677" r:id="rId22"/>
    <p:sldId id="679" r:id="rId23"/>
    <p:sldId id="399" r:id="rId24"/>
    <p:sldId id="401" r:id="rId25"/>
    <p:sldId id="398" r:id="rId26"/>
    <p:sldId id="681" r:id="rId27"/>
    <p:sldId id="682" r:id="rId28"/>
    <p:sldId id="289" r:id="rId29"/>
    <p:sldId id="290" r:id="rId30"/>
    <p:sldId id="291" r:id="rId31"/>
    <p:sldId id="258" r:id="rId32"/>
    <p:sldId id="264" r:id="rId33"/>
    <p:sldId id="683" r:id="rId34"/>
    <p:sldId id="684" r:id="rId35"/>
    <p:sldId id="685" r:id="rId36"/>
    <p:sldId id="686" r:id="rId37"/>
    <p:sldId id="261" r:id="rId38"/>
    <p:sldId id="263" r:id="rId39"/>
    <p:sldId id="687" r:id="rId40"/>
    <p:sldId id="446" r:id="rId41"/>
    <p:sldId id="472" r:id="rId42"/>
    <p:sldId id="473" r:id="rId43"/>
    <p:sldId id="265" r:id="rId44"/>
    <p:sldId id="266" r:id="rId45"/>
    <p:sldId id="267" r:id="rId46"/>
    <p:sldId id="283" r:id="rId47"/>
    <p:sldId id="692" r:id="rId48"/>
    <p:sldId id="690" r:id="rId49"/>
    <p:sldId id="691" r:id="rId50"/>
    <p:sldId id="269" r:id="rId51"/>
    <p:sldId id="271" r:id="rId52"/>
    <p:sldId id="270" r:id="rId53"/>
    <p:sldId id="273" r:id="rId54"/>
    <p:sldId id="272" r:id="rId55"/>
    <p:sldId id="274" r:id="rId56"/>
    <p:sldId id="275" r:id="rId57"/>
    <p:sldId id="422" r:id="rId58"/>
    <p:sldId id="423" r:id="rId59"/>
    <p:sldId id="256" r:id="rId60"/>
    <p:sldId id="688" r:id="rId61"/>
    <p:sldId id="693" r:id="rId62"/>
    <p:sldId id="719" r:id="rId63"/>
    <p:sldId id="707" r:id="rId64"/>
    <p:sldId id="793" r:id="rId65"/>
    <p:sldId id="454" r:id="rId66"/>
    <p:sldId id="777" r:id="rId67"/>
    <p:sldId id="330" r:id="rId68"/>
    <p:sldId id="455" r:id="rId69"/>
    <p:sldId id="778" r:id="rId70"/>
    <p:sldId id="696" r:id="rId71"/>
    <p:sldId id="699" r:id="rId72"/>
    <p:sldId id="781" r:id="rId73"/>
    <p:sldId id="780" r:id="rId74"/>
    <p:sldId id="456" r:id="rId75"/>
    <p:sldId id="721" r:id="rId76"/>
    <p:sldId id="695" r:id="rId77"/>
    <p:sldId id="700" r:id="rId78"/>
    <p:sldId id="782" r:id="rId79"/>
    <p:sldId id="374" r:id="rId80"/>
    <p:sldId id="348" r:id="rId81"/>
    <p:sldId id="717" r:id="rId82"/>
    <p:sldId id="783" r:id="rId83"/>
    <p:sldId id="799" r:id="rId84"/>
    <p:sldId id="800" r:id="rId85"/>
    <p:sldId id="304" r:id="rId86"/>
    <p:sldId id="794" r:id="rId87"/>
    <p:sldId id="788" r:id="rId88"/>
    <p:sldId id="789" r:id="rId89"/>
    <p:sldId id="461" r:id="rId90"/>
    <p:sldId id="463" r:id="rId91"/>
    <p:sldId id="705" r:id="rId92"/>
    <p:sldId id="346" r:id="rId93"/>
    <p:sldId id="364" r:id="rId94"/>
    <p:sldId id="709" r:id="rId95"/>
    <p:sldId id="710" r:id="rId96"/>
    <p:sldId id="827" r:id="rId97"/>
    <p:sldId id="376" r:id="rId98"/>
    <p:sldId id="711" r:id="rId99"/>
    <p:sldId id="712" r:id="rId100"/>
    <p:sldId id="362" r:id="rId101"/>
    <p:sldId id="355" r:id="rId102"/>
    <p:sldId id="713" r:id="rId103"/>
    <p:sldId id="702" r:id="rId104"/>
    <p:sldId id="703" r:id="rId105"/>
    <p:sldId id="704" r:id="rId106"/>
    <p:sldId id="706" r:id="rId107"/>
    <p:sldId id="327" r:id="rId108"/>
    <p:sldId id="708" r:id="rId109"/>
    <p:sldId id="464" r:id="rId110"/>
    <p:sldId id="694" r:id="rId111"/>
    <p:sldId id="798" r:id="rId112"/>
    <p:sldId id="666" r:id="rId113"/>
    <p:sldId id="425" r:id="rId114"/>
    <p:sldId id="801" r:id="rId115"/>
    <p:sldId id="802" r:id="rId116"/>
    <p:sldId id="427" r:id="rId117"/>
    <p:sldId id="429" r:id="rId118"/>
    <p:sldId id="805" r:id="rId119"/>
    <p:sldId id="804" r:id="rId120"/>
    <p:sldId id="803" r:id="rId121"/>
    <p:sldId id="795" r:id="rId122"/>
    <p:sldId id="796" r:id="rId123"/>
    <p:sldId id="797" r:id="rId12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08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D9B9"/>
    <a:srgbClr val="E3E8A6"/>
    <a:srgbClr val="FFFF99"/>
    <a:srgbClr val="FFCC00"/>
    <a:srgbClr val="B2A3EB"/>
    <a:srgbClr val="C0BBE7"/>
    <a:srgbClr val="B2ACE2"/>
    <a:srgbClr val="A8A5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3725" autoAdjust="0"/>
  </p:normalViewPr>
  <p:slideViewPr>
    <p:cSldViewPr>
      <p:cViewPr varScale="1">
        <p:scale>
          <a:sx n="74" d="100"/>
          <a:sy n="74" d="100"/>
        </p:scale>
        <p:origin x="1642" y="62"/>
      </p:cViewPr>
      <p:guideLst>
        <p:guide orient="horz" pos="2081"/>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0993376D-9B3D-7B37-92D0-DCB1264DADC9}"/>
              </a:ext>
            </a:extLst>
          </p:cNvPr>
          <p:cNvSpPr>
            <a:spLocks noGrp="1"/>
          </p:cNvSpPr>
          <p:nvPr>
            <p:ph type="hdr" sz="quarter"/>
          </p:nvPr>
        </p:nvSpPr>
        <p:spPr>
          <a:xfrm>
            <a:off x="0" y="0"/>
            <a:ext cx="2971800" cy="457200"/>
          </a:xfrm>
          <a:prstGeom prst="rect">
            <a:avLst/>
          </a:prstGeom>
          <a:noFill/>
          <a:ln w="9525">
            <a:noFill/>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sr-Latn-CS" altLang="en-US"/>
          </a:p>
        </p:txBody>
      </p:sp>
      <p:sp>
        <p:nvSpPr>
          <p:cNvPr id="2051" name="Rectangle 3">
            <a:extLst>
              <a:ext uri="{FF2B5EF4-FFF2-40B4-BE49-F238E27FC236}">
                <a16:creationId xmlns:a16="http://schemas.microsoft.com/office/drawing/2014/main" id="{A06F93ED-00DA-1961-A3B4-E9497619AAFB}"/>
              </a:ext>
            </a:extLst>
          </p:cNvPr>
          <p:cNvSpPr>
            <a:spLocks noGrp="1"/>
          </p:cNvSpPr>
          <p:nvPr>
            <p:ph type="dt" idx="1"/>
          </p:nvPr>
        </p:nvSpPr>
        <p:spPr>
          <a:xfrm>
            <a:off x="3884613" y="0"/>
            <a:ext cx="2971800" cy="45720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endParaRPr lang="sr-Latn-CS" altLang="en-US"/>
          </a:p>
        </p:txBody>
      </p:sp>
      <p:sp>
        <p:nvSpPr>
          <p:cNvPr id="3076" name="Rectangle 4">
            <a:extLst>
              <a:ext uri="{FF2B5EF4-FFF2-40B4-BE49-F238E27FC236}">
                <a16:creationId xmlns:a16="http://schemas.microsoft.com/office/drawing/2014/main" id="{19079E9F-94A4-C0BD-6C36-383F8742A064}"/>
              </a:ext>
            </a:extLst>
          </p:cNvPr>
          <p:cNvSpPr>
            <a:spLocks noGrp="1" noRot="1" noChangeAspect="1" noChangeArrowheads="1"/>
          </p:cNvSpPr>
          <p:nvPr>
            <p:ph type="sldImg" idx="4294967295"/>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Rectangle 5">
            <a:extLst>
              <a:ext uri="{FF2B5EF4-FFF2-40B4-BE49-F238E27FC236}">
                <a16:creationId xmlns:a16="http://schemas.microsoft.com/office/drawing/2014/main" id="{A23BD42C-B750-49A4-3593-9B1F55498B4C}"/>
              </a:ext>
            </a:extLst>
          </p:cNvPr>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ctr"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054" name="Rectangle 6">
            <a:extLst>
              <a:ext uri="{FF2B5EF4-FFF2-40B4-BE49-F238E27FC236}">
                <a16:creationId xmlns:a16="http://schemas.microsoft.com/office/drawing/2014/main" id="{73178BB7-11CE-071D-2BC2-96DAC40137EB}"/>
              </a:ext>
            </a:extLst>
          </p:cNvPr>
          <p:cNvSpPr>
            <a:spLocks noGrp="1"/>
          </p:cNvSpPr>
          <p:nvPr>
            <p:ph type="ftr" sz="quarter" idx="4"/>
          </p:nvPr>
        </p:nvSpPr>
        <p:spPr>
          <a:xfrm>
            <a:off x="0" y="8685213"/>
            <a:ext cx="2971800" cy="457200"/>
          </a:xfrm>
          <a:prstGeom prst="rect">
            <a:avLst/>
          </a:prstGeom>
          <a:noFill/>
          <a:ln w="9525">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sr-Latn-CS" altLang="en-US"/>
          </a:p>
        </p:txBody>
      </p:sp>
      <p:sp>
        <p:nvSpPr>
          <p:cNvPr id="2055" name="Rectangle 7">
            <a:extLst>
              <a:ext uri="{FF2B5EF4-FFF2-40B4-BE49-F238E27FC236}">
                <a16:creationId xmlns:a16="http://schemas.microsoft.com/office/drawing/2014/main" id="{C6E864DF-6A66-0BCA-E5B4-8FD45C77C9B5}"/>
              </a:ext>
            </a:extLst>
          </p:cNvPr>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3C704F22-58E3-4CE1-9B82-B312BEF9503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defRPr>
    </a:lvl1pPr>
    <a:lvl2pPr marL="457200" lvl="1"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defRPr>
    </a:lvl2pPr>
    <a:lvl3pPr marL="914400" lvl="2"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defRPr>
    </a:lvl3pPr>
    <a:lvl4pPr marL="1371600" lvl="3"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defRPr>
    </a:lvl4pPr>
    <a:lvl5pPr marL="1828800" lvl="4" algn="l" rtl="0" eaLnBrk="0" fontAlgn="base" hangingPunct="0">
      <a:spcBef>
        <a:spcPct val="30000"/>
      </a:spcBef>
      <a:spcAft>
        <a:spcPct val="0"/>
      </a:spcAft>
      <a:buFont typeface="Arial" panose="020B0604020202020204" pitchFamily="34" charset="0"/>
      <a:defRPr sz="1200" kern="1200">
        <a:solidFill>
          <a:schemeClr val="tx1"/>
        </a:solidFill>
        <a:latin typeface="Arial" panose="020B0604020202020204" pitchFamily="34" charset="0"/>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58C7F08D-2022-210D-E641-95015615733A}"/>
              </a:ext>
            </a:extLst>
          </p:cNvPr>
          <p:cNvSpPr>
            <a:spLocks noGrp="1" noRot="1" noChangeAspect="1" noChangeArrowheads="1" noTextEdit="1"/>
          </p:cNvSpPr>
          <p:nvPr>
            <p:ph type="sldImg"/>
          </p:nvPr>
        </p:nvSpPr>
        <p:spPr/>
      </p:sp>
      <p:sp>
        <p:nvSpPr>
          <p:cNvPr id="6147" name="Notes Placeholder 2">
            <a:extLst>
              <a:ext uri="{FF2B5EF4-FFF2-40B4-BE49-F238E27FC236}">
                <a16:creationId xmlns:a16="http://schemas.microsoft.com/office/drawing/2014/main" id="{2BA56A47-0B77-D495-323E-FC2E0327200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6148" name="Slide Number Placeholder 3">
            <a:extLst>
              <a:ext uri="{FF2B5EF4-FFF2-40B4-BE49-F238E27FC236}">
                <a16:creationId xmlns:a16="http://schemas.microsoft.com/office/drawing/2014/main" id="{4FED1CBF-25C2-BC02-0A91-71740C18822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033EE1C-F03F-4C84-A879-9A77CB31129F}" type="slidenum">
              <a:rPr lang="en-US" altLang="en-US" smtClean="0"/>
              <a:pPr/>
              <a:t>2</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67A25A89-B6EA-DA7A-88CF-14C34C18D78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4ED1432-C02E-4339-B0BB-8FF0A76605F8}" type="slidenum">
              <a:rPr lang="en-US" altLang="en-US" smtClean="0">
                <a:ea typeface="ＭＳ Ｐゴシック" panose="020B0600070205080204" pitchFamily="34" charset="-128"/>
              </a:rPr>
              <a:pPr/>
              <a:t>39</a:t>
            </a:fld>
            <a:endParaRPr lang="en-US" altLang="en-US">
              <a:ea typeface="ＭＳ Ｐゴシック" panose="020B0600070205080204" pitchFamily="34" charset="-128"/>
            </a:endParaRPr>
          </a:p>
        </p:txBody>
      </p:sp>
      <p:sp>
        <p:nvSpPr>
          <p:cNvPr id="52227" name="Rectangle 2">
            <a:extLst>
              <a:ext uri="{FF2B5EF4-FFF2-40B4-BE49-F238E27FC236}">
                <a16:creationId xmlns:a16="http://schemas.microsoft.com/office/drawing/2014/main" id="{B6FF8C00-C059-5B4A-AB75-725DBCFA7EFB}"/>
              </a:ext>
            </a:extLst>
          </p:cNvPr>
          <p:cNvSpPr>
            <a:spLocks noGrp="1" noRot="1" noChangeAspect="1" noChangeArrowheads="1" noTextEdit="1"/>
          </p:cNvSpPr>
          <p:nvPr>
            <p:ph type="sldImg"/>
          </p:nvPr>
        </p:nvSpPr>
        <p:spPr>
          <a:solidFill>
            <a:srgbClr val="FFFFFF"/>
          </a:solidFill>
        </p:spPr>
      </p:sp>
      <p:sp>
        <p:nvSpPr>
          <p:cNvPr id="52228" name="Rectangle 3">
            <a:extLst>
              <a:ext uri="{FF2B5EF4-FFF2-40B4-BE49-F238E27FC236}">
                <a16:creationId xmlns:a16="http://schemas.microsoft.com/office/drawing/2014/main" id="{7DEBA5A3-765A-ABC3-2005-100E84D26CD8}"/>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525DC14D-0D62-5903-A2C6-0AAC750F1F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C504D80-33FA-40CA-A378-507DA2FA9066}" type="slidenum">
              <a:rPr lang="en-US" altLang="en-US" smtClean="0">
                <a:ea typeface="ＭＳ Ｐゴシック" panose="020B0600070205080204" pitchFamily="34" charset="-128"/>
              </a:rPr>
              <a:pPr/>
              <a:t>40</a:t>
            </a:fld>
            <a:endParaRPr lang="en-US" altLang="en-US">
              <a:ea typeface="ＭＳ Ｐゴシック" panose="020B0600070205080204" pitchFamily="34" charset="-128"/>
            </a:endParaRPr>
          </a:p>
        </p:txBody>
      </p:sp>
      <p:sp>
        <p:nvSpPr>
          <p:cNvPr id="54275" name="Rectangle 2">
            <a:extLst>
              <a:ext uri="{FF2B5EF4-FFF2-40B4-BE49-F238E27FC236}">
                <a16:creationId xmlns:a16="http://schemas.microsoft.com/office/drawing/2014/main" id="{905C8CC3-4F87-6C63-675B-1AE8C3A7C6CC}"/>
              </a:ext>
            </a:extLst>
          </p:cNvPr>
          <p:cNvSpPr>
            <a:spLocks noGrp="1" noRot="1" noChangeAspect="1" noChangeArrowheads="1" noTextEdit="1"/>
          </p:cNvSpPr>
          <p:nvPr>
            <p:ph type="sldImg"/>
          </p:nvPr>
        </p:nvSpPr>
        <p:spPr>
          <a:solidFill>
            <a:srgbClr val="FFFFFF"/>
          </a:solidFill>
        </p:spPr>
      </p:sp>
      <p:sp>
        <p:nvSpPr>
          <p:cNvPr id="54276" name="Rectangle 3">
            <a:extLst>
              <a:ext uri="{FF2B5EF4-FFF2-40B4-BE49-F238E27FC236}">
                <a16:creationId xmlns:a16="http://schemas.microsoft.com/office/drawing/2014/main" id="{2CAE17CF-41F5-82EA-3B97-C1C22C26171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E8E9777B-B436-1107-7D4E-6A1535EDCC5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5BE4E12-1EA9-4FC5-98F4-44B419E29F7C}" type="slidenum">
              <a:rPr lang="en-US" altLang="en-US" smtClean="0">
                <a:ea typeface="ＭＳ Ｐゴシック" panose="020B0600070205080204" pitchFamily="34" charset="-128"/>
              </a:rPr>
              <a:pPr/>
              <a:t>41</a:t>
            </a:fld>
            <a:endParaRPr lang="en-US" altLang="en-US">
              <a:ea typeface="ＭＳ Ｐゴシック" panose="020B0600070205080204" pitchFamily="34" charset="-128"/>
            </a:endParaRPr>
          </a:p>
        </p:txBody>
      </p:sp>
      <p:sp>
        <p:nvSpPr>
          <p:cNvPr id="56323" name="Rectangle 2">
            <a:extLst>
              <a:ext uri="{FF2B5EF4-FFF2-40B4-BE49-F238E27FC236}">
                <a16:creationId xmlns:a16="http://schemas.microsoft.com/office/drawing/2014/main" id="{726BB4AB-BB61-8FC8-51F4-BB10ABB9D191}"/>
              </a:ext>
            </a:extLst>
          </p:cNvPr>
          <p:cNvSpPr>
            <a:spLocks noGrp="1" noRot="1" noChangeAspect="1" noChangeArrowheads="1" noTextEdit="1"/>
          </p:cNvSpPr>
          <p:nvPr>
            <p:ph type="sldImg"/>
          </p:nvPr>
        </p:nvSpPr>
        <p:spPr>
          <a:solidFill>
            <a:srgbClr val="FFFFFF"/>
          </a:solidFill>
        </p:spPr>
      </p:sp>
      <p:sp>
        <p:nvSpPr>
          <p:cNvPr id="56324" name="Rectangle 3">
            <a:extLst>
              <a:ext uri="{FF2B5EF4-FFF2-40B4-BE49-F238E27FC236}">
                <a16:creationId xmlns:a16="http://schemas.microsoft.com/office/drawing/2014/main" id="{4627F0D2-F099-E9C1-1F61-F03A286C86FB}"/>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5DEDA865-645F-3C9F-ACDF-54D17967987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CEB9739-8F13-4F68-A6CB-2565AD40E64E}" type="slidenum">
              <a:rPr lang="en-US" altLang="en-US" smtClean="0">
                <a:ea typeface="ＭＳ Ｐゴシック" panose="020B0600070205080204" pitchFamily="34" charset="-128"/>
              </a:rPr>
              <a:pPr/>
              <a:t>42</a:t>
            </a:fld>
            <a:endParaRPr lang="en-US" altLang="en-US">
              <a:ea typeface="ＭＳ Ｐゴシック" panose="020B0600070205080204" pitchFamily="34" charset="-128"/>
            </a:endParaRPr>
          </a:p>
        </p:txBody>
      </p:sp>
      <p:sp>
        <p:nvSpPr>
          <p:cNvPr id="58371" name="Rectangle 2">
            <a:extLst>
              <a:ext uri="{FF2B5EF4-FFF2-40B4-BE49-F238E27FC236}">
                <a16:creationId xmlns:a16="http://schemas.microsoft.com/office/drawing/2014/main" id="{63AAAD50-CBFC-CEF1-F493-DC3E0382E4A1}"/>
              </a:ext>
            </a:extLst>
          </p:cNvPr>
          <p:cNvSpPr>
            <a:spLocks noGrp="1" noRot="1" noChangeAspect="1" noChangeArrowheads="1" noTextEdit="1"/>
          </p:cNvSpPr>
          <p:nvPr>
            <p:ph type="sldImg"/>
          </p:nvPr>
        </p:nvSpPr>
        <p:spPr>
          <a:solidFill>
            <a:srgbClr val="FFFFFF"/>
          </a:solidFill>
        </p:spPr>
      </p:sp>
      <p:sp>
        <p:nvSpPr>
          <p:cNvPr id="58372" name="Rectangle 3">
            <a:extLst>
              <a:ext uri="{FF2B5EF4-FFF2-40B4-BE49-F238E27FC236}">
                <a16:creationId xmlns:a16="http://schemas.microsoft.com/office/drawing/2014/main" id="{7E1FBE55-DD87-C73A-9AAF-9E9C8626AC1C}"/>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D167417A-AB93-5728-6EB2-444D460A722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935FBE9-355D-4230-A349-7B8F30BF67E5}" type="slidenum">
              <a:rPr lang="en-US" altLang="en-US" smtClean="0"/>
              <a:pPr/>
              <a:t>43</a:t>
            </a:fld>
            <a:endParaRPr lang="en-US" altLang="en-US"/>
          </a:p>
        </p:txBody>
      </p:sp>
      <p:sp>
        <p:nvSpPr>
          <p:cNvPr id="60419" name="Rectangle 2">
            <a:extLst>
              <a:ext uri="{FF2B5EF4-FFF2-40B4-BE49-F238E27FC236}">
                <a16:creationId xmlns:a16="http://schemas.microsoft.com/office/drawing/2014/main" id="{C51E27E7-F75C-2942-9550-C12238A5633F}"/>
              </a:ext>
            </a:extLst>
          </p:cNvPr>
          <p:cNvSpPr>
            <a:spLocks noGrp="1" noRot="1" noChangeAspect="1" noChangeArrowheads="1" noTextEdit="1"/>
          </p:cNvSpPr>
          <p:nvPr>
            <p:ph type="sldImg"/>
          </p:nvPr>
        </p:nvSpPr>
        <p:spPr/>
      </p:sp>
      <p:sp>
        <p:nvSpPr>
          <p:cNvPr id="60420" name="Rectangle 3">
            <a:extLst>
              <a:ext uri="{FF2B5EF4-FFF2-40B4-BE49-F238E27FC236}">
                <a16:creationId xmlns:a16="http://schemas.microsoft.com/office/drawing/2014/main" id="{E8E34223-B73E-F597-C610-DB34C9993C1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8E6A0DE9-065C-DF33-A8FB-07F9E65B97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44AE400-2BB7-4CCB-96CB-AEC0F7223A37}" type="slidenum">
              <a:rPr lang="en-US" altLang="en-US" smtClean="0"/>
              <a:pPr/>
              <a:t>44</a:t>
            </a:fld>
            <a:endParaRPr lang="en-US" altLang="en-US"/>
          </a:p>
        </p:txBody>
      </p:sp>
      <p:sp>
        <p:nvSpPr>
          <p:cNvPr id="62467" name="Rectangle 2">
            <a:extLst>
              <a:ext uri="{FF2B5EF4-FFF2-40B4-BE49-F238E27FC236}">
                <a16:creationId xmlns:a16="http://schemas.microsoft.com/office/drawing/2014/main" id="{A9593B9D-BF4E-2A79-B960-CAF42B70E51B}"/>
              </a:ext>
            </a:extLst>
          </p:cNvPr>
          <p:cNvSpPr>
            <a:spLocks noGrp="1" noRot="1" noChangeAspect="1" noChangeArrowheads="1" noTextEdit="1"/>
          </p:cNvSpPr>
          <p:nvPr>
            <p:ph type="sldImg"/>
          </p:nvPr>
        </p:nvSpPr>
        <p:spPr/>
      </p:sp>
      <p:sp>
        <p:nvSpPr>
          <p:cNvPr id="62468" name="Rectangle 3">
            <a:extLst>
              <a:ext uri="{FF2B5EF4-FFF2-40B4-BE49-F238E27FC236}">
                <a16:creationId xmlns:a16="http://schemas.microsoft.com/office/drawing/2014/main" id="{6699437E-850A-1B06-A0F2-19B422C44F6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Predominantly D1-receptors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F69D246D-4A61-0176-B88A-F2EDB2CC9D6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FFA58D1-2CA0-4DAA-B0D0-BD958A63F857}" type="slidenum">
              <a:rPr lang="en-US" altLang="en-US" smtClean="0"/>
              <a:pPr/>
              <a:t>45</a:t>
            </a:fld>
            <a:endParaRPr lang="en-US" altLang="en-US"/>
          </a:p>
        </p:txBody>
      </p:sp>
      <p:sp>
        <p:nvSpPr>
          <p:cNvPr id="64515" name="Rectangle 2">
            <a:extLst>
              <a:ext uri="{FF2B5EF4-FFF2-40B4-BE49-F238E27FC236}">
                <a16:creationId xmlns:a16="http://schemas.microsoft.com/office/drawing/2014/main" id="{BA57B3F8-1699-FE5E-27C6-BD522864CA6A}"/>
              </a:ext>
            </a:extLst>
          </p:cNvPr>
          <p:cNvSpPr>
            <a:spLocks noGrp="1" noRot="1" noChangeAspect="1" noChangeArrowheads="1" noTextEdit="1"/>
          </p:cNvSpPr>
          <p:nvPr>
            <p:ph type="sldImg"/>
          </p:nvPr>
        </p:nvSpPr>
        <p:spPr/>
      </p:sp>
      <p:sp>
        <p:nvSpPr>
          <p:cNvPr id="64516" name="Rectangle 3">
            <a:extLst>
              <a:ext uri="{FF2B5EF4-FFF2-40B4-BE49-F238E27FC236}">
                <a16:creationId xmlns:a16="http://schemas.microsoft.com/office/drawing/2014/main" id="{70EED65D-DBF0-F848-C751-3C4CFF2D477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Predominantly D2-Receptors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CE188595-E7C1-482F-BD84-C8DE3C24A9E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5B89584-2D8A-4993-A0C2-20CA19BBEFAA}" type="slidenum">
              <a:rPr lang="en-US" altLang="en-US" smtClean="0"/>
              <a:pPr/>
              <a:t>50</a:t>
            </a:fld>
            <a:endParaRPr lang="en-US" altLang="en-US"/>
          </a:p>
        </p:txBody>
      </p:sp>
      <p:sp>
        <p:nvSpPr>
          <p:cNvPr id="70659" name="Rectangle 2">
            <a:extLst>
              <a:ext uri="{FF2B5EF4-FFF2-40B4-BE49-F238E27FC236}">
                <a16:creationId xmlns:a16="http://schemas.microsoft.com/office/drawing/2014/main" id="{45B3E403-6ED8-3896-90ED-EE1F234B9A21}"/>
              </a:ext>
            </a:extLst>
          </p:cNvPr>
          <p:cNvSpPr>
            <a:spLocks noGrp="1" noRot="1" noChangeAspect="1" noChangeArrowheads="1" noTextEdit="1"/>
          </p:cNvSpPr>
          <p:nvPr>
            <p:ph type="sldImg"/>
          </p:nvPr>
        </p:nvSpPr>
        <p:spPr/>
      </p:sp>
      <p:sp>
        <p:nvSpPr>
          <p:cNvPr id="70660" name="Rectangle 3">
            <a:extLst>
              <a:ext uri="{FF2B5EF4-FFF2-40B4-BE49-F238E27FC236}">
                <a16:creationId xmlns:a16="http://schemas.microsoft.com/office/drawing/2014/main" id="{62361398-2565-14F3-4AE0-E53B4D173AF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34D2B58F-9CD8-BFB6-C18B-A6D407BA9E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875CF77-02FB-4864-96B3-D535D7FA0071}" type="slidenum">
              <a:rPr lang="en-US" altLang="en-US" smtClean="0"/>
              <a:pPr/>
              <a:t>51</a:t>
            </a:fld>
            <a:endParaRPr lang="en-US" altLang="en-US"/>
          </a:p>
        </p:txBody>
      </p:sp>
      <p:sp>
        <p:nvSpPr>
          <p:cNvPr id="72707" name="Rectangle 2">
            <a:extLst>
              <a:ext uri="{FF2B5EF4-FFF2-40B4-BE49-F238E27FC236}">
                <a16:creationId xmlns:a16="http://schemas.microsoft.com/office/drawing/2014/main" id="{66C8C945-2705-31DB-AAF4-D7A4A751F124}"/>
              </a:ext>
            </a:extLst>
          </p:cNvPr>
          <p:cNvSpPr>
            <a:spLocks noGrp="1" noRot="1" noChangeAspect="1" noChangeArrowheads="1" noTextEdit="1"/>
          </p:cNvSpPr>
          <p:nvPr>
            <p:ph type="sldImg"/>
          </p:nvPr>
        </p:nvSpPr>
        <p:spPr/>
      </p:sp>
      <p:sp>
        <p:nvSpPr>
          <p:cNvPr id="72708" name="Rectangle 3">
            <a:extLst>
              <a:ext uri="{FF2B5EF4-FFF2-40B4-BE49-F238E27FC236}">
                <a16:creationId xmlns:a16="http://schemas.microsoft.com/office/drawing/2014/main" id="{9E7AFBFD-084A-FC50-9958-3A7B4190DD3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B24EDA9E-78FD-A322-14FE-3136905A321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DA67E97-E716-4CB7-A14F-7033149ED3A8}" type="slidenum">
              <a:rPr lang="en-US" altLang="en-US" smtClean="0"/>
              <a:pPr/>
              <a:t>52</a:t>
            </a:fld>
            <a:endParaRPr lang="en-US" altLang="en-US"/>
          </a:p>
        </p:txBody>
      </p:sp>
      <p:sp>
        <p:nvSpPr>
          <p:cNvPr id="74755" name="Rectangle 2">
            <a:extLst>
              <a:ext uri="{FF2B5EF4-FFF2-40B4-BE49-F238E27FC236}">
                <a16:creationId xmlns:a16="http://schemas.microsoft.com/office/drawing/2014/main" id="{189F8791-3CC9-8D64-48B1-105FFF6169F4}"/>
              </a:ext>
            </a:extLst>
          </p:cNvPr>
          <p:cNvSpPr>
            <a:spLocks noGrp="1" noRot="1" noChangeAspect="1" noChangeArrowheads="1" noTextEdit="1"/>
          </p:cNvSpPr>
          <p:nvPr>
            <p:ph type="sldImg"/>
          </p:nvPr>
        </p:nvSpPr>
        <p:spPr/>
      </p:sp>
      <p:sp>
        <p:nvSpPr>
          <p:cNvPr id="74756" name="Rectangle 3">
            <a:extLst>
              <a:ext uri="{FF2B5EF4-FFF2-40B4-BE49-F238E27FC236}">
                <a16:creationId xmlns:a16="http://schemas.microsoft.com/office/drawing/2014/main" id="{F661E294-E100-2445-AF82-2DCD603E692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C8FBF551-E880-2B38-6297-44E44B3523A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B1ED6A5-4BD8-4122-8984-6CF6A3066836}" type="slidenum">
              <a:rPr lang="en-US" altLang="en-US" smtClean="0"/>
              <a:pPr/>
              <a:t>31</a:t>
            </a:fld>
            <a:endParaRPr lang="en-US" altLang="en-US"/>
          </a:p>
        </p:txBody>
      </p:sp>
      <p:sp>
        <p:nvSpPr>
          <p:cNvPr id="35843" name="Rectangle 2">
            <a:extLst>
              <a:ext uri="{FF2B5EF4-FFF2-40B4-BE49-F238E27FC236}">
                <a16:creationId xmlns:a16="http://schemas.microsoft.com/office/drawing/2014/main" id="{040E2613-931B-9B45-F8CC-50C1BDE7ABD7}"/>
              </a:ext>
            </a:extLst>
          </p:cNvPr>
          <p:cNvSpPr>
            <a:spLocks noGrp="1" noRot="1" noChangeAspect="1" noChangeArrowheads="1" noTextEdit="1"/>
          </p:cNvSpPr>
          <p:nvPr>
            <p:ph type="sldImg"/>
          </p:nvPr>
        </p:nvSpPr>
        <p:spPr/>
      </p:sp>
      <p:sp>
        <p:nvSpPr>
          <p:cNvPr id="35844" name="Rectangle 3">
            <a:extLst>
              <a:ext uri="{FF2B5EF4-FFF2-40B4-BE49-F238E27FC236}">
                <a16:creationId xmlns:a16="http://schemas.microsoft.com/office/drawing/2014/main" id="{B8D159E0-74F7-E3A7-A494-AAA3C041C7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r>
              <a:rPr lang="en-US" altLang="en-US"/>
              <a:t>Executive loop: involves dorsolateral prefrontal cortex and part of the caudate</a:t>
            </a:r>
          </a:p>
          <a:p>
            <a:pPr lvl="1"/>
            <a:r>
              <a:rPr lang="en-US" altLang="en-US"/>
              <a:t>Limbic loop: involves cingulate cortex and nucleus accumbens</a:t>
            </a:r>
          </a:p>
          <a:p>
            <a:pPr lvl="1"/>
            <a:r>
              <a:rPr lang="en-US" altLang="en-US"/>
              <a:t>Oculomotor loop: involves cadate and superior colliculus (responsible for eliciting rapid eye movements called saccades)</a:t>
            </a:r>
          </a:p>
          <a:p>
            <a:pPr lvl="1"/>
            <a:endParaRPr lang="en-US" altLang="en-US"/>
          </a:p>
          <a:p>
            <a:pPr lvl="1"/>
            <a:r>
              <a:rPr lang="en-US" altLang="en-US"/>
              <a:t>Focus here on the motor loop, (the other loops are similar so if we learn this now it should help demystify the others)</a:t>
            </a:r>
          </a:p>
          <a:p>
            <a:pPr lvl="1"/>
            <a:r>
              <a:rPr lang="en-US" altLang="en-US"/>
              <a:t>	BG influences movement by regulating upper motor neurons-necessary for normal initiation of voluntary movement</a:t>
            </a:r>
          </a:p>
          <a:p>
            <a:pPr lvl="1"/>
            <a:r>
              <a:rPr lang="en-US" altLang="en-US"/>
              <a:t>	Responds in anticipation of and during movements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939198DE-7C19-859B-9874-B7B6FACB213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291566-0E7E-48E2-A5D4-B426C34FE264}" type="slidenum">
              <a:rPr lang="en-US" altLang="en-US" smtClean="0"/>
              <a:pPr/>
              <a:t>53</a:t>
            </a:fld>
            <a:endParaRPr lang="en-US" altLang="en-US"/>
          </a:p>
        </p:txBody>
      </p:sp>
      <p:sp>
        <p:nvSpPr>
          <p:cNvPr id="76803" name="Rectangle 2">
            <a:extLst>
              <a:ext uri="{FF2B5EF4-FFF2-40B4-BE49-F238E27FC236}">
                <a16:creationId xmlns:a16="http://schemas.microsoft.com/office/drawing/2014/main" id="{6A4CD5E8-3561-C79D-4600-F089783A7631}"/>
              </a:ext>
            </a:extLst>
          </p:cNvPr>
          <p:cNvSpPr>
            <a:spLocks noGrp="1" noRot="1" noChangeAspect="1" noChangeArrowheads="1" noTextEdit="1"/>
          </p:cNvSpPr>
          <p:nvPr>
            <p:ph type="sldImg"/>
          </p:nvPr>
        </p:nvSpPr>
        <p:spPr/>
      </p:sp>
      <p:sp>
        <p:nvSpPr>
          <p:cNvPr id="76804" name="Rectangle 3">
            <a:extLst>
              <a:ext uri="{FF2B5EF4-FFF2-40B4-BE49-F238E27FC236}">
                <a16:creationId xmlns:a16="http://schemas.microsoft.com/office/drawing/2014/main" id="{146FE4C4-0537-A498-2DF9-31BBC740784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sym typeface="Wingdings" panose="05000000000000000000" pitchFamily="2" charset="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03EDEFF9-09CF-817A-4C5C-C6A76F2FE4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9857839-2E9F-45E3-A1FE-49953E0B5BAC}" type="slidenum">
              <a:rPr lang="en-US" altLang="en-US" smtClean="0"/>
              <a:pPr/>
              <a:t>56</a:t>
            </a:fld>
            <a:endParaRPr lang="en-US" altLang="en-US"/>
          </a:p>
        </p:txBody>
      </p:sp>
      <p:sp>
        <p:nvSpPr>
          <p:cNvPr id="80899" name="Rectangle 2">
            <a:extLst>
              <a:ext uri="{FF2B5EF4-FFF2-40B4-BE49-F238E27FC236}">
                <a16:creationId xmlns:a16="http://schemas.microsoft.com/office/drawing/2014/main" id="{23A9B1B1-8C04-3E90-BCC1-AD18E6F949B0}"/>
              </a:ext>
            </a:extLst>
          </p:cNvPr>
          <p:cNvSpPr>
            <a:spLocks noGrp="1" noRot="1" noChangeAspect="1" noChangeArrowheads="1" noTextEdit="1"/>
          </p:cNvSpPr>
          <p:nvPr>
            <p:ph type="sldImg"/>
          </p:nvPr>
        </p:nvSpPr>
        <p:spPr/>
      </p:sp>
      <p:sp>
        <p:nvSpPr>
          <p:cNvPr id="80900" name="Rectangle 3">
            <a:extLst>
              <a:ext uri="{FF2B5EF4-FFF2-40B4-BE49-F238E27FC236}">
                <a16:creationId xmlns:a16="http://schemas.microsoft.com/office/drawing/2014/main" id="{4F5497BE-6577-E1DD-7A6D-42F7E2D08C6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sym typeface="Wingdings" panose="05000000000000000000" pitchFamily="2" charset="2"/>
            </a:endParaRPr>
          </a:p>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B5AA7F44-6581-B349-17A4-5A7B542DEA4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034A6C1-593E-4235-BB91-64DAB5F4167F}" type="slidenum">
              <a:rPr lang="en-US" altLang="en-US" smtClean="0"/>
              <a:pPr/>
              <a:t>32</a:t>
            </a:fld>
            <a:endParaRPr lang="en-US" altLang="en-US"/>
          </a:p>
        </p:txBody>
      </p:sp>
      <p:sp>
        <p:nvSpPr>
          <p:cNvPr id="37891" name="Rectangle 2">
            <a:extLst>
              <a:ext uri="{FF2B5EF4-FFF2-40B4-BE49-F238E27FC236}">
                <a16:creationId xmlns:a16="http://schemas.microsoft.com/office/drawing/2014/main" id="{9C66FA27-593C-107F-BA5C-F6BC586B09CE}"/>
              </a:ext>
            </a:extLst>
          </p:cNvPr>
          <p:cNvSpPr>
            <a:spLocks noGrp="1" noRot="1" noChangeAspect="1" noChangeArrowheads="1" noTextEdit="1"/>
          </p:cNvSpPr>
          <p:nvPr>
            <p:ph type="sldImg"/>
          </p:nvPr>
        </p:nvSpPr>
        <p:spPr/>
      </p:sp>
      <p:sp>
        <p:nvSpPr>
          <p:cNvPr id="37892" name="Rectangle 3">
            <a:extLst>
              <a:ext uri="{FF2B5EF4-FFF2-40B4-BE49-F238E27FC236}">
                <a16:creationId xmlns:a16="http://schemas.microsoft.com/office/drawing/2014/main" id="{E9632872-6A4F-1B6A-E61D-1E036CB0C00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75E47BB3-450D-835B-C1E2-6BE1A5BC50C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9A1A7D6-D71A-4B7E-87E0-000B800E5008}" type="slidenum">
              <a:rPr lang="en-US" altLang="en-US" smtClean="0">
                <a:ea typeface="ＭＳ Ｐゴシック" panose="020B0600070205080204" pitchFamily="34" charset="-128"/>
              </a:rPr>
              <a:pPr/>
              <a:t>33</a:t>
            </a:fld>
            <a:endParaRPr lang="en-US" altLang="en-US">
              <a:ea typeface="ＭＳ Ｐゴシック" panose="020B0600070205080204" pitchFamily="34" charset="-128"/>
            </a:endParaRPr>
          </a:p>
        </p:txBody>
      </p:sp>
      <p:sp>
        <p:nvSpPr>
          <p:cNvPr id="39939" name="Rectangle 2">
            <a:extLst>
              <a:ext uri="{FF2B5EF4-FFF2-40B4-BE49-F238E27FC236}">
                <a16:creationId xmlns:a16="http://schemas.microsoft.com/office/drawing/2014/main" id="{2375B552-4E1C-6819-E5F8-0DFCC5FD4EE7}"/>
              </a:ext>
            </a:extLst>
          </p:cNvPr>
          <p:cNvSpPr>
            <a:spLocks noGrp="1" noRot="1" noChangeAspect="1" noChangeArrowheads="1" noTextEdit="1"/>
          </p:cNvSpPr>
          <p:nvPr>
            <p:ph type="sldImg"/>
          </p:nvPr>
        </p:nvSpPr>
        <p:spPr>
          <a:solidFill>
            <a:srgbClr val="FFFFFF"/>
          </a:solidFill>
        </p:spPr>
      </p:sp>
      <p:sp>
        <p:nvSpPr>
          <p:cNvPr id="39940" name="Rectangle 3">
            <a:extLst>
              <a:ext uri="{FF2B5EF4-FFF2-40B4-BE49-F238E27FC236}">
                <a16:creationId xmlns:a16="http://schemas.microsoft.com/office/drawing/2014/main" id="{A9E0A064-9BF6-EA04-BE53-06C5AB35334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C562D013-0586-3120-D0E1-901B2AFAA42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6127136-6474-48DD-AF3B-A15DAF8F5B03}" type="slidenum">
              <a:rPr lang="en-US" altLang="en-US" smtClean="0">
                <a:ea typeface="ＭＳ Ｐゴシック" panose="020B0600070205080204" pitchFamily="34" charset="-128"/>
              </a:rPr>
              <a:pPr/>
              <a:t>34</a:t>
            </a:fld>
            <a:endParaRPr lang="en-US" altLang="en-US">
              <a:ea typeface="ＭＳ Ｐゴシック" panose="020B0600070205080204" pitchFamily="34" charset="-128"/>
            </a:endParaRPr>
          </a:p>
        </p:txBody>
      </p:sp>
      <p:sp>
        <p:nvSpPr>
          <p:cNvPr id="41987" name="Rectangle 2">
            <a:extLst>
              <a:ext uri="{FF2B5EF4-FFF2-40B4-BE49-F238E27FC236}">
                <a16:creationId xmlns:a16="http://schemas.microsoft.com/office/drawing/2014/main" id="{F5A3B8AB-4B6C-AAAF-DF45-499049BD22A1}"/>
              </a:ext>
            </a:extLst>
          </p:cNvPr>
          <p:cNvSpPr>
            <a:spLocks noGrp="1" noRot="1" noChangeAspect="1" noChangeArrowheads="1" noTextEdit="1"/>
          </p:cNvSpPr>
          <p:nvPr>
            <p:ph type="sldImg"/>
          </p:nvPr>
        </p:nvSpPr>
        <p:spPr>
          <a:solidFill>
            <a:srgbClr val="FFFFFF"/>
          </a:solidFill>
        </p:spPr>
      </p:sp>
      <p:sp>
        <p:nvSpPr>
          <p:cNvPr id="41988" name="Rectangle 3">
            <a:extLst>
              <a:ext uri="{FF2B5EF4-FFF2-40B4-BE49-F238E27FC236}">
                <a16:creationId xmlns:a16="http://schemas.microsoft.com/office/drawing/2014/main" id="{D6FE652D-75F9-D5A3-AA53-182BF29BD339}"/>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1F33E125-013A-6F12-AE62-9157370C1A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A063F34-041B-4354-BAFC-5038EBFB6B45}" type="slidenum">
              <a:rPr lang="en-US" altLang="en-US" smtClean="0">
                <a:ea typeface="ＭＳ Ｐゴシック" panose="020B0600070205080204" pitchFamily="34" charset="-128"/>
              </a:rPr>
              <a:pPr/>
              <a:t>35</a:t>
            </a:fld>
            <a:endParaRPr lang="en-US" altLang="en-US">
              <a:ea typeface="ＭＳ Ｐゴシック" panose="020B0600070205080204" pitchFamily="34" charset="-128"/>
            </a:endParaRPr>
          </a:p>
        </p:txBody>
      </p:sp>
      <p:sp>
        <p:nvSpPr>
          <p:cNvPr id="44035" name="Rectangle 2">
            <a:extLst>
              <a:ext uri="{FF2B5EF4-FFF2-40B4-BE49-F238E27FC236}">
                <a16:creationId xmlns:a16="http://schemas.microsoft.com/office/drawing/2014/main" id="{8461D262-77B4-06DD-DB61-FCA244E979C8}"/>
              </a:ext>
            </a:extLst>
          </p:cNvPr>
          <p:cNvSpPr>
            <a:spLocks noGrp="1" noRot="1" noChangeAspect="1" noChangeArrowheads="1" noTextEdit="1"/>
          </p:cNvSpPr>
          <p:nvPr>
            <p:ph type="sldImg"/>
          </p:nvPr>
        </p:nvSpPr>
        <p:spPr>
          <a:solidFill>
            <a:srgbClr val="FFFFFF"/>
          </a:solidFill>
        </p:spPr>
      </p:sp>
      <p:sp>
        <p:nvSpPr>
          <p:cNvPr id="44036" name="Rectangle 3">
            <a:extLst>
              <a:ext uri="{FF2B5EF4-FFF2-40B4-BE49-F238E27FC236}">
                <a16:creationId xmlns:a16="http://schemas.microsoft.com/office/drawing/2014/main" id="{2EE1E875-D27C-0F66-B119-C4D3DBCAA3FE}"/>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7BF80F81-766C-D05E-79F9-515D52597A0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37931725" indent="-374745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CF2AE61-FB43-4E12-B109-41CF432B3890}" type="slidenum">
              <a:rPr lang="en-US" altLang="en-US" smtClean="0">
                <a:ea typeface="ＭＳ Ｐゴシック" panose="020B0600070205080204" pitchFamily="34" charset="-128"/>
              </a:rPr>
              <a:pPr/>
              <a:t>36</a:t>
            </a:fld>
            <a:endParaRPr lang="en-US" altLang="en-US">
              <a:ea typeface="ＭＳ Ｐゴシック" panose="020B0600070205080204" pitchFamily="34" charset="-128"/>
            </a:endParaRPr>
          </a:p>
        </p:txBody>
      </p:sp>
      <p:sp>
        <p:nvSpPr>
          <p:cNvPr id="46083" name="Rectangle 2">
            <a:extLst>
              <a:ext uri="{FF2B5EF4-FFF2-40B4-BE49-F238E27FC236}">
                <a16:creationId xmlns:a16="http://schemas.microsoft.com/office/drawing/2014/main" id="{AC9055E8-FB60-882A-A484-0CED96427A3F}"/>
              </a:ext>
            </a:extLst>
          </p:cNvPr>
          <p:cNvSpPr>
            <a:spLocks noGrp="1" noRot="1" noChangeAspect="1" noChangeArrowheads="1" noTextEdit="1"/>
          </p:cNvSpPr>
          <p:nvPr>
            <p:ph type="sldImg"/>
          </p:nvPr>
        </p:nvSpPr>
        <p:spPr>
          <a:solidFill>
            <a:srgbClr val="FFFFFF"/>
          </a:solidFill>
        </p:spPr>
      </p:sp>
      <p:sp>
        <p:nvSpPr>
          <p:cNvPr id="46084" name="Rectangle 3">
            <a:extLst>
              <a:ext uri="{FF2B5EF4-FFF2-40B4-BE49-F238E27FC236}">
                <a16:creationId xmlns:a16="http://schemas.microsoft.com/office/drawing/2014/main" id="{002E6477-8D59-12BA-6A2F-15D51CC78089}"/>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2AE14703-3772-7AC4-790C-2C07593E493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10536F6-D409-4E43-81FD-22F5F9180D41}" type="slidenum">
              <a:rPr lang="en-US" altLang="en-US" smtClean="0"/>
              <a:pPr/>
              <a:t>37</a:t>
            </a:fld>
            <a:endParaRPr lang="en-US" altLang="en-US"/>
          </a:p>
        </p:txBody>
      </p:sp>
      <p:sp>
        <p:nvSpPr>
          <p:cNvPr id="48131" name="Rectangle 2">
            <a:extLst>
              <a:ext uri="{FF2B5EF4-FFF2-40B4-BE49-F238E27FC236}">
                <a16:creationId xmlns:a16="http://schemas.microsoft.com/office/drawing/2014/main" id="{E1D0950D-7F63-6504-F92E-ED97A79D4AEF}"/>
              </a:ext>
            </a:extLst>
          </p:cNvPr>
          <p:cNvSpPr>
            <a:spLocks noGrp="1" noRot="1" noChangeAspect="1" noChangeArrowheads="1" noTextEdit="1"/>
          </p:cNvSpPr>
          <p:nvPr>
            <p:ph type="sldImg"/>
          </p:nvPr>
        </p:nvSpPr>
        <p:spPr/>
      </p:sp>
      <p:sp>
        <p:nvSpPr>
          <p:cNvPr id="48132" name="Rectangle 3">
            <a:extLst>
              <a:ext uri="{FF2B5EF4-FFF2-40B4-BE49-F238E27FC236}">
                <a16:creationId xmlns:a16="http://schemas.microsoft.com/office/drawing/2014/main" id="{EA8016B7-D0CA-E83A-4E7F-CAF4D13E1C0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D3D0C7EC-54FF-42A6-61B8-0D598E68193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69226F7-91ED-4CA1-B97B-9263A2602885}" type="slidenum">
              <a:rPr lang="en-US" altLang="en-US" smtClean="0"/>
              <a:pPr/>
              <a:t>38</a:t>
            </a:fld>
            <a:endParaRPr lang="en-US" altLang="en-US"/>
          </a:p>
        </p:txBody>
      </p:sp>
      <p:sp>
        <p:nvSpPr>
          <p:cNvPr id="50179" name="Rectangle 2">
            <a:extLst>
              <a:ext uri="{FF2B5EF4-FFF2-40B4-BE49-F238E27FC236}">
                <a16:creationId xmlns:a16="http://schemas.microsoft.com/office/drawing/2014/main" id="{5D21ECD0-4206-163A-0D79-D2C831ABC502}"/>
              </a:ext>
            </a:extLst>
          </p:cNvPr>
          <p:cNvSpPr>
            <a:spLocks noGrp="1" noRot="1" noChangeAspect="1" noChangeArrowheads="1" noTextEdit="1"/>
          </p:cNvSpPr>
          <p:nvPr>
            <p:ph type="sldImg"/>
          </p:nvPr>
        </p:nvSpPr>
        <p:spPr/>
      </p:sp>
      <p:sp>
        <p:nvSpPr>
          <p:cNvPr id="50180" name="Rectangle 3">
            <a:extLst>
              <a:ext uri="{FF2B5EF4-FFF2-40B4-BE49-F238E27FC236}">
                <a16:creationId xmlns:a16="http://schemas.microsoft.com/office/drawing/2014/main" id="{798BF156-A361-274E-EAD9-0A9A3ED4F51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noProof="1"/>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1"/>
              <a:t>Click to edit Master subtitle style</a:t>
            </a:r>
          </a:p>
        </p:txBody>
      </p:sp>
      <p:sp>
        <p:nvSpPr>
          <p:cNvPr id="4" name="Rectangle 4">
            <a:extLst>
              <a:ext uri="{FF2B5EF4-FFF2-40B4-BE49-F238E27FC236}">
                <a16:creationId xmlns:a16="http://schemas.microsoft.com/office/drawing/2014/main" id="{51570622-1676-317F-00DB-424C261571C9}"/>
              </a:ext>
            </a:extLst>
          </p:cNvPr>
          <p:cNvSpPr>
            <a:spLocks noGrp="1"/>
          </p:cNvSpPr>
          <p:nvPr>
            <p:ph type="dt" sz="half" idx="10"/>
          </p:nvPr>
        </p:nvSpPr>
        <p:spPr>
          <a:ln/>
        </p:spPr>
        <p:txBody>
          <a:bodyPr/>
          <a:lstStyle>
            <a:lvl1pPr>
              <a:defRPr/>
            </a:lvl1pPr>
          </a:lstStyle>
          <a:p>
            <a:pPr>
              <a:defRPr/>
            </a:pPr>
            <a:endParaRPr lang="sr-Latn-CS" altLang="en-US"/>
          </a:p>
        </p:txBody>
      </p:sp>
      <p:sp>
        <p:nvSpPr>
          <p:cNvPr id="5" name="Rectangle 5">
            <a:extLst>
              <a:ext uri="{FF2B5EF4-FFF2-40B4-BE49-F238E27FC236}">
                <a16:creationId xmlns:a16="http://schemas.microsoft.com/office/drawing/2014/main" id="{17A4BF35-6050-AE2C-24EA-004D1BE6E2C6}"/>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Rectangle 6">
            <a:extLst>
              <a:ext uri="{FF2B5EF4-FFF2-40B4-BE49-F238E27FC236}">
                <a16:creationId xmlns:a16="http://schemas.microsoft.com/office/drawing/2014/main" id="{8D37D832-0DA0-82AD-22A7-DEFD808B0327}"/>
              </a:ext>
            </a:extLst>
          </p:cNvPr>
          <p:cNvSpPr>
            <a:spLocks noGrp="1"/>
          </p:cNvSpPr>
          <p:nvPr>
            <p:ph type="sldNum" sz="quarter" idx="12"/>
          </p:nvPr>
        </p:nvSpPr>
        <p:spPr>
          <a:ln/>
        </p:spPr>
        <p:txBody>
          <a:bodyPr/>
          <a:lstStyle>
            <a:lvl1pPr>
              <a:defRPr/>
            </a:lvl1pPr>
          </a:lstStyle>
          <a:p>
            <a:pPr>
              <a:defRPr/>
            </a:pPr>
            <a:fld id="{3AA1386E-01D6-4FFB-B145-6789E31E0B7D}" type="slidenum">
              <a:rPr lang="en-US" altLang="en-US"/>
              <a:pPr>
                <a:defRPr/>
              </a:pPr>
              <a:t>‹#›</a:t>
            </a:fld>
            <a:endParaRPr lang="en-US" altLang="en-US"/>
          </a:p>
        </p:txBody>
      </p:sp>
    </p:spTree>
    <p:extLst>
      <p:ext uri="{BB962C8B-B14F-4D97-AF65-F5344CB8AC3E}">
        <p14:creationId xmlns:p14="http://schemas.microsoft.com/office/powerpoint/2010/main" val="721351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a:extLst>
              <a:ext uri="{FF2B5EF4-FFF2-40B4-BE49-F238E27FC236}">
                <a16:creationId xmlns:a16="http://schemas.microsoft.com/office/drawing/2014/main" id="{2AC4CA94-DA98-799D-C66B-5301334C5A7D}"/>
              </a:ext>
            </a:extLst>
          </p:cNvPr>
          <p:cNvSpPr>
            <a:spLocks noGrp="1"/>
          </p:cNvSpPr>
          <p:nvPr>
            <p:ph type="dt" sz="half" idx="10"/>
          </p:nvPr>
        </p:nvSpPr>
        <p:spPr>
          <a:ln/>
        </p:spPr>
        <p:txBody>
          <a:bodyPr/>
          <a:lstStyle>
            <a:lvl1pPr>
              <a:defRPr/>
            </a:lvl1pPr>
          </a:lstStyle>
          <a:p>
            <a:pPr>
              <a:defRPr/>
            </a:pPr>
            <a:endParaRPr lang="sr-Latn-CS" altLang="en-US"/>
          </a:p>
        </p:txBody>
      </p:sp>
      <p:sp>
        <p:nvSpPr>
          <p:cNvPr id="5" name="Rectangle 5">
            <a:extLst>
              <a:ext uri="{FF2B5EF4-FFF2-40B4-BE49-F238E27FC236}">
                <a16:creationId xmlns:a16="http://schemas.microsoft.com/office/drawing/2014/main" id="{5DE4A743-4BAB-61BE-8EE3-A7AA160155AC}"/>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Rectangle 6">
            <a:extLst>
              <a:ext uri="{FF2B5EF4-FFF2-40B4-BE49-F238E27FC236}">
                <a16:creationId xmlns:a16="http://schemas.microsoft.com/office/drawing/2014/main" id="{FE023DC3-AD74-1ED2-1465-41F86E95614F}"/>
              </a:ext>
            </a:extLst>
          </p:cNvPr>
          <p:cNvSpPr>
            <a:spLocks noGrp="1"/>
          </p:cNvSpPr>
          <p:nvPr>
            <p:ph type="sldNum" sz="quarter" idx="12"/>
          </p:nvPr>
        </p:nvSpPr>
        <p:spPr>
          <a:ln/>
        </p:spPr>
        <p:txBody>
          <a:bodyPr/>
          <a:lstStyle>
            <a:lvl1pPr>
              <a:defRPr/>
            </a:lvl1pPr>
          </a:lstStyle>
          <a:p>
            <a:pPr>
              <a:defRPr/>
            </a:pPr>
            <a:fld id="{4491D00D-8980-4BCD-BD1C-DF087E2F010F}" type="slidenum">
              <a:rPr lang="en-US" altLang="en-US"/>
              <a:pPr>
                <a:defRPr/>
              </a:pPr>
              <a:t>‹#›</a:t>
            </a:fld>
            <a:endParaRPr lang="en-US" altLang="en-US"/>
          </a:p>
        </p:txBody>
      </p:sp>
    </p:spTree>
    <p:extLst>
      <p:ext uri="{BB962C8B-B14F-4D97-AF65-F5344CB8AC3E}">
        <p14:creationId xmlns:p14="http://schemas.microsoft.com/office/powerpoint/2010/main" val="2043336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381000"/>
            <a:ext cx="6052930" cy="5715000"/>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a:extLst>
              <a:ext uri="{FF2B5EF4-FFF2-40B4-BE49-F238E27FC236}">
                <a16:creationId xmlns:a16="http://schemas.microsoft.com/office/drawing/2014/main" id="{A01528C9-8448-59DC-C254-C0E770CC04C5}"/>
              </a:ext>
            </a:extLst>
          </p:cNvPr>
          <p:cNvSpPr>
            <a:spLocks noGrp="1"/>
          </p:cNvSpPr>
          <p:nvPr>
            <p:ph type="dt" sz="half" idx="10"/>
          </p:nvPr>
        </p:nvSpPr>
        <p:spPr>
          <a:ln/>
        </p:spPr>
        <p:txBody>
          <a:bodyPr/>
          <a:lstStyle>
            <a:lvl1pPr>
              <a:defRPr/>
            </a:lvl1pPr>
          </a:lstStyle>
          <a:p>
            <a:pPr>
              <a:defRPr/>
            </a:pPr>
            <a:endParaRPr lang="sr-Latn-CS" altLang="en-US"/>
          </a:p>
        </p:txBody>
      </p:sp>
      <p:sp>
        <p:nvSpPr>
          <p:cNvPr id="5" name="Rectangle 5">
            <a:extLst>
              <a:ext uri="{FF2B5EF4-FFF2-40B4-BE49-F238E27FC236}">
                <a16:creationId xmlns:a16="http://schemas.microsoft.com/office/drawing/2014/main" id="{31122281-3330-6E6C-5F81-005B79073B2A}"/>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Rectangle 6">
            <a:extLst>
              <a:ext uri="{FF2B5EF4-FFF2-40B4-BE49-F238E27FC236}">
                <a16:creationId xmlns:a16="http://schemas.microsoft.com/office/drawing/2014/main" id="{23EDAB44-4684-89E0-B1C6-0B400C5B98FF}"/>
              </a:ext>
            </a:extLst>
          </p:cNvPr>
          <p:cNvSpPr>
            <a:spLocks noGrp="1"/>
          </p:cNvSpPr>
          <p:nvPr>
            <p:ph type="sldNum" sz="quarter" idx="12"/>
          </p:nvPr>
        </p:nvSpPr>
        <p:spPr>
          <a:ln/>
        </p:spPr>
        <p:txBody>
          <a:bodyPr/>
          <a:lstStyle>
            <a:lvl1pPr>
              <a:defRPr/>
            </a:lvl1pPr>
          </a:lstStyle>
          <a:p>
            <a:pPr>
              <a:defRPr/>
            </a:pPr>
            <a:fld id="{05CDF11F-CAD7-4D3E-A710-3431AF4F7076}" type="slidenum">
              <a:rPr lang="en-US" altLang="en-US"/>
              <a:pPr>
                <a:defRPr/>
              </a:pPr>
              <a:t>‹#›</a:t>
            </a:fld>
            <a:endParaRPr lang="en-US" altLang="en-US"/>
          </a:p>
        </p:txBody>
      </p:sp>
    </p:spTree>
    <p:extLst>
      <p:ext uri="{BB962C8B-B14F-4D97-AF65-F5344CB8AC3E}">
        <p14:creationId xmlns:p14="http://schemas.microsoft.com/office/powerpoint/2010/main" val="1567939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a:t>Click to edit Master title style</a:t>
            </a:r>
            <a:endParaRPr lang="en-GB"/>
          </a:p>
        </p:txBody>
      </p:sp>
      <p:sp>
        <p:nvSpPr>
          <p:cNvPr id="3" name="SmartArt Placeholder 2"/>
          <p:cNvSpPr>
            <a:spLocks noGrp="1"/>
          </p:cNvSpPr>
          <p:nvPr>
            <p:ph type="dgm" idx="1"/>
          </p:nvPr>
        </p:nvSpPr>
        <p:spPr>
          <a:xfrm>
            <a:off x="457200" y="1981200"/>
            <a:ext cx="8229600" cy="4114800"/>
          </a:xfrm>
        </p:spPr>
        <p:txBody>
          <a:bodyPr/>
          <a:lstStyle/>
          <a:p>
            <a:pPr lvl="0"/>
            <a:endParaRPr lang="en-GB" noProof="0"/>
          </a:p>
        </p:txBody>
      </p:sp>
      <p:sp>
        <p:nvSpPr>
          <p:cNvPr id="4" name="Date Placeholder 3">
            <a:extLst>
              <a:ext uri="{FF2B5EF4-FFF2-40B4-BE49-F238E27FC236}">
                <a16:creationId xmlns:a16="http://schemas.microsoft.com/office/drawing/2014/main" id="{EDF67264-97BF-0999-6310-7BB41768CC47}"/>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15697C3-6702-A1C7-3BC9-3EF46362B40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96A44478-D600-0D96-79C4-DAB99FD87A53}"/>
              </a:ext>
            </a:extLst>
          </p:cNvPr>
          <p:cNvSpPr>
            <a:spLocks noGrp="1"/>
          </p:cNvSpPr>
          <p:nvPr>
            <p:ph type="sldNum" sz="quarter" idx="12"/>
          </p:nvPr>
        </p:nvSpPr>
        <p:spPr/>
        <p:txBody>
          <a:bodyPr/>
          <a:lstStyle>
            <a:lvl1pPr>
              <a:defRPr/>
            </a:lvl1pPr>
          </a:lstStyle>
          <a:p>
            <a:pPr>
              <a:defRPr/>
            </a:pPr>
            <a:fld id="{93FE6617-4939-49DD-8CB7-842AE3AF5D1E}" type="slidenum">
              <a:rPr lang="en-US" altLang="en-US"/>
              <a:pPr>
                <a:defRPr/>
              </a:pPr>
              <a:t>‹#›</a:t>
            </a:fld>
            <a:endParaRPr lang="en-US" altLang="en-US"/>
          </a:p>
        </p:txBody>
      </p:sp>
    </p:spTree>
    <p:extLst>
      <p:ext uri="{BB962C8B-B14F-4D97-AF65-F5344CB8AC3E}">
        <p14:creationId xmlns:p14="http://schemas.microsoft.com/office/powerpoint/2010/main" val="1123455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a:extLst>
              <a:ext uri="{FF2B5EF4-FFF2-40B4-BE49-F238E27FC236}">
                <a16:creationId xmlns:a16="http://schemas.microsoft.com/office/drawing/2014/main" id="{09084797-FC0F-1B98-56A7-3C88E34A72A1}"/>
              </a:ext>
            </a:extLst>
          </p:cNvPr>
          <p:cNvSpPr>
            <a:spLocks noGrp="1"/>
          </p:cNvSpPr>
          <p:nvPr>
            <p:ph type="dt" sz="half" idx="10"/>
          </p:nvPr>
        </p:nvSpPr>
        <p:spPr>
          <a:ln/>
        </p:spPr>
        <p:txBody>
          <a:bodyPr/>
          <a:lstStyle>
            <a:lvl1pPr>
              <a:defRPr/>
            </a:lvl1pPr>
          </a:lstStyle>
          <a:p>
            <a:pPr>
              <a:defRPr/>
            </a:pPr>
            <a:endParaRPr lang="sr-Latn-CS" altLang="en-US"/>
          </a:p>
        </p:txBody>
      </p:sp>
      <p:sp>
        <p:nvSpPr>
          <p:cNvPr id="5" name="Rectangle 5">
            <a:extLst>
              <a:ext uri="{FF2B5EF4-FFF2-40B4-BE49-F238E27FC236}">
                <a16:creationId xmlns:a16="http://schemas.microsoft.com/office/drawing/2014/main" id="{BEC2AC67-9FCE-0BC9-517A-FAD8F349485C}"/>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Rectangle 6">
            <a:extLst>
              <a:ext uri="{FF2B5EF4-FFF2-40B4-BE49-F238E27FC236}">
                <a16:creationId xmlns:a16="http://schemas.microsoft.com/office/drawing/2014/main" id="{708EE751-EC14-DC69-AFA6-2BFD57AF2104}"/>
              </a:ext>
            </a:extLst>
          </p:cNvPr>
          <p:cNvSpPr>
            <a:spLocks noGrp="1"/>
          </p:cNvSpPr>
          <p:nvPr>
            <p:ph type="sldNum" sz="quarter" idx="12"/>
          </p:nvPr>
        </p:nvSpPr>
        <p:spPr>
          <a:ln/>
        </p:spPr>
        <p:txBody>
          <a:bodyPr/>
          <a:lstStyle>
            <a:lvl1pPr>
              <a:defRPr/>
            </a:lvl1pPr>
          </a:lstStyle>
          <a:p>
            <a:pPr>
              <a:defRPr/>
            </a:pPr>
            <a:fld id="{CCA69BE5-AB3D-4163-964D-C433699FCFD6}" type="slidenum">
              <a:rPr lang="en-US" altLang="en-US"/>
              <a:pPr>
                <a:defRPr/>
              </a:pPr>
              <a:t>‹#›</a:t>
            </a:fld>
            <a:endParaRPr lang="en-US" altLang="en-US"/>
          </a:p>
        </p:txBody>
      </p:sp>
    </p:spTree>
    <p:extLst>
      <p:ext uri="{BB962C8B-B14F-4D97-AF65-F5344CB8AC3E}">
        <p14:creationId xmlns:p14="http://schemas.microsoft.com/office/powerpoint/2010/main" val="1017081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4500"/>
            </a:lvl1pPr>
          </a:lstStyle>
          <a:p>
            <a:r>
              <a:rPr lang="en-US" noProof="1"/>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1"/>
              <a:t>Click to edit Master text styles</a:t>
            </a:r>
          </a:p>
        </p:txBody>
      </p:sp>
      <p:sp>
        <p:nvSpPr>
          <p:cNvPr id="4" name="Rectangle 4">
            <a:extLst>
              <a:ext uri="{FF2B5EF4-FFF2-40B4-BE49-F238E27FC236}">
                <a16:creationId xmlns:a16="http://schemas.microsoft.com/office/drawing/2014/main" id="{4883BA22-3FB1-A80A-C003-0A11636A0C96}"/>
              </a:ext>
            </a:extLst>
          </p:cNvPr>
          <p:cNvSpPr>
            <a:spLocks noGrp="1"/>
          </p:cNvSpPr>
          <p:nvPr>
            <p:ph type="dt" sz="half" idx="10"/>
          </p:nvPr>
        </p:nvSpPr>
        <p:spPr>
          <a:ln/>
        </p:spPr>
        <p:txBody>
          <a:bodyPr/>
          <a:lstStyle>
            <a:lvl1pPr>
              <a:defRPr/>
            </a:lvl1pPr>
          </a:lstStyle>
          <a:p>
            <a:pPr>
              <a:defRPr/>
            </a:pPr>
            <a:endParaRPr lang="sr-Latn-CS" altLang="en-US"/>
          </a:p>
        </p:txBody>
      </p:sp>
      <p:sp>
        <p:nvSpPr>
          <p:cNvPr id="5" name="Rectangle 5">
            <a:extLst>
              <a:ext uri="{FF2B5EF4-FFF2-40B4-BE49-F238E27FC236}">
                <a16:creationId xmlns:a16="http://schemas.microsoft.com/office/drawing/2014/main" id="{871D7977-4578-90C0-0764-28C61461344F}"/>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Rectangle 6">
            <a:extLst>
              <a:ext uri="{FF2B5EF4-FFF2-40B4-BE49-F238E27FC236}">
                <a16:creationId xmlns:a16="http://schemas.microsoft.com/office/drawing/2014/main" id="{A7B929AB-AC65-DADA-FBA4-925D051FC91C}"/>
              </a:ext>
            </a:extLst>
          </p:cNvPr>
          <p:cNvSpPr>
            <a:spLocks noGrp="1"/>
          </p:cNvSpPr>
          <p:nvPr>
            <p:ph type="sldNum" sz="quarter" idx="12"/>
          </p:nvPr>
        </p:nvSpPr>
        <p:spPr>
          <a:ln/>
        </p:spPr>
        <p:txBody>
          <a:bodyPr/>
          <a:lstStyle>
            <a:lvl1pPr>
              <a:defRPr/>
            </a:lvl1pPr>
          </a:lstStyle>
          <a:p>
            <a:pPr>
              <a:defRPr/>
            </a:pPr>
            <a:fld id="{00B6788B-FA88-4652-B057-580962B669AB}" type="slidenum">
              <a:rPr lang="en-US" altLang="en-US"/>
              <a:pPr>
                <a:defRPr/>
              </a:pPr>
              <a:t>‹#›</a:t>
            </a:fld>
            <a:endParaRPr lang="en-US" altLang="en-US"/>
          </a:p>
        </p:txBody>
      </p:sp>
    </p:spTree>
    <p:extLst>
      <p:ext uri="{BB962C8B-B14F-4D97-AF65-F5344CB8AC3E}">
        <p14:creationId xmlns:p14="http://schemas.microsoft.com/office/powerpoint/2010/main" val="2319977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981200"/>
            <a:ext cx="4032504" cy="4114800"/>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54296" y="1981200"/>
            <a:ext cx="4032504" cy="4114800"/>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Rectangle 4">
            <a:extLst>
              <a:ext uri="{FF2B5EF4-FFF2-40B4-BE49-F238E27FC236}">
                <a16:creationId xmlns:a16="http://schemas.microsoft.com/office/drawing/2014/main" id="{53BB8C61-281B-DEDD-A9EB-206938C8C93C}"/>
              </a:ext>
            </a:extLst>
          </p:cNvPr>
          <p:cNvSpPr>
            <a:spLocks noGrp="1"/>
          </p:cNvSpPr>
          <p:nvPr>
            <p:ph type="dt" sz="half" idx="10"/>
          </p:nvPr>
        </p:nvSpPr>
        <p:spPr>
          <a:ln/>
        </p:spPr>
        <p:txBody>
          <a:bodyPr/>
          <a:lstStyle>
            <a:lvl1pPr>
              <a:defRPr/>
            </a:lvl1pPr>
          </a:lstStyle>
          <a:p>
            <a:pPr>
              <a:defRPr/>
            </a:pPr>
            <a:endParaRPr lang="sr-Latn-CS" altLang="en-US"/>
          </a:p>
        </p:txBody>
      </p:sp>
      <p:sp>
        <p:nvSpPr>
          <p:cNvPr id="6" name="Rectangle 5">
            <a:extLst>
              <a:ext uri="{FF2B5EF4-FFF2-40B4-BE49-F238E27FC236}">
                <a16:creationId xmlns:a16="http://schemas.microsoft.com/office/drawing/2014/main" id="{50AE8813-E5E3-271B-0DDD-33723551B6B7}"/>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Rectangle 6">
            <a:extLst>
              <a:ext uri="{FF2B5EF4-FFF2-40B4-BE49-F238E27FC236}">
                <a16:creationId xmlns:a16="http://schemas.microsoft.com/office/drawing/2014/main" id="{9F130743-849E-F468-CB26-D6DF599AE36D}"/>
              </a:ext>
            </a:extLst>
          </p:cNvPr>
          <p:cNvSpPr>
            <a:spLocks noGrp="1"/>
          </p:cNvSpPr>
          <p:nvPr>
            <p:ph type="sldNum" sz="quarter" idx="12"/>
          </p:nvPr>
        </p:nvSpPr>
        <p:spPr>
          <a:ln/>
        </p:spPr>
        <p:txBody>
          <a:bodyPr/>
          <a:lstStyle>
            <a:lvl1pPr>
              <a:defRPr/>
            </a:lvl1pPr>
          </a:lstStyle>
          <a:p>
            <a:pPr>
              <a:defRPr/>
            </a:pPr>
            <a:fld id="{06643FA5-6A02-4A5F-847A-B70A5990AE5E}" type="slidenum">
              <a:rPr lang="en-US" altLang="en-US"/>
              <a:pPr>
                <a:defRPr/>
              </a:pPr>
              <a:t>‹#›</a:t>
            </a:fld>
            <a:endParaRPr lang="en-US" altLang="en-US"/>
          </a:p>
        </p:txBody>
      </p:sp>
    </p:spTree>
    <p:extLst>
      <p:ext uri="{BB962C8B-B14F-4D97-AF65-F5344CB8AC3E}">
        <p14:creationId xmlns:p14="http://schemas.microsoft.com/office/powerpoint/2010/main" val="1870524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en-US" noProof="1"/>
              <a:t>Click to edit Master title style</a:t>
            </a:r>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4" name="Content Placeholder 3"/>
          <p:cNvSpPr>
            <a:spLocks noGrp="1"/>
          </p:cNvSpPr>
          <p:nvPr>
            <p:ph sz="half" idx="2"/>
          </p:nvPr>
        </p:nvSpPr>
        <p:spPr>
          <a:xfrm>
            <a:off x="629841" y="2505075"/>
            <a:ext cx="3868340"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Rectangle 4">
            <a:extLst>
              <a:ext uri="{FF2B5EF4-FFF2-40B4-BE49-F238E27FC236}">
                <a16:creationId xmlns:a16="http://schemas.microsoft.com/office/drawing/2014/main" id="{4AF817E1-E38B-F3DB-6BF3-24A730A7FFE0}"/>
              </a:ext>
            </a:extLst>
          </p:cNvPr>
          <p:cNvSpPr>
            <a:spLocks noGrp="1"/>
          </p:cNvSpPr>
          <p:nvPr>
            <p:ph type="dt" sz="half" idx="10"/>
          </p:nvPr>
        </p:nvSpPr>
        <p:spPr>
          <a:ln/>
        </p:spPr>
        <p:txBody>
          <a:bodyPr/>
          <a:lstStyle>
            <a:lvl1pPr>
              <a:defRPr/>
            </a:lvl1pPr>
          </a:lstStyle>
          <a:p>
            <a:pPr>
              <a:defRPr/>
            </a:pPr>
            <a:endParaRPr lang="sr-Latn-CS" altLang="en-US"/>
          </a:p>
        </p:txBody>
      </p:sp>
      <p:sp>
        <p:nvSpPr>
          <p:cNvPr id="8" name="Rectangle 5">
            <a:extLst>
              <a:ext uri="{FF2B5EF4-FFF2-40B4-BE49-F238E27FC236}">
                <a16:creationId xmlns:a16="http://schemas.microsoft.com/office/drawing/2014/main" id="{AB00316D-B240-B13E-4043-8750A7E7B934}"/>
              </a:ext>
            </a:extLst>
          </p:cNvPr>
          <p:cNvSpPr>
            <a:spLocks noGrp="1"/>
          </p:cNvSpPr>
          <p:nvPr>
            <p:ph type="ftr" sz="quarter" idx="11"/>
          </p:nvPr>
        </p:nvSpPr>
        <p:spPr>
          <a:ln/>
        </p:spPr>
        <p:txBody>
          <a:bodyPr/>
          <a:lstStyle>
            <a:lvl1pPr>
              <a:defRPr/>
            </a:lvl1pPr>
          </a:lstStyle>
          <a:p>
            <a:pPr>
              <a:defRPr/>
            </a:pPr>
            <a:endParaRPr lang="sr-Latn-CS" altLang="en-US"/>
          </a:p>
        </p:txBody>
      </p:sp>
      <p:sp>
        <p:nvSpPr>
          <p:cNvPr id="9" name="Rectangle 6">
            <a:extLst>
              <a:ext uri="{FF2B5EF4-FFF2-40B4-BE49-F238E27FC236}">
                <a16:creationId xmlns:a16="http://schemas.microsoft.com/office/drawing/2014/main" id="{0118AB6B-ABA2-BC04-B07C-2C00C557C4D4}"/>
              </a:ext>
            </a:extLst>
          </p:cNvPr>
          <p:cNvSpPr>
            <a:spLocks noGrp="1"/>
          </p:cNvSpPr>
          <p:nvPr>
            <p:ph type="sldNum" sz="quarter" idx="12"/>
          </p:nvPr>
        </p:nvSpPr>
        <p:spPr>
          <a:ln/>
        </p:spPr>
        <p:txBody>
          <a:bodyPr/>
          <a:lstStyle>
            <a:lvl1pPr>
              <a:defRPr/>
            </a:lvl1pPr>
          </a:lstStyle>
          <a:p>
            <a:pPr>
              <a:defRPr/>
            </a:pPr>
            <a:fld id="{F529B394-B386-45E9-9C96-7419DC297D90}" type="slidenum">
              <a:rPr lang="en-US" altLang="en-US"/>
              <a:pPr>
                <a:defRPr/>
              </a:pPr>
              <a:t>‹#›</a:t>
            </a:fld>
            <a:endParaRPr lang="en-US" altLang="en-US"/>
          </a:p>
        </p:txBody>
      </p:sp>
    </p:spTree>
    <p:extLst>
      <p:ext uri="{BB962C8B-B14F-4D97-AF65-F5344CB8AC3E}">
        <p14:creationId xmlns:p14="http://schemas.microsoft.com/office/powerpoint/2010/main" val="1572898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Rectangle 4">
            <a:extLst>
              <a:ext uri="{FF2B5EF4-FFF2-40B4-BE49-F238E27FC236}">
                <a16:creationId xmlns:a16="http://schemas.microsoft.com/office/drawing/2014/main" id="{BA4D5291-3BF9-7CD0-575B-96224C35B5AF}"/>
              </a:ext>
            </a:extLst>
          </p:cNvPr>
          <p:cNvSpPr>
            <a:spLocks noGrp="1"/>
          </p:cNvSpPr>
          <p:nvPr>
            <p:ph type="dt" sz="half" idx="10"/>
          </p:nvPr>
        </p:nvSpPr>
        <p:spPr>
          <a:ln/>
        </p:spPr>
        <p:txBody>
          <a:bodyPr/>
          <a:lstStyle>
            <a:lvl1pPr>
              <a:defRPr/>
            </a:lvl1pPr>
          </a:lstStyle>
          <a:p>
            <a:pPr>
              <a:defRPr/>
            </a:pPr>
            <a:endParaRPr lang="sr-Latn-CS" altLang="en-US"/>
          </a:p>
        </p:txBody>
      </p:sp>
      <p:sp>
        <p:nvSpPr>
          <p:cNvPr id="4" name="Rectangle 5">
            <a:extLst>
              <a:ext uri="{FF2B5EF4-FFF2-40B4-BE49-F238E27FC236}">
                <a16:creationId xmlns:a16="http://schemas.microsoft.com/office/drawing/2014/main" id="{4E0847D1-8D2F-B7C4-72DC-BD8BE8F3BAAC}"/>
              </a:ext>
            </a:extLst>
          </p:cNvPr>
          <p:cNvSpPr>
            <a:spLocks noGrp="1"/>
          </p:cNvSpPr>
          <p:nvPr>
            <p:ph type="ftr" sz="quarter" idx="11"/>
          </p:nvPr>
        </p:nvSpPr>
        <p:spPr>
          <a:ln/>
        </p:spPr>
        <p:txBody>
          <a:bodyPr/>
          <a:lstStyle>
            <a:lvl1pPr>
              <a:defRPr/>
            </a:lvl1pPr>
          </a:lstStyle>
          <a:p>
            <a:pPr>
              <a:defRPr/>
            </a:pPr>
            <a:endParaRPr lang="sr-Latn-CS" altLang="en-US"/>
          </a:p>
        </p:txBody>
      </p:sp>
      <p:sp>
        <p:nvSpPr>
          <p:cNvPr id="5" name="Rectangle 6">
            <a:extLst>
              <a:ext uri="{FF2B5EF4-FFF2-40B4-BE49-F238E27FC236}">
                <a16:creationId xmlns:a16="http://schemas.microsoft.com/office/drawing/2014/main" id="{20182604-0956-88E6-B642-7D57D3487E79}"/>
              </a:ext>
            </a:extLst>
          </p:cNvPr>
          <p:cNvSpPr>
            <a:spLocks noGrp="1"/>
          </p:cNvSpPr>
          <p:nvPr>
            <p:ph type="sldNum" sz="quarter" idx="12"/>
          </p:nvPr>
        </p:nvSpPr>
        <p:spPr>
          <a:ln/>
        </p:spPr>
        <p:txBody>
          <a:bodyPr/>
          <a:lstStyle>
            <a:lvl1pPr>
              <a:defRPr/>
            </a:lvl1pPr>
          </a:lstStyle>
          <a:p>
            <a:pPr>
              <a:defRPr/>
            </a:pPr>
            <a:fld id="{D4216E47-AA02-4995-836E-4258C229235F}" type="slidenum">
              <a:rPr lang="en-US" altLang="en-US"/>
              <a:pPr>
                <a:defRPr/>
              </a:pPr>
              <a:t>‹#›</a:t>
            </a:fld>
            <a:endParaRPr lang="en-US" altLang="en-US"/>
          </a:p>
        </p:txBody>
      </p:sp>
    </p:spTree>
    <p:extLst>
      <p:ext uri="{BB962C8B-B14F-4D97-AF65-F5344CB8AC3E}">
        <p14:creationId xmlns:p14="http://schemas.microsoft.com/office/powerpoint/2010/main" val="2200677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17C33CF2-74AE-7FF3-EFA4-05EDDA5F541A}"/>
              </a:ext>
            </a:extLst>
          </p:cNvPr>
          <p:cNvSpPr>
            <a:spLocks noGrp="1"/>
          </p:cNvSpPr>
          <p:nvPr>
            <p:ph type="dt" sz="half" idx="10"/>
          </p:nvPr>
        </p:nvSpPr>
        <p:spPr>
          <a:ln/>
        </p:spPr>
        <p:txBody>
          <a:bodyPr/>
          <a:lstStyle>
            <a:lvl1pPr>
              <a:defRPr/>
            </a:lvl1pPr>
          </a:lstStyle>
          <a:p>
            <a:pPr>
              <a:defRPr/>
            </a:pPr>
            <a:endParaRPr lang="sr-Latn-CS" altLang="en-US"/>
          </a:p>
        </p:txBody>
      </p:sp>
      <p:sp>
        <p:nvSpPr>
          <p:cNvPr id="3" name="Rectangle 5">
            <a:extLst>
              <a:ext uri="{FF2B5EF4-FFF2-40B4-BE49-F238E27FC236}">
                <a16:creationId xmlns:a16="http://schemas.microsoft.com/office/drawing/2014/main" id="{AFE9901E-C0DD-5C93-4EB3-7B2FE568D2DE}"/>
              </a:ext>
            </a:extLst>
          </p:cNvPr>
          <p:cNvSpPr>
            <a:spLocks noGrp="1"/>
          </p:cNvSpPr>
          <p:nvPr>
            <p:ph type="ftr" sz="quarter" idx="11"/>
          </p:nvPr>
        </p:nvSpPr>
        <p:spPr>
          <a:ln/>
        </p:spPr>
        <p:txBody>
          <a:bodyPr/>
          <a:lstStyle>
            <a:lvl1pPr>
              <a:defRPr/>
            </a:lvl1pPr>
          </a:lstStyle>
          <a:p>
            <a:pPr>
              <a:defRPr/>
            </a:pPr>
            <a:endParaRPr lang="sr-Latn-CS" altLang="en-US"/>
          </a:p>
        </p:txBody>
      </p:sp>
      <p:sp>
        <p:nvSpPr>
          <p:cNvPr id="4" name="Rectangle 6">
            <a:extLst>
              <a:ext uri="{FF2B5EF4-FFF2-40B4-BE49-F238E27FC236}">
                <a16:creationId xmlns:a16="http://schemas.microsoft.com/office/drawing/2014/main" id="{C8A45B16-1D4D-B02A-9030-88B0B5EB08B9}"/>
              </a:ext>
            </a:extLst>
          </p:cNvPr>
          <p:cNvSpPr>
            <a:spLocks noGrp="1"/>
          </p:cNvSpPr>
          <p:nvPr>
            <p:ph type="sldNum" sz="quarter" idx="12"/>
          </p:nvPr>
        </p:nvSpPr>
        <p:spPr>
          <a:ln/>
        </p:spPr>
        <p:txBody>
          <a:bodyPr/>
          <a:lstStyle>
            <a:lvl1pPr>
              <a:defRPr/>
            </a:lvl1pPr>
          </a:lstStyle>
          <a:p>
            <a:pPr>
              <a:defRPr/>
            </a:pPr>
            <a:fld id="{302178A6-2BFF-460A-999D-9B5F3874EA73}" type="slidenum">
              <a:rPr lang="en-US" altLang="en-US"/>
              <a:pPr>
                <a:defRPr/>
              </a:pPr>
              <a:t>‹#›</a:t>
            </a:fld>
            <a:endParaRPr lang="en-US" altLang="en-US"/>
          </a:p>
        </p:txBody>
      </p:sp>
    </p:spTree>
    <p:extLst>
      <p:ext uri="{BB962C8B-B14F-4D97-AF65-F5344CB8AC3E}">
        <p14:creationId xmlns:p14="http://schemas.microsoft.com/office/powerpoint/2010/main" val="3189421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noProof="1"/>
              <a:t>Click to edit Master title style</a:t>
            </a:r>
          </a:p>
        </p:txBody>
      </p:sp>
      <p:sp>
        <p:nvSpPr>
          <p:cNvPr id="3" name="Content Placeholder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Rectangle 4">
            <a:extLst>
              <a:ext uri="{FF2B5EF4-FFF2-40B4-BE49-F238E27FC236}">
                <a16:creationId xmlns:a16="http://schemas.microsoft.com/office/drawing/2014/main" id="{A956018F-DD7A-76D7-3203-5FD79734D7E4}"/>
              </a:ext>
            </a:extLst>
          </p:cNvPr>
          <p:cNvSpPr>
            <a:spLocks noGrp="1"/>
          </p:cNvSpPr>
          <p:nvPr>
            <p:ph type="dt" sz="half" idx="10"/>
          </p:nvPr>
        </p:nvSpPr>
        <p:spPr>
          <a:ln/>
        </p:spPr>
        <p:txBody>
          <a:bodyPr/>
          <a:lstStyle>
            <a:lvl1pPr>
              <a:defRPr/>
            </a:lvl1pPr>
          </a:lstStyle>
          <a:p>
            <a:pPr>
              <a:defRPr/>
            </a:pPr>
            <a:endParaRPr lang="sr-Latn-CS" altLang="en-US"/>
          </a:p>
        </p:txBody>
      </p:sp>
      <p:sp>
        <p:nvSpPr>
          <p:cNvPr id="6" name="Rectangle 5">
            <a:extLst>
              <a:ext uri="{FF2B5EF4-FFF2-40B4-BE49-F238E27FC236}">
                <a16:creationId xmlns:a16="http://schemas.microsoft.com/office/drawing/2014/main" id="{3A2296A1-97C7-F736-5392-81857A72CC52}"/>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Rectangle 6">
            <a:extLst>
              <a:ext uri="{FF2B5EF4-FFF2-40B4-BE49-F238E27FC236}">
                <a16:creationId xmlns:a16="http://schemas.microsoft.com/office/drawing/2014/main" id="{F50A9A20-E641-C8FA-559E-3401F6640EC1}"/>
              </a:ext>
            </a:extLst>
          </p:cNvPr>
          <p:cNvSpPr>
            <a:spLocks noGrp="1"/>
          </p:cNvSpPr>
          <p:nvPr>
            <p:ph type="sldNum" sz="quarter" idx="12"/>
          </p:nvPr>
        </p:nvSpPr>
        <p:spPr>
          <a:ln/>
        </p:spPr>
        <p:txBody>
          <a:bodyPr/>
          <a:lstStyle>
            <a:lvl1pPr>
              <a:defRPr/>
            </a:lvl1pPr>
          </a:lstStyle>
          <a:p>
            <a:pPr>
              <a:defRPr/>
            </a:pPr>
            <a:fld id="{B3AF805D-69BB-4BA4-B84A-0F2E8CAB12A1}" type="slidenum">
              <a:rPr lang="en-US" altLang="en-US"/>
              <a:pPr>
                <a:defRPr/>
              </a:pPr>
              <a:t>‹#›</a:t>
            </a:fld>
            <a:endParaRPr lang="en-US" altLang="en-US"/>
          </a:p>
        </p:txBody>
      </p:sp>
    </p:spTree>
    <p:extLst>
      <p:ext uri="{BB962C8B-B14F-4D97-AF65-F5344CB8AC3E}">
        <p14:creationId xmlns:p14="http://schemas.microsoft.com/office/powerpoint/2010/main" val="4099446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noProof="1"/>
              <a:t>Click to edit Master title style</a:t>
            </a:r>
          </a:p>
        </p:txBody>
      </p:sp>
      <p:sp>
        <p:nvSpPr>
          <p:cNvPr id="3" name="Picture Placeholder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Rectangle 4">
            <a:extLst>
              <a:ext uri="{FF2B5EF4-FFF2-40B4-BE49-F238E27FC236}">
                <a16:creationId xmlns:a16="http://schemas.microsoft.com/office/drawing/2014/main" id="{6C1856D9-DAA8-66DF-105F-9211FF515A9E}"/>
              </a:ext>
            </a:extLst>
          </p:cNvPr>
          <p:cNvSpPr>
            <a:spLocks noGrp="1"/>
          </p:cNvSpPr>
          <p:nvPr>
            <p:ph type="dt" sz="half" idx="10"/>
          </p:nvPr>
        </p:nvSpPr>
        <p:spPr>
          <a:ln/>
        </p:spPr>
        <p:txBody>
          <a:bodyPr/>
          <a:lstStyle>
            <a:lvl1pPr>
              <a:defRPr/>
            </a:lvl1pPr>
          </a:lstStyle>
          <a:p>
            <a:pPr>
              <a:defRPr/>
            </a:pPr>
            <a:endParaRPr lang="sr-Latn-CS" altLang="en-US"/>
          </a:p>
        </p:txBody>
      </p:sp>
      <p:sp>
        <p:nvSpPr>
          <p:cNvPr id="6" name="Rectangle 5">
            <a:extLst>
              <a:ext uri="{FF2B5EF4-FFF2-40B4-BE49-F238E27FC236}">
                <a16:creationId xmlns:a16="http://schemas.microsoft.com/office/drawing/2014/main" id="{C4E88818-FCB7-FA79-1685-E516AABBD368}"/>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Rectangle 6">
            <a:extLst>
              <a:ext uri="{FF2B5EF4-FFF2-40B4-BE49-F238E27FC236}">
                <a16:creationId xmlns:a16="http://schemas.microsoft.com/office/drawing/2014/main" id="{A6CC7FDF-9937-65FD-619F-05059C21CA0E}"/>
              </a:ext>
            </a:extLst>
          </p:cNvPr>
          <p:cNvSpPr>
            <a:spLocks noGrp="1"/>
          </p:cNvSpPr>
          <p:nvPr>
            <p:ph type="sldNum" sz="quarter" idx="12"/>
          </p:nvPr>
        </p:nvSpPr>
        <p:spPr>
          <a:ln/>
        </p:spPr>
        <p:txBody>
          <a:bodyPr/>
          <a:lstStyle>
            <a:lvl1pPr>
              <a:defRPr/>
            </a:lvl1pPr>
          </a:lstStyle>
          <a:p>
            <a:pPr>
              <a:defRPr/>
            </a:pPr>
            <a:fld id="{450B6B3D-4D8B-4E00-99D4-3D599C16B8F6}" type="slidenum">
              <a:rPr lang="en-US" altLang="en-US"/>
              <a:pPr>
                <a:defRPr/>
              </a:pPr>
              <a:t>‹#›</a:t>
            </a:fld>
            <a:endParaRPr lang="en-US" altLang="en-US"/>
          </a:p>
        </p:txBody>
      </p:sp>
    </p:spTree>
    <p:extLst>
      <p:ext uri="{BB962C8B-B14F-4D97-AF65-F5344CB8AC3E}">
        <p14:creationId xmlns:p14="http://schemas.microsoft.com/office/powerpoint/2010/main" val="1355179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D502DF7-2F8C-E02E-2B94-F1B69E8C9FA6}"/>
              </a:ext>
            </a:extLst>
          </p:cNvPr>
          <p:cNvSpPr>
            <a:spLocks noGrp="1" noChangeArrowheads="1"/>
          </p:cNvSpPr>
          <p:nvPr>
            <p:ph type="title" idx="4294967295"/>
          </p:nvPr>
        </p:nvSpPr>
        <p:spPr bwMode="auto">
          <a:xfrm>
            <a:off x="457200" y="3810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8196AE63-5612-A4EC-AD7F-7976036E47F4}"/>
              </a:ext>
            </a:extLst>
          </p:cNvPr>
          <p:cNvSpPr>
            <a:spLocks noGrp="1" noChangeArrowheads="1"/>
          </p:cNvSpPr>
          <p:nvPr>
            <p:ph type="body" idx="4294967295"/>
          </p:nvPr>
        </p:nvSpPr>
        <p:spPr bwMode="auto">
          <a:xfrm>
            <a:off x="457200" y="1981200"/>
            <a:ext cx="82296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D74C8756-7EE8-CF4A-AAA8-496E2B77E042}"/>
              </a:ext>
            </a:extLst>
          </p:cNvPr>
          <p:cNvSpPr>
            <a:spLocks noGrp="1"/>
          </p:cNvSpPr>
          <p:nvPr>
            <p:ph type="dt" sz="half" idx="2"/>
          </p:nvPr>
        </p:nvSpPr>
        <p:spPr>
          <a:xfrm>
            <a:off x="457200" y="6245225"/>
            <a:ext cx="2133600" cy="476250"/>
          </a:xfrm>
          <a:prstGeom prst="rect">
            <a:avLst/>
          </a:prstGeom>
          <a:noFill/>
          <a:ln w="9525">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400"/>
            </a:lvl1pPr>
          </a:lstStyle>
          <a:p>
            <a:pPr>
              <a:defRPr/>
            </a:pPr>
            <a:endParaRPr lang="sr-Latn-CS" altLang="en-US"/>
          </a:p>
        </p:txBody>
      </p:sp>
      <p:sp>
        <p:nvSpPr>
          <p:cNvPr id="1029" name="Rectangle 5">
            <a:extLst>
              <a:ext uri="{FF2B5EF4-FFF2-40B4-BE49-F238E27FC236}">
                <a16:creationId xmlns:a16="http://schemas.microsoft.com/office/drawing/2014/main" id="{00FA7DEF-5F55-6B07-CF4E-E261379BD602}"/>
              </a:ext>
            </a:extLst>
          </p:cNvPr>
          <p:cNvSpPr>
            <a:spLocks noGrp="1"/>
          </p:cNvSpPr>
          <p:nvPr>
            <p:ph type="ftr" sz="quarter" idx="3"/>
          </p:nvPr>
        </p:nvSpPr>
        <p:spPr>
          <a:xfrm>
            <a:off x="3124200" y="6245225"/>
            <a:ext cx="2895600" cy="476250"/>
          </a:xfrm>
          <a:prstGeom prst="rect">
            <a:avLst/>
          </a:prstGeom>
          <a:noFill/>
          <a:ln w="9525">
            <a:noFill/>
          </a:ln>
        </p:spPr>
        <p:txBody>
          <a:bodyPr vert="horz" wrap="square" lIns="91440" tIns="45720" rIns="91440" bIns="45720" numCol="1" anchor="b" anchorCtr="0" compatLnSpc="1">
            <a:prstTxWarp prst="textNoShape">
              <a:avLst/>
            </a:prstTxWarp>
          </a:bodyPr>
          <a:lstStyle>
            <a:lvl1pPr algn="ctr" eaLnBrk="1" hangingPunct="1">
              <a:buFont typeface="Arial" panose="020B0604020202020204" pitchFamily="34" charset="0"/>
              <a:buNone/>
              <a:defRPr sz="1400"/>
            </a:lvl1pPr>
          </a:lstStyle>
          <a:p>
            <a:pPr>
              <a:defRPr/>
            </a:pPr>
            <a:endParaRPr lang="sr-Latn-CS" altLang="en-US"/>
          </a:p>
        </p:txBody>
      </p:sp>
      <p:sp>
        <p:nvSpPr>
          <p:cNvPr id="1030" name="Rectangle 6">
            <a:extLst>
              <a:ext uri="{FF2B5EF4-FFF2-40B4-BE49-F238E27FC236}">
                <a16:creationId xmlns:a16="http://schemas.microsoft.com/office/drawing/2014/main" id="{9FF3EF8B-BFFD-63D7-6E72-3C69E91877C4}"/>
              </a:ext>
            </a:extLst>
          </p:cNvPr>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400"/>
            </a:lvl1pPr>
          </a:lstStyle>
          <a:p>
            <a:pPr>
              <a:defRPr/>
            </a:pPr>
            <a:fld id="{819BEFD4-C8A3-434F-95A1-8B31FE14822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anose="05000000000000000000" pitchFamily="2" charset="2"/>
        <a:buChar char="n"/>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folHlink"/>
        </a:buClr>
        <a:buSzPct val="65000"/>
        <a:buFont typeface="Wingdings" panose="05000000000000000000" pitchFamily="2" charset="2"/>
        <a:buChar char="n"/>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65000"/>
        <a:buFont typeface="Wingdings" panose="05000000000000000000" pitchFamily="2" charset="2"/>
        <a:buChar char="n"/>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folHlink"/>
        </a:buClr>
        <a:buSzPct val="65000"/>
        <a:buFont typeface="Wingdings" panose="05000000000000000000" pitchFamily="2" charset="2"/>
        <a:buChar char="n"/>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65000"/>
        <a:buFont typeface="Wingdings" panose="05000000000000000000" pitchFamily="2" charset="2"/>
        <a:buChar char="n"/>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92.png"/><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image" Target="../media/image12.png"/></Relationships>
</file>

<file path=ppt/slides/_rels/slide10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113.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slide" Target="slide120.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7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6.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4.png"/></Relationships>
</file>

<file path=ppt/slides/_rels/slide7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7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8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8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8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79.jpeg"/><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9" descr="NS-07">
            <a:extLst>
              <a:ext uri="{FF2B5EF4-FFF2-40B4-BE49-F238E27FC236}">
                <a16:creationId xmlns:a16="http://schemas.microsoft.com/office/drawing/2014/main" id="{59F2482E-4E45-38CD-21DA-A6735F68D7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5" y="2419350"/>
            <a:ext cx="5097463"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7" descr="ch18f1">
            <a:extLst>
              <a:ext uri="{FF2B5EF4-FFF2-40B4-BE49-F238E27FC236}">
                <a16:creationId xmlns:a16="http://schemas.microsoft.com/office/drawing/2014/main" id="{71414D2F-BFF9-8076-16E2-6303DC7718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9825" y="2097088"/>
            <a:ext cx="4194175" cy="499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Box 1">
            <a:extLst>
              <a:ext uri="{FF2B5EF4-FFF2-40B4-BE49-F238E27FC236}">
                <a16:creationId xmlns:a16="http://schemas.microsoft.com/office/drawing/2014/main" id="{D9BEB823-1FD9-EDE7-12BF-6FCC3AF51172}"/>
              </a:ext>
            </a:extLst>
          </p:cNvPr>
          <p:cNvSpPr txBox="1">
            <a:spLocks noChangeArrowheads="1"/>
          </p:cNvSpPr>
          <p:nvPr/>
        </p:nvSpPr>
        <p:spPr bwMode="auto">
          <a:xfrm>
            <a:off x="1042988" y="688975"/>
            <a:ext cx="69770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GB" altLang="en-US" b="1">
                <a:solidFill>
                  <a:srgbClr val="FFFF00"/>
                </a:solidFill>
                <a:latin typeface="Bookman Old Style" panose="02050604050505020204" pitchFamily="18" charset="0"/>
              </a:rPr>
              <a:t>- SUBOCRTICAL GRAY MATTER</a:t>
            </a:r>
          </a:p>
          <a:p>
            <a:pPr>
              <a:spcBef>
                <a:spcPct val="0"/>
              </a:spcBef>
              <a:buClrTx/>
              <a:buSzTx/>
              <a:buFontTx/>
              <a:buNone/>
            </a:pPr>
            <a:endParaRPr lang="en-GB" altLang="en-US" b="1">
              <a:solidFill>
                <a:srgbClr val="FFFF00"/>
              </a:solidFill>
              <a:latin typeface="Bookman Old Style" panose="02050604050505020204" pitchFamily="18" charset="0"/>
            </a:endParaRPr>
          </a:p>
          <a:p>
            <a:pPr>
              <a:spcBef>
                <a:spcPct val="0"/>
              </a:spcBef>
              <a:buClrTx/>
              <a:buSzTx/>
              <a:buFontTx/>
              <a:buNone/>
            </a:pPr>
            <a:r>
              <a:rPr lang="en-GB" altLang="en-US" b="1">
                <a:solidFill>
                  <a:srgbClr val="FFFF00"/>
                </a:solidFill>
                <a:latin typeface="Bookman Old Style" panose="02050604050505020204" pitchFamily="18" charset="0"/>
              </a:rPr>
              <a:t>- LIMBIC SYSTEM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Picture25">
            <a:extLst>
              <a:ext uri="{FF2B5EF4-FFF2-40B4-BE49-F238E27FC236}">
                <a16:creationId xmlns:a16="http://schemas.microsoft.com/office/drawing/2014/main" id="{E17C8EDA-5A9D-CAC0-BD1C-44EB04C199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85725"/>
            <a:ext cx="5667375" cy="668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F897273E-50E3-E97A-6026-55EBEF6C51BB}"/>
              </a:ext>
            </a:extLst>
          </p:cNvPr>
          <p:cNvSpPr txBox="1">
            <a:spLocks noChangeArrowheads="1"/>
          </p:cNvSpPr>
          <p:nvPr/>
        </p:nvSpPr>
        <p:spPr bwMode="auto">
          <a:xfrm>
            <a:off x="2051050" y="0"/>
            <a:ext cx="50419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eaLnBrk="1" hangingPunct="1">
              <a:spcBef>
                <a:spcPct val="0"/>
              </a:spcBef>
              <a:buClrTx/>
              <a:buSzTx/>
              <a:buFontTx/>
              <a:buNone/>
            </a:pPr>
            <a:r>
              <a:rPr lang="en-GB" altLang="en-US" b="1">
                <a:solidFill>
                  <a:srgbClr val="FFFFFF"/>
                </a:solidFill>
                <a:latin typeface="Times New Roman" panose="02020603050405020304" pitchFamily="18" charset="0"/>
                <a:cs typeface="Times New Roman" panose="02020603050405020304" pitchFamily="18" charset="0"/>
              </a:rPr>
              <a:t>The HPA axis – stress axis</a:t>
            </a:r>
          </a:p>
        </p:txBody>
      </p:sp>
      <p:sp>
        <p:nvSpPr>
          <p:cNvPr id="4" name="Text Placeholder 3">
            <a:extLst>
              <a:ext uri="{FF2B5EF4-FFF2-40B4-BE49-F238E27FC236}">
                <a16:creationId xmlns:a16="http://schemas.microsoft.com/office/drawing/2014/main" id="{FEC7CBEF-7551-32C5-2ECA-195FB2ABFE26}"/>
              </a:ext>
            </a:extLst>
          </p:cNvPr>
          <p:cNvSpPr txBox="1">
            <a:spLocks/>
          </p:cNvSpPr>
          <p:nvPr/>
        </p:nvSpPr>
        <p:spPr>
          <a:xfrm>
            <a:off x="71438" y="836613"/>
            <a:ext cx="9001125" cy="3671887"/>
          </a:xfrm>
          <a:prstGeom prst="rect">
            <a:avLst/>
          </a:prstGeom>
        </p:spPr>
        <p:style>
          <a:lnRef idx="3">
            <a:schemeClr val="lt1"/>
          </a:lnRef>
          <a:fillRef idx="1">
            <a:schemeClr val="dk1"/>
          </a:fillRef>
          <a:effectRef idx="1">
            <a:schemeClr val="dk1"/>
          </a:effectRef>
          <a:fontRef idx="minor">
            <a:schemeClr val="lt1"/>
          </a:fontRef>
        </p:style>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defRPr/>
            </a:pPr>
            <a:r>
              <a:rPr lang="en-GB" sz="1800" dirty="0">
                <a:solidFill>
                  <a:schemeClr val="bg2"/>
                </a:solidFill>
                <a:latin typeface="Times New Roman" panose="02020603050405020304" pitchFamily="18" charset="0"/>
                <a:cs typeface="Times New Roman" panose="02020603050405020304" pitchFamily="18" charset="0"/>
              </a:rPr>
              <a:t>When hypothalamus gets a signal from the amygdala, it activates pituitary gland to stimulate adrenal glands to start release stress hormones, epinephrine and cortisol, to get the body ready for immediate fight-or-flight response. </a:t>
            </a:r>
          </a:p>
          <a:p>
            <a:pPr>
              <a:defRPr/>
            </a:pPr>
            <a:endParaRPr lang="en-US" altLang="en-US" sz="1800" dirty="0">
              <a:solidFill>
                <a:schemeClr val="bg2"/>
              </a:solidFill>
              <a:latin typeface="Times New Roman" panose="02020603050405020304" pitchFamily="18" charset="0"/>
              <a:cs typeface="Times New Roman" panose="02020603050405020304" pitchFamily="18" charset="0"/>
            </a:endParaRPr>
          </a:p>
          <a:p>
            <a:pPr marL="0" indent="0">
              <a:buFont typeface="Arial"/>
              <a:buNone/>
              <a:defRPr/>
            </a:pPr>
            <a:r>
              <a:rPr lang="en-US" altLang="en-US" sz="1800" b="1" u="sng" dirty="0">
                <a:solidFill>
                  <a:schemeClr val="bg2"/>
                </a:solidFill>
                <a:latin typeface="Times New Roman" panose="02020603050405020304" pitchFamily="18" charset="0"/>
                <a:cs typeface="Times New Roman" panose="02020603050405020304" pitchFamily="18" charset="0"/>
              </a:rPr>
              <a:t>BUT, in chronic stress, when the level of cortisol  is high !!!!</a:t>
            </a:r>
          </a:p>
          <a:p>
            <a:pPr>
              <a:defRPr/>
            </a:pPr>
            <a:r>
              <a:rPr lang="en-US" altLang="en-US" sz="1800" dirty="0">
                <a:solidFill>
                  <a:schemeClr val="bg2"/>
                </a:solidFill>
                <a:latin typeface="Times New Roman" panose="02020603050405020304" pitchFamily="18" charset="0"/>
                <a:cs typeface="Times New Roman" panose="02020603050405020304" pitchFamily="18" charset="0"/>
              </a:rPr>
              <a:t>HPA axis is specially affected by amygdala activation or by lack of hippocampal inhibitory influence</a:t>
            </a:r>
          </a:p>
          <a:p>
            <a:pPr marL="0" indent="0">
              <a:buFont typeface="Arial"/>
              <a:buNone/>
              <a:defRPr/>
            </a:pPr>
            <a:endParaRPr lang="en-US" altLang="en-US" sz="1800" dirty="0">
              <a:solidFill>
                <a:schemeClr val="bg2"/>
              </a:solidFill>
              <a:latin typeface="Times New Roman" panose="02020603050405020304" pitchFamily="18" charset="0"/>
              <a:cs typeface="Times New Roman" panose="02020603050405020304" pitchFamily="18" charset="0"/>
            </a:endParaRPr>
          </a:p>
          <a:p>
            <a:pPr>
              <a:defRPr/>
            </a:pPr>
            <a:r>
              <a:rPr lang="en-US" altLang="en-US" sz="1800" dirty="0">
                <a:solidFill>
                  <a:schemeClr val="bg2"/>
                </a:solidFill>
                <a:latin typeface="Times New Roman" panose="02020603050405020304" pitchFamily="18" charset="0"/>
                <a:cs typeface="Times New Roman" panose="02020603050405020304" pitchFamily="18" charset="0"/>
              </a:rPr>
              <a:t>Increased activity in persons with anxiety as </a:t>
            </a:r>
            <a:br>
              <a:rPr lang="en-US" altLang="en-US" sz="1800" dirty="0">
                <a:solidFill>
                  <a:schemeClr val="bg2"/>
                </a:solidFill>
                <a:latin typeface="Times New Roman" panose="02020603050405020304" pitchFamily="18" charset="0"/>
                <a:cs typeface="Times New Roman" panose="02020603050405020304" pitchFamily="18" charset="0"/>
              </a:rPr>
            </a:br>
            <a:r>
              <a:rPr lang="en-US" altLang="en-US" sz="1800" dirty="0">
                <a:solidFill>
                  <a:schemeClr val="bg2"/>
                </a:solidFill>
                <a:latin typeface="Times New Roman" panose="02020603050405020304" pitchFamily="18" charset="0"/>
                <a:cs typeface="Times New Roman" panose="02020603050405020304" pitchFamily="18" charset="0"/>
              </a:rPr>
              <a:t>well as persons with depression</a:t>
            </a:r>
          </a:p>
          <a:p>
            <a:pPr>
              <a:buFontTx/>
              <a:buNone/>
              <a:defRPr/>
            </a:pPr>
            <a:endParaRPr lang="en-US" altLang="en-US" sz="1500" dirty="0"/>
          </a:p>
        </p:txBody>
      </p:sp>
      <p:pic>
        <p:nvPicPr>
          <p:cNvPr id="7" name="Picture 4" descr="F:\PICTURES\Neuroanatomy\0698nemeroff_stem.jpg">
            <a:extLst>
              <a:ext uri="{FF2B5EF4-FFF2-40B4-BE49-F238E27FC236}">
                <a16:creationId xmlns:a16="http://schemas.microsoft.com/office/drawing/2014/main" id="{2B30856D-3FFD-EDCD-92C5-E28AE3E20F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025" y="3014663"/>
            <a:ext cx="2173288"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Amygdala-internal">
            <a:extLst>
              <a:ext uri="{FF2B5EF4-FFF2-40B4-BE49-F238E27FC236}">
                <a16:creationId xmlns:a16="http://schemas.microsoft.com/office/drawing/2014/main" id="{D78D69C7-67CD-CDA0-3924-8773A3ACC0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549275"/>
            <a:ext cx="7805737" cy="585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a:extLst>
              <a:ext uri="{FF2B5EF4-FFF2-40B4-BE49-F238E27FC236}">
                <a16:creationId xmlns:a16="http://schemas.microsoft.com/office/drawing/2014/main" id="{E1F7A10B-7F77-D04B-7BCB-178073A418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4249"/>
          <a:stretch>
            <a:fillRect/>
          </a:stretch>
        </p:blipFill>
        <p:spPr bwMode="auto">
          <a:xfrm>
            <a:off x="827088" y="919163"/>
            <a:ext cx="7129462" cy="595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3" name="Title 1">
            <a:extLst>
              <a:ext uri="{FF2B5EF4-FFF2-40B4-BE49-F238E27FC236}">
                <a16:creationId xmlns:a16="http://schemas.microsoft.com/office/drawing/2014/main" id="{B9445CAF-12D7-564F-6A45-B3B084BFFFD8}"/>
              </a:ext>
            </a:extLst>
          </p:cNvPr>
          <p:cNvSpPr txBox="1">
            <a:spLocks noChangeArrowheads="1"/>
          </p:cNvSpPr>
          <p:nvPr/>
        </p:nvSpPr>
        <p:spPr bwMode="auto">
          <a:xfrm>
            <a:off x="2051050" y="115888"/>
            <a:ext cx="45370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eaLnBrk="1" hangingPunct="1">
              <a:spcBef>
                <a:spcPct val="0"/>
              </a:spcBef>
              <a:buClrTx/>
              <a:buSzTx/>
              <a:buFontTx/>
              <a:buNone/>
            </a:pPr>
            <a:r>
              <a:rPr lang="en-GB" altLang="en-US" b="1">
                <a:solidFill>
                  <a:srgbClr val="FFFFFF"/>
                </a:solidFill>
                <a:latin typeface="Times New Roman" panose="02020603050405020304" pitchFamily="18" charset="0"/>
                <a:cs typeface="Times New Roman" panose="02020603050405020304" pitchFamily="18" charset="0"/>
              </a:rPr>
              <a:t>Amygdala input</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a:extLst>
              <a:ext uri="{FF2B5EF4-FFF2-40B4-BE49-F238E27FC236}">
                <a16:creationId xmlns:a16="http://schemas.microsoft.com/office/drawing/2014/main" id="{AADF3B97-A65C-6468-0870-3FC21DADBA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
            <a:ext cx="9144000" cy="682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a:extLst>
              <a:ext uri="{FF2B5EF4-FFF2-40B4-BE49-F238E27FC236}">
                <a16:creationId xmlns:a16="http://schemas.microsoft.com/office/drawing/2014/main" id="{F0F9E98B-551F-9CC8-FF7F-28BCF0B15A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0"/>
            <a:ext cx="90963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a:extLst>
              <a:ext uri="{FF2B5EF4-FFF2-40B4-BE49-F238E27FC236}">
                <a16:creationId xmlns:a16="http://schemas.microsoft.com/office/drawing/2014/main" id="{A95B315C-43DA-4F60-9A66-366E953181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2EEA8F-A661-34DF-7419-9DB1462B5CEA}"/>
              </a:ext>
            </a:extLst>
          </p:cNvPr>
          <p:cNvSpPr txBox="1"/>
          <p:nvPr/>
        </p:nvSpPr>
        <p:spPr>
          <a:xfrm>
            <a:off x="-11341" y="692696"/>
            <a:ext cx="9109532" cy="6001643"/>
          </a:xfrm>
          <a:prstGeom prst="rect">
            <a:avLst/>
          </a:prstGeom>
          <a:solidFill>
            <a:srgbClr val="C0BBE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dirty="0">
                <a:solidFill>
                  <a:schemeClr val="bg2"/>
                </a:solidFill>
                <a:latin typeface="Times New Roman" panose="02020603050405020304" pitchFamily="18" charset="0"/>
                <a:cs typeface="Times New Roman" panose="02020603050405020304" pitchFamily="18" charset="0"/>
              </a:rPr>
              <a:t>Its </a:t>
            </a:r>
            <a:r>
              <a:rPr lang="en-GB" sz="2000" dirty="0" err="1">
                <a:solidFill>
                  <a:schemeClr val="bg2"/>
                </a:solidFill>
                <a:latin typeface="Times New Roman" panose="02020603050405020304" pitchFamily="18" charset="0"/>
                <a:cs typeface="Times New Roman" panose="02020603050405020304" pitchFamily="18" charset="0"/>
              </a:rPr>
              <a:t>fiber</a:t>
            </a:r>
            <a:r>
              <a:rPr lang="en-GB" sz="2000" dirty="0">
                <a:solidFill>
                  <a:schemeClr val="bg2"/>
                </a:solidFill>
                <a:latin typeface="Times New Roman" panose="02020603050405020304" pitchFamily="18" charset="0"/>
                <a:cs typeface="Times New Roman" panose="02020603050405020304" pitchFamily="18" charset="0"/>
              </a:rPr>
              <a:t> connections include:</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1) the semicircular </a:t>
            </a:r>
            <a:r>
              <a:rPr lang="en-GB" sz="2000" b="1" dirty="0">
                <a:solidFill>
                  <a:schemeClr val="bg2"/>
                </a:solidFill>
                <a:latin typeface="Times New Roman" panose="02020603050405020304" pitchFamily="18" charset="0"/>
                <a:cs typeface="Times New Roman" panose="02020603050405020304" pitchFamily="18" charset="0"/>
              </a:rPr>
              <a:t>stria terminalis - </a:t>
            </a:r>
            <a:r>
              <a:rPr lang="en-GB" dirty="0">
                <a:solidFill>
                  <a:schemeClr val="bg2"/>
                </a:solidFill>
                <a:latin typeface="Times New Roman" panose="02020603050405020304" pitchFamily="18" charset="0"/>
                <a:cs typeface="Times New Roman" panose="02020603050405020304" pitchFamily="18" charset="0"/>
              </a:rPr>
              <a:t>originates from central and medial nucleus of amygdala</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courses along the inferior horn then curves over the posterior part of thalamus, courses along</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sulcus terminalis on the dorsolateral surfaces of thalamus, between dorsal part of thalamus</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and nucleus </a:t>
            </a:r>
            <a:r>
              <a:rPr lang="en-GB" dirty="0" err="1">
                <a:solidFill>
                  <a:schemeClr val="bg2"/>
                </a:solidFill>
                <a:latin typeface="Times New Roman" panose="02020603050405020304" pitchFamily="18" charset="0"/>
                <a:cs typeface="Times New Roman" panose="02020603050405020304" pitchFamily="18" charset="0"/>
              </a:rPr>
              <a:t>caudatus</a:t>
            </a:r>
            <a:r>
              <a:rPr lang="en-GB" dirty="0">
                <a:solidFill>
                  <a:schemeClr val="bg2"/>
                </a:solidFill>
                <a:latin typeface="Times New Roman" panose="02020603050405020304" pitchFamily="18" charset="0"/>
                <a:cs typeface="Times New Roman" panose="02020603050405020304" pitchFamily="18" charset="0"/>
              </a:rPr>
              <a:t> and runs forward toward anterior commissure.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 at the level of anterior commissure it divides into 3 parts:</a:t>
            </a:r>
          </a:p>
          <a:p>
            <a:pPr>
              <a:defRPr/>
            </a:pPr>
            <a:r>
              <a:rPr lang="en-GB" dirty="0">
                <a:solidFill>
                  <a:schemeClr val="bg2"/>
                </a:solidFill>
                <a:latin typeface="Times New Roman" panose="02020603050405020304" pitchFamily="18" charset="0"/>
                <a:cs typeface="Times New Roman" panose="02020603050405020304" pitchFamily="18" charset="0"/>
              </a:rPr>
              <a:t>         a) the 1</a:t>
            </a:r>
            <a:r>
              <a:rPr lang="en-GB" baseline="30000" dirty="0">
                <a:solidFill>
                  <a:schemeClr val="bg2"/>
                </a:solidFill>
                <a:latin typeface="Times New Roman" panose="02020603050405020304" pitchFamily="18" charset="0"/>
                <a:cs typeface="Times New Roman" panose="02020603050405020304" pitchFamily="18" charset="0"/>
              </a:rPr>
              <a:t>st</a:t>
            </a:r>
            <a:r>
              <a:rPr lang="en-GB" dirty="0">
                <a:solidFill>
                  <a:schemeClr val="bg2"/>
                </a:solidFill>
                <a:latin typeface="Times New Roman" panose="02020603050405020304" pitchFamily="18" charset="0"/>
                <a:cs typeface="Times New Roman" panose="02020603050405020304" pitchFamily="18" charset="0"/>
              </a:rPr>
              <a:t> is </a:t>
            </a:r>
            <a:r>
              <a:rPr lang="en-GB" dirty="0" err="1">
                <a:solidFill>
                  <a:schemeClr val="bg2"/>
                </a:solidFill>
                <a:latin typeface="Times New Roman" panose="02020603050405020304" pitchFamily="18" charset="0"/>
                <a:cs typeface="Times New Roman" panose="02020603050405020304" pitchFamily="18" charset="0"/>
              </a:rPr>
              <a:t>precommissural</a:t>
            </a:r>
            <a:r>
              <a:rPr lang="en-GB" dirty="0">
                <a:solidFill>
                  <a:schemeClr val="bg2"/>
                </a:solidFill>
                <a:latin typeface="Times New Roman" panose="02020603050405020304" pitchFamily="18" charset="0"/>
                <a:cs typeface="Times New Roman" panose="02020603050405020304" pitchFamily="18" charset="0"/>
              </a:rPr>
              <a:t> and runs to septal area</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b) the 2</a:t>
            </a:r>
            <a:r>
              <a:rPr lang="en-GB" baseline="30000" dirty="0">
                <a:solidFill>
                  <a:schemeClr val="bg2"/>
                </a:solidFill>
                <a:latin typeface="Times New Roman" panose="02020603050405020304" pitchFamily="18" charset="0"/>
                <a:cs typeface="Times New Roman" panose="02020603050405020304" pitchFamily="18" charset="0"/>
              </a:rPr>
              <a:t>nd</a:t>
            </a:r>
            <a:r>
              <a:rPr lang="en-GB" dirty="0">
                <a:solidFill>
                  <a:schemeClr val="bg2"/>
                </a:solidFill>
                <a:latin typeface="Times New Roman" panose="02020603050405020304" pitchFamily="18" charset="0"/>
                <a:cs typeface="Times New Roman" panose="02020603050405020304" pitchFamily="18" charset="0"/>
              </a:rPr>
              <a:t> is </a:t>
            </a:r>
            <a:r>
              <a:rPr lang="en-GB" dirty="0" err="1">
                <a:solidFill>
                  <a:schemeClr val="bg2"/>
                </a:solidFill>
                <a:latin typeface="Times New Roman" panose="02020603050405020304" pitchFamily="18" charset="0"/>
                <a:cs typeface="Times New Roman" panose="02020603050405020304" pitchFamily="18" charset="0"/>
              </a:rPr>
              <a:t>postcommissural</a:t>
            </a:r>
            <a:r>
              <a:rPr lang="en-GB" dirty="0">
                <a:solidFill>
                  <a:schemeClr val="bg2"/>
                </a:solidFill>
                <a:latin typeface="Times New Roman" panose="02020603050405020304" pitchFamily="18" charset="0"/>
                <a:cs typeface="Times New Roman" panose="02020603050405020304" pitchFamily="18" charset="0"/>
              </a:rPr>
              <a:t> and runs to hypothalamus</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c) the 3</a:t>
            </a:r>
            <a:r>
              <a:rPr lang="en-GB" baseline="30000" dirty="0">
                <a:solidFill>
                  <a:schemeClr val="bg2"/>
                </a:solidFill>
                <a:latin typeface="Times New Roman" panose="02020603050405020304" pitchFamily="18" charset="0"/>
                <a:cs typeface="Times New Roman" panose="02020603050405020304" pitchFamily="18" charset="0"/>
              </a:rPr>
              <a:t>rd</a:t>
            </a:r>
            <a:r>
              <a:rPr lang="en-GB" dirty="0">
                <a:solidFill>
                  <a:schemeClr val="bg2"/>
                </a:solidFill>
                <a:latin typeface="Times New Roman" panose="02020603050405020304" pitchFamily="18" charset="0"/>
                <a:cs typeface="Times New Roman" panose="02020603050405020304" pitchFamily="18" charset="0"/>
              </a:rPr>
              <a:t> is commissural and passes across anterior commissure to the opposite amygdala</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t>
            </a:r>
            <a:r>
              <a:rPr lang="en-GB" dirty="0">
                <a:solidFill>
                  <a:srgbClr val="000000"/>
                </a:solidFill>
                <a:latin typeface="Times New Roman" panose="02020603050405020304" pitchFamily="18" charset="0"/>
                <a:cs typeface="Times New Roman" panose="02020603050405020304" pitchFamily="18" charset="0"/>
              </a:rPr>
              <a:t>The stria terminalis also projects to the habenula, which is part of the epithalamus, by its</a:t>
            </a:r>
            <a:br>
              <a:rPr lang="en-GB" dirty="0">
                <a:solidFill>
                  <a:srgbClr val="000000"/>
                </a:solidFill>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branch </a:t>
            </a:r>
            <a:r>
              <a:rPr lang="en-GB" dirty="0" err="1">
                <a:solidFill>
                  <a:srgbClr val="000000"/>
                </a:solidFill>
                <a:latin typeface="Times New Roman" panose="02020603050405020304" pitchFamily="18" charset="0"/>
                <a:cs typeface="Times New Roman" panose="02020603050405020304" pitchFamily="18" charset="0"/>
              </a:rPr>
              <a:t>fibers</a:t>
            </a:r>
            <a:r>
              <a:rPr lang="en-GB" dirty="0">
                <a:solidFill>
                  <a:srgbClr val="000000"/>
                </a:solidFill>
                <a:latin typeface="Times New Roman" panose="02020603050405020304" pitchFamily="18" charset="0"/>
                <a:cs typeface="Times New Roman" panose="02020603050405020304" pitchFamily="18" charset="0"/>
              </a:rPr>
              <a:t> named stria medullaris.</a:t>
            </a:r>
            <a:br>
              <a:rPr lang="en-GB" dirty="0">
                <a:solidFill>
                  <a:schemeClr val="bg2"/>
                </a:solidFill>
                <a:latin typeface="Times New Roman" panose="02020603050405020304" pitchFamily="18" charset="0"/>
                <a:cs typeface="Times New Roman" panose="02020603050405020304" pitchFamily="18" charset="0"/>
              </a:rPr>
            </a:br>
            <a:br>
              <a:rPr lang="en-GB"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2) a direct </a:t>
            </a:r>
            <a:r>
              <a:rPr lang="en-GB" sz="2000" b="1" dirty="0">
                <a:solidFill>
                  <a:schemeClr val="bg2"/>
                </a:solidFill>
                <a:latin typeface="Times New Roman" panose="02020603050405020304" pitchFamily="18" charset="0"/>
                <a:cs typeface="Times New Roman" panose="02020603050405020304" pitchFamily="18" charset="0"/>
              </a:rPr>
              <a:t>ventral </a:t>
            </a:r>
            <a:r>
              <a:rPr lang="en-GB" sz="2000" b="1" dirty="0" err="1">
                <a:solidFill>
                  <a:schemeClr val="bg2"/>
                </a:solidFill>
                <a:latin typeface="Times New Roman" panose="02020603050405020304" pitchFamily="18" charset="0"/>
                <a:cs typeface="Times New Roman" panose="02020603050405020304" pitchFamily="18" charset="0"/>
              </a:rPr>
              <a:t>amygdalofugal</a:t>
            </a:r>
            <a:r>
              <a:rPr lang="en-GB" sz="2000" b="1" dirty="0">
                <a:solidFill>
                  <a:schemeClr val="bg2"/>
                </a:solidFill>
                <a:latin typeface="Times New Roman" panose="02020603050405020304" pitchFamily="18" charset="0"/>
                <a:cs typeface="Times New Roman" panose="02020603050405020304" pitchFamily="18" charset="0"/>
              </a:rPr>
              <a:t> pathway - </a:t>
            </a:r>
            <a:r>
              <a:rPr lang="en-GB" dirty="0">
                <a:solidFill>
                  <a:schemeClr val="bg2"/>
                </a:solidFill>
                <a:latin typeface="Times New Roman" panose="02020603050405020304" pitchFamily="18" charset="0"/>
                <a:cs typeface="Times New Roman" panose="02020603050405020304" pitchFamily="18" charset="0"/>
              </a:rPr>
              <a:t>to </a:t>
            </a:r>
            <a:r>
              <a:rPr lang="en-GB" dirty="0">
                <a:solidFill>
                  <a:srgbClr val="000000"/>
                </a:solidFill>
                <a:latin typeface="Times New Roman" panose="02020603050405020304" pitchFamily="18" charset="0"/>
                <a:cs typeface="Times New Roman" panose="02020603050405020304" pitchFamily="18" charset="0"/>
              </a:rPr>
              <a:t>the anterior olfactory nucleus, anterior</a:t>
            </a:r>
            <a:br>
              <a:rPr lang="en-GB" dirty="0">
                <a:solidFill>
                  <a:srgbClr val="000000"/>
                </a:solidFill>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perforated substance, piriform cortex, orbitofrontal cortex, anterior cingulate cortex, and</a:t>
            </a:r>
            <a:br>
              <a:rPr lang="en-GB" dirty="0">
                <a:solidFill>
                  <a:srgbClr val="000000"/>
                </a:solidFill>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ventral striatum (part of the caudate nucleus, putamen, and the nucleus </a:t>
            </a:r>
            <a:r>
              <a:rPr lang="en-GB" dirty="0" err="1">
                <a:solidFill>
                  <a:srgbClr val="000000"/>
                </a:solidFill>
                <a:latin typeface="Times New Roman" panose="02020603050405020304" pitchFamily="18" charset="0"/>
                <a:cs typeface="Times New Roman" panose="02020603050405020304" pitchFamily="18" charset="0"/>
              </a:rPr>
              <a:t>accumbens</a:t>
            </a:r>
            <a:r>
              <a:rPr lang="en-GB" dirty="0">
                <a:solidFill>
                  <a:srgbClr val="000000"/>
                </a:solidFill>
                <a:latin typeface="Times New Roman" panose="02020603050405020304" pitchFamily="18" charset="0"/>
                <a:cs typeface="Times New Roman" panose="02020603050405020304" pitchFamily="18" charset="0"/>
              </a:rPr>
              <a:t> </a:t>
            </a:r>
            <a:r>
              <a:rPr lang="en-GB" dirty="0" err="1">
                <a:solidFill>
                  <a:srgbClr val="000000"/>
                </a:solidFill>
                <a:latin typeface="Times New Roman" panose="02020603050405020304" pitchFamily="18" charset="0"/>
                <a:cs typeface="Times New Roman" panose="02020603050405020304" pitchFamily="18" charset="0"/>
              </a:rPr>
              <a:t>septi</a:t>
            </a:r>
            <a:r>
              <a:rPr lang="en-GB" dirty="0">
                <a:solidFill>
                  <a:srgbClr val="000000"/>
                </a:solidFill>
                <a:latin typeface="Times New Roman" panose="02020603050405020304" pitchFamily="18" charset="0"/>
                <a:cs typeface="Times New Roman" panose="02020603050405020304" pitchFamily="18" charset="0"/>
              </a:rPr>
              <a:t>). </a:t>
            </a:r>
            <a:br>
              <a:rPr lang="en-GB" dirty="0">
                <a:solidFill>
                  <a:srgbClr val="000000"/>
                </a:solidFill>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It also connects to the hypothalamus and septal nucleus, but the amygdala's major connection</a:t>
            </a:r>
            <a:br>
              <a:rPr lang="en-GB" dirty="0">
                <a:solidFill>
                  <a:srgbClr val="000000"/>
                </a:solidFill>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to the hypothalamus and septal nucleus is through the stria terminalis.</a:t>
            </a:r>
            <a:br>
              <a:rPr lang="en-GB" dirty="0">
                <a:solidFill>
                  <a:srgbClr val="000000"/>
                </a:solidFill>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a:t>
            </a:r>
            <a:r>
              <a:rPr lang="en-GB" dirty="0">
                <a:solidFill>
                  <a:srgbClr val="000000"/>
                </a:solidFill>
                <a:highlight>
                  <a:srgbClr val="FFFFFF"/>
                </a:highlight>
                <a:latin typeface="Times New Roman" panose="02020603050405020304" pitchFamily="18" charset="0"/>
                <a:cs typeface="Times New Roman" panose="02020603050405020304" pitchFamily="18" charset="0"/>
              </a:rPr>
              <a:t>The ventral </a:t>
            </a:r>
            <a:r>
              <a:rPr lang="en-GB" dirty="0" err="1">
                <a:solidFill>
                  <a:srgbClr val="000000"/>
                </a:solidFill>
                <a:highlight>
                  <a:srgbClr val="FFFFFF"/>
                </a:highlight>
                <a:latin typeface="Times New Roman" panose="02020603050405020304" pitchFamily="18" charset="0"/>
                <a:cs typeface="Times New Roman" panose="02020603050405020304" pitchFamily="18" charset="0"/>
              </a:rPr>
              <a:t>amygdalofugal</a:t>
            </a:r>
            <a:r>
              <a:rPr lang="en-GB" dirty="0">
                <a:solidFill>
                  <a:srgbClr val="000000"/>
                </a:solidFill>
                <a:highlight>
                  <a:srgbClr val="FFFFFF"/>
                </a:highlight>
                <a:latin typeface="Times New Roman" panose="02020603050405020304" pitchFamily="18" charset="0"/>
                <a:cs typeface="Times New Roman" panose="02020603050405020304" pitchFamily="18" charset="0"/>
              </a:rPr>
              <a:t> pathway is important because it is a link whereby motivation and</a:t>
            </a:r>
            <a:br>
              <a:rPr lang="en-GB" dirty="0">
                <a:solidFill>
                  <a:srgbClr val="000000"/>
                </a:solidFill>
                <a:highlight>
                  <a:srgbClr val="FFFFFF"/>
                </a:highlight>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a:t>
            </a:r>
            <a:r>
              <a:rPr lang="en-GB" dirty="0">
                <a:solidFill>
                  <a:srgbClr val="000000"/>
                </a:solidFill>
                <a:highlight>
                  <a:srgbClr val="FFFFFF"/>
                </a:highlight>
                <a:latin typeface="Times New Roman" panose="02020603050405020304" pitchFamily="18" charset="0"/>
                <a:cs typeface="Times New Roman" panose="02020603050405020304" pitchFamily="18" charset="0"/>
              </a:rPr>
              <a:t>drives, through the limbic system, can influence </a:t>
            </a:r>
            <a:r>
              <a:rPr lang="en-GB" dirty="0" err="1">
                <a:solidFill>
                  <a:srgbClr val="000000"/>
                </a:solidFill>
                <a:highlight>
                  <a:srgbClr val="FFFFFF"/>
                </a:highlight>
                <a:latin typeface="Times New Roman" panose="02020603050405020304" pitchFamily="18" charset="0"/>
                <a:cs typeface="Times New Roman" panose="02020603050405020304" pitchFamily="18" charset="0"/>
              </a:rPr>
              <a:t>behavior</a:t>
            </a:r>
            <a:r>
              <a:rPr lang="en-GB" dirty="0">
                <a:solidFill>
                  <a:srgbClr val="000000"/>
                </a:solidFill>
                <a:highlight>
                  <a:srgbClr val="FFFFFF"/>
                </a:highlight>
                <a:latin typeface="Times New Roman" panose="02020603050405020304" pitchFamily="18" charset="0"/>
                <a:cs typeface="Times New Roman" panose="02020603050405020304" pitchFamily="18" charset="0"/>
              </a:rPr>
              <a:t>. It is important for associative</a:t>
            </a:r>
            <a:br>
              <a:rPr lang="en-GB" dirty="0">
                <a:solidFill>
                  <a:srgbClr val="000000"/>
                </a:solidFill>
                <a:highlight>
                  <a:srgbClr val="FFFFFF"/>
                </a:highlight>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a:t>
            </a:r>
            <a:r>
              <a:rPr lang="en-GB" dirty="0">
                <a:solidFill>
                  <a:srgbClr val="000000"/>
                </a:solidFill>
                <a:highlight>
                  <a:srgbClr val="FFFFFF"/>
                </a:highlight>
                <a:latin typeface="Times New Roman" panose="02020603050405020304" pitchFamily="18" charset="0"/>
                <a:cs typeface="Times New Roman" panose="02020603050405020304" pitchFamily="18" charset="0"/>
              </a:rPr>
              <a:t>learning. That is where </a:t>
            </a:r>
            <a:r>
              <a:rPr lang="en-GB" dirty="0" err="1">
                <a:solidFill>
                  <a:srgbClr val="000000"/>
                </a:solidFill>
                <a:highlight>
                  <a:srgbClr val="FFFFFF"/>
                </a:highlight>
                <a:latin typeface="Times New Roman" panose="02020603050405020304" pitchFamily="18" charset="0"/>
                <a:cs typeface="Times New Roman" panose="02020603050405020304" pitchFamily="18" charset="0"/>
              </a:rPr>
              <a:t>behavior</a:t>
            </a:r>
            <a:r>
              <a:rPr lang="en-GB" dirty="0">
                <a:solidFill>
                  <a:srgbClr val="000000"/>
                </a:solidFill>
                <a:highlight>
                  <a:srgbClr val="FFFFFF"/>
                </a:highlight>
                <a:latin typeface="Times New Roman" panose="02020603050405020304" pitchFamily="18" charset="0"/>
                <a:cs typeface="Times New Roman" panose="02020603050405020304" pitchFamily="18" charset="0"/>
              </a:rPr>
              <a:t> is associated with appetitive and aversive consequences that is</a:t>
            </a:r>
            <a:br>
              <a:rPr lang="en-GB" dirty="0">
                <a:solidFill>
                  <a:srgbClr val="000000"/>
                </a:solidFill>
                <a:highlight>
                  <a:srgbClr val="FFFFFF"/>
                </a:highlight>
                <a:latin typeface="Times New Roman" panose="02020603050405020304" pitchFamily="18" charset="0"/>
                <a:cs typeface="Times New Roman" panose="02020603050405020304" pitchFamily="18" charset="0"/>
              </a:rPr>
            </a:br>
            <a:r>
              <a:rPr lang="en-GB" dirty="0">
                <a:solidFill>
                  <a:srgbClr val="000000"/>
                </a:solidFill>
                <a:latin typeface="Times New Roman" panose="02020603050405020304" pitchFamily="18" charset="0"/>
                <a:cs typeface="Times New Roman" panose="02020603050405020304" pitchFamily="18" charset="0"/>
              </a:rPr>
              <a:t>  </a:t>
            </a:r>
            <a:r>
              <a:rPr lang="en-GB" dirty="0">
                <a:solidFill>
                  <a:srgbClr val="000000"/>
                </a:solidFill>
                <a:highlight>
                  <a:srgbClr val="FFFFFF"/>
                </a:highlight>
                <a:latin typeface="Times New Roman" panose="02020603050405020304" pitchFamily="18" charset="0"/>
                <a:cs typeface="Times New Roman" panose="02020603050405020304" pitchFamily="18" charset="0"/>
              </a:rPr>
              <a:t>rewards and punishers.</a:t>
            </a:r>
            <a:endParaRPr lang="en-GB"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Title 1">
            <a:extLst>
              <a:ext uri="{FF2B5EF4-FFF2-40B4-BE49-F238E27FC236}">
                <a16:creationId xmlns:a16="http://schemas.microsoft.com/office/drawing/2014/main" id="{B4C85C4C-D6E5-17EE-A11E-CEF8D3D882DF}"/>
              </a:ext>
            </a:extLst>
          </p:cNvPr>
          <p:cNvSpPr txBox="1">
            <a:spLocks/>
          </p:cNvSpPr>
          <p:nvPr/>
        </p:nvSpPr>
        <p:spPr bwMode="auto">
          <a:xfrm>
            <a:off x="428625" y="142875"/>
            <a:ext cx="8229600" cy="439738"/>
          </a:xfrm>
          <a:prstGeom prst="rect">
            <a:avLst/>
          </a:prstGeom>
          <a:noFill/>
          <a:ln>
            <a:noFill/>
          </a:ln>
        </p:spPr>
        <p:txBody>
          <a:bodyPr anchor="ctr"/>
          <a:lst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9pPr>
          </a:lstStyle>
          <a:p>
            <a:pPr eaLnBrk="1" hangingPunct="1">
              <a:defRPr/>
            </a:pPr>
            <a:r>
              <a:rPr lang="en-GB" altLang="en-US" sz="3200" dirty="0">
                <a:effectLst>
                  <a:outerShdw blurRad="38100" dist="38100" dir="2700000" algn="tl">
                    <a:srgbClr val="000000"/>
                  </a:outerShdw>
                </a:effectLst>
              </a:rPr>
              <a:t>Amygdala output pathways</a:t>
            </a:r>
            <a:endParaRPr lang="sr-Latn-CS" altLang="en-US" sz="3200" dirty="0">
              <a:effectLst>
                <a:outerShdw blurRad="38100" dist="38100" dir="2700000" algn="tl">
                  <a:srgbClr val="000000"/>
                </a:outerShdw>
              </a:effectLst>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4">
            <a:extLst>
              <a:ext uri="{FF2B5EF4-FFF2-40B4-BE49-F238E27FC236}">
                <a16:creationId xmlns:a16="http://schemas.microsoft.com/office/drawing/2014/main" id="{55F60CA6-CB55-9887-34B0-36AFD601217F}"/>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l="4578" t="12398" r="12099" b="10689"/>
          <a:stretch>
            <a:fillRect/>
          </a:stretch>
        </p:blipFill>
        <p:spPr>
          <a:xfrm>
            <a:off x="0" y="0"/>
            <a:ext cx="5076825" cy="3514725"/>
          </a:xfrm>
        </p:spPr>
      </p:pic>
      <p:pic>
        <p:nvPicPr>
          <p:cNvPr id="133123" name="Picture 5" descr="Aaron Rutman, MD on X: &quot;Commissural pathway joins AC➡️communications  between hemispheres and bilateral amygdalae. Subcommisural  pathway➡️hypothalamus--important connections to  hypothalamic-pituitary-adrenal axis (important in emotional/fear ...">
            <a:extLst>
              <a:ext uri="{FF2B5EF4-FFF2-40B4-BE49-F238E27FC236}">
                <a16:creationId xmlns:a16="http://schemas.microsoft.com/office/drawing/2014/main" id="{E07C4EDD-9288-9670-3922-AD153FB702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14288"/>
            <a:ext cx="36258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4" name="Picture 1" descr="Picture26">
            <a:extLst>
              <a:ext uri="{FF2B5EF4-FFF2-40B4-BE49-F238E27FC236}">
                <a16:creationId xmlns:a16="http://schemas.microsoft.com/office/drawing/2014/main" id="{1EBCF687-CE04-FC9A-47F6-257DC5012D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3670300"/>
            <a:ext cx="4730750"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5" name="TextBox 2">
            <a:extLst>
              <a:ext uri="{FF2B5EF4-FFF2-40B4-BE49-F238E27FC236}">
                <a16:creationId xmlns:a16="http://schemas.microsoft.com/office/drawing/2014/main" id="{AF48760C-62EE-242C-3B4C-AACB6D14BD3F}"/>
              </a:ext>
            </a:extLst>
          </p:cNvPr>
          <p:cNvSpPr txBox="1">
            <a:spLocks noChangeArrowheads="1"/>
          </p:cNvSpPr>
          <p:nvPr/>
        </p:nvSpPr>
        <p:spPr bwMode="auto">
          <a:xfrm>
            <a:off x="3594100" y="14288"/>
            <a:ext cx="13700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GB" altLang="en-US" sz="1400">
                <a:solidFill>
                  <a:srgbClr val="FF0000"/>
                </a:solidFill>
                <a:latin typeface="Arial" panose="020B0604020202020204" pitchFamily="34" charset="0"/>
              </a:rPr>
              <a:t>Stria terminalis</a:t>
            </a:r>
          </a:p>
        </p:txBody>
      </p:sp>
      <p:cxnSp>
        <p:nvCxnSpPr>
          <p:cNvPr id="5" name="Straight Arrow Connector 4">
            <a:extLst>
              <a:ext uri="{FF2B5EF4-FFF2-40B4-BE49-F238E27FC236}">
                <a16:creationId xmlns:a16="http://schemas.microsoft.com/office/drawing/2014/main" id="{9EAE085A-218D-35A0-731C-079BB6E2F376}"/>
              </a:ext>
            </a:extLst>
          </p:cNvPr>
          <p:cNvCxnSpPr/>
          <p:nvPr/>
        </p:nvCxnSpPr>
        <p:spPr>
          <a:xfrm flipH="1">
            <a:off x="3059113" y="404813"/>
            <a:ext cx="1081087" cy="12239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3127" name="Picture 7" descr="Basal forebrain Amygdalofugal pathway Stria terminalis Nucleus accumbens, hippocampus, angle, text png thumbnail">
            <a:extLst>
              <a:ext uri="{FF2B5EF4-FFF2-40B4-BE49-F238E27FC236}">
                <a16:creationId xmlns:a16="http://schemas.microsoft.com/office/drawing/2014/main" id="{D149C8B5-9D5C-E7F4-2711-0697E3A927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6554" t="40689" r="2208"/>
          <a:stretch>
            <a:fillRect/>
          </a:stretch>
        </p:blipFill>
        <p:spPr bwMode="auto">
          <a:xfrm>
            <a:off x="5016500" y="3670300"/>
            <a:ext cx="4127500" cy="312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633170B3-B4EF-E406-E9D3-825824D41C88}"/>
              </a:ext>
            </a:extLst>
          </p:cNvPr>
          <p:cNvCxnSpPr/>
          <p:nvPr/>
        </p:nvCxnSpPr>
        <p:spPr>
          <a:xfrm>
            <a:off x="8351838" y="5292725"/>
            <a:ext cx="79216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177AD35-D41F-DFA6-EDD3-C1220F4702F6}"/>
              </a:ext>
            </a:extLst>
          </p:cNvPr>
          <p:cNvCxnSpPr/>
          <p:nvPr/>
        </p:nvCxnSpPr>
        <p:spPr>
          <a:xfrm>
            <a:off x="5508625" y="6092825"/>
            <a:ext cx="79216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a:extLst>
              <a:ext uri="{FF2B5EF4-FFF2-40B4-BE49-F238E27FC236}">
                <a16:creationId xmlns:a16="http://schemas.microsoft.com/office/drawing/2014/main" id="{DC802C1C-1088-62D3-1D92-6787C472EA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333375"/>
            <a:ext cx="8191500" cy="619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4">
            <a:extLst>
              <a:ext uri="{FF2B5EF4-FFF2-40B4-BE49-F238E27FC236}">
                <a16:creationId xmlns:a16="http://schemas.microsoft.com/office/drawing/2014/main" id="{68FEF960-6ED0-848D-EA2F-9C7626298071}"/>
              </a:ext>
            </a:extLst>
          </p:cNvPr>
          <p:cNvSpPr/>
          <p:nvPr/>
        </p:nvSpPr>
        <p:spPr>
          <a:xfrm>
            <a:off x="285750" y="1571625"/>
            <a:ext cx="2522538"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en-GB" altLang="en-US" sz="2200" b="1" dirty="0">
                <a:solidFill>
                  <a:srgbClr val="FCFEB9"/>
                </a:solidFill>
                <a:effectLst>
                  <a:outerShdw blurRad="38100" dist="38100" dir="2700000" algn="tl">
                    <a:srgbClr val="000000"/>
                  </a:outerShdw>
                </a:effectLst>
                <a:ea typeface="Dotum" pitchFamily="2" charset="-127"/>
              </a:rPr>
              <a:t>Amygdala</a:t>
            </a:r>
            <a:endParaRPr lang="sr-Cyrl-CS" altLang="en-US" sz="2200" b="1" dirty="0">
              <a:solidFill>
                <a:srgbClr val="FCFEB9"/>
              </a:solidFill>
              <a:effectLst>
                <a:outerShdw blurRad="38100" dist="38100" dir="2700000" algn="tl">
                  <a:srgbClr val="000000"/>
                </a:outerShdw>
              </a:effectLst>
              <a:ea typeface="Dotum" pitchFamily="2" charset="-127"/>
            </a:endParaRPr>
          </a:p>
        </p:txBody>
      </p:sp>
      <p:sp>
        <p:nvSpPr>
          <p:cNvPr id="70659" name="Rectangle 5">
            <a:extLst>
              <a:ext uri="{FF2B5EF4-FFF2-40B4-BE49-F238E27FC236}">
                <a16:creationId xmlns:a16="http://schemas.microsoft.com/office/drawing/2014/main" id="{E7AD3826-0413-5A9E-8A44-3DA2B697BEBF}"/>
              </a:ext>
            </a:extLst>
          </p:cNvPr>
          <p:cNvSpPr/>
          <p:nvPr/>
        </p:nvSpPr>
        <p:spPr>
          <a:xfrm>
            <a:off x="428625" y="4286250"/>
            <a:ext cx="2522538"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p>
            <a:pPr algn="ctr" eaLnBrk="1" hangingPunct="1">
              <a:buFont typeface="Arial" panose="020B0604020202020204" pitchFamily="34" charset="0"/>
              <a:buNone/>
              <a:defRPr/>
            </a:pPr>
            <a:r>
              <a:rPr lang="sr-Cyrl-CS" altLang="en-US" sz="2200" b="1" noProof="1">
                <a:solidFill>
                  <a:srgbClr val="FCFEB9"/>
                </a:solidFill>
                <a:effectLst>
                  <a:outerShdw blurRad="38100" dist="38100" dir="2700000">
                    <a:srgbClr val="000000"/>
                  </a:outerShdw>
                </a:effectLst>
                <a:ea typeface="Dotum" panose="020B0600000101010101" pitchFamily="2" charset="-127"/>
                <a:cs typeface="+mn-ea"/>
              </a:rPr>
              <a:t>Т</a:t>
            </a: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halamus</a:t>
            </a:r>
            <a:endParaRPr lang="sr-Latn-CS" altLang="en-US" sz="2200" b="1" noProof="1">
              <a:solidFill>
                <a:srgbClr val="FCFEB9"/>
              </a:solidFill>
              <a:effectLst>
                <a:outerShdw blurRad="38100" dist="38100" dir="2700000">
                  <a:srgbClr val="000000"/>
                </a:outerShdw>
              </a:effectLst>
              <a:ea typeface="Dotum" panose="020B0600000101010101" pitchFamily="2" charset="-127"/>
            </a:endParaRPr>
          </a:p>
          <a:p>
            <a:pPr algn="ctr" eaLnBrk="1" hangingPunct="1">
              <a:buFont typeface="Arial" panose="020B0604020202020204" pitchFamily="34" charset="0"/>
              <a:buNone/>
              <a:defRPr/>
            </a:pP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(nc. mediodorsalis)</a:t>
            </a:r>
            <a:endParaRPr lang="sr-Latn-CS" altLang="en-US" sz="2200" b="1" noProof="1">
              <a:solidFill>
                <a:srgbClr val="FCFEB9"/>
              </a:solidFill>
              <a:effectLst>
                <a:outerShdw blurRad="38100" dist="38100" dir="2700000">
                  <a:srgbClr val="000000"/>
                </a:outerShdw>
              </a:effectLst>
              <a:ea typeface="Dotum" panose="020B0600000101010101" pitchFamily="2" charset="-127"/>
            </a:endParaRPr>
          </a:p>
        </p:txBody>
      </p:sp>
      <p:sp>
        <p:nvSpPr>
          <p:cNvPr id="70660" name="Rectangle 6">
            <a:extLst>
              <a:ext uri="{FF2B5EF4-FFF2-40B4-BE49-F238E27FC236}">
                <a16:creationId xmlns:a16="http://schemas.microsoft.com/office/drawing/2014/main" id="{08947345-6921-DDC3-8E72-D144F5FAEC6F}"/>
              </a:ext>
            </a:extLst>
          </p:cNvPr>
          <p:cNvSpPr/>
          <p:nvPr/>
        </p:nvSpPr>
        <p:spPr>
          <a:xfrm>
            <a:off x="6286500" y="1643063"/>
            <a:ext cx="2519363"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en-GB" altLang="en-US" sz="2200" b="1" dirty="0">
                <a:solidFill>
                  <a:srgbClr val="FCFEB9"/>
                </a:solidFill>
                <a:effectLst>
                  <a:outerShdw blurRad="38100" dist="38100" dir="2700000" algn="tl">
                    <a:srgbClr val="000000"/>
                  </a:outerShdw>
                </a:effectLst>
                <a:ea typeface="Dotum" pitchFamily="2" charset="-127"/>
              </a:rPr>
              <a:t>Cortex of anterior</a:t>
            </a:r>
          </a:p>
          <a:p>
            <a:pPr algn="ctr">
              <a:buFont typeface="Arial" panose="020B0604020202020204" pitchFamily="34" charset="0"/>
              <a:buNone/>
              <a:defRPr/>
            </a:pPr>
            <a:r>
              <a:rPr lang="en-GB" altLang="en-US" sz="2200" b="1" dirty="0">
                <a:solidFill>
                  <a:srgbClr val="FCFEB9"/>
                </a:solidFill>
                <a:effectLst>
                  <a:outerShdw blurRad="38100" dist="38100" dir="2700000" algn="tl">
                    <a:srgbClr val="000000"/>
                  </a:outerShdw>
                </a:effectLst>
                <a:ea typeface="Dotum" pitchFamily="2" charset="-127"/>
              </a:rPr>
              <a:t> temporal lobe</a:t>
            </a:r>
            <a:endParaRPr lang="sr-Cyrl-CS" altLang="en-US" sz="2200" b="1" dirty="0">
              <a:solidFill>
                <a:srgbClr val="FCFEB9"/>
              </a:solidFill>
              <a:effectLst>
                <a:outerShdw blurRad="38100" dist="38100" dir="2700000" algn="tl">
                  <a:srgbClr val="000000"/>
                </a:outerShdw>
              </a:effectLst>
              <a:ea typeface="Dotum" pitchFamily="2" charset="-127"/>
            </a:endParaRPr>
          </a:p>
        </p:txBody>
      </p:sp>
      <p:sp>
        <p:nvSpPr>
          <p:cNvPr id="70661" name="Rectangle 7">
            <a:extLst>
              <a:ext uri="{FF2B5EF4-FFF2-40B4-BE49-F238E27FC236}">
                <a16:creationId xmlns:a16="http://schemas.microsoft.com/office/drawing/2014/main" id="{22C3E398-D806-A8DD-7443-C5DFA9E3707A}"/>
              </a:ext>
            </a:extLst>
          </p:cNvPr>
          <p:cNvSpPr/>
          <p:nvPr/>
        </p:nvSpPr>
        <p:spPr>
          <a:xfrm>
            <a:off x="6143625" y="4283075"/>
            <a:ext cx="2803525" cy="11557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en-GB" altLang="en-US" sz="2200" b="1" dirty="0">
                <a:solidFill>
                  <a:srgbClr val="FCFEB9"/>
                </a:solidFill>
                <a:effectLst>
                  <a:outerShdw blurRad="38100" dist="38100" dir="2700000" algn="tl">
                    <a:srgbClr val="000000"/>
                  </a:outerShdw>
                </a:effectLst>
                <a:ea typeface="Dotum" pitchFamily="2" charset="-127"/>
              </a:rPr>
              <a:t>Orbitofrontal cortex</a:t>
            </a:r>
            <a:br>
              <a:rPr lang="en-GB" altLang="en-US" sz="2200" b="1" dirty="0">
                <a:solidFill>
                  <a:srgbClr val="FCFEB9"/>
                </a:solidFill>
                <a:effectLst>
                  <a:outerShdw blurRad="38100" dist="38100" dir="2700000" algn="tl">
                    <a:srgbClr val="000000"/>
                  </a:outerShdw>
                </a:effectLst>
                <a:ea typeface="Dotum" pitchFamily="2" charset="-127"/>
              </a:rPr>
            </a:br>
            <a:r>
              <a:rPr lang="en-GB" altLang="en-US" sz="2200" b="1" dirty="0">
                <a:solidFill>
                  <a:srgbClr val="FCFEB9"/>
                </a:solidFill>
                <a:effectLst>
                  <a:outerShdw blurRad="38100" dist="38100" dir="2700000" algn="tl">
                    <a:srgbClr val="000000"/>
                  </a:outerShdw>
                </a:effectLst>
                <a:ea typeface="Dotum" pitchFamily="2" charset="-127"/>
              </a:rPr>
              <a:t>(inferior surface of </a:t>
            </a:r>
          </a:p>
          <a:p>
            <a:pPr algn="ctr">
              <a:buFont typeface="Arial" panose="020B0604020202020204" pitchFamily="34" charset="0"/>
              <a:buNone/>
              <a:defRPr/>
            </a:pPr>
            <a:r>
              <a:rPr lang="en-GB" altLang="en-US" sz="2200" b="1" dirty="0">
                <a:solidFill>
                  <a:srgbClr val="FCFEB9"/>
                </a:solidFill>
                <a:effectLst>
                  <a:outerShdw blurRad="38100" dist="38100" dir="2700000" algn="tl">
                    <a:srgbClr val="000000"/>
                  </a:outerShdw>
                </a:effectLst>
                <a:ea typeface="Dotum" pitchFamily="2" charset="-127"/>
              </a:rPr>
              <a:t>frontal lobe)</a:t>
            </a:r>
            <a:endParaRPr lang="sr-Cyrl-CS" altLang="en-US" sz="2200" b="1" dirty="0">
              <a:solidFill>
                <a:srgbClr val="FCFEB9"/>
              </a:solidFill>
              <a:effectLst>
                <a:outerShdw blurRad="38100" dist="38100" dir="2700000" algn="tl">
                  <a:srgbClr val="000000"/>
                </a:outerShdw>
              </a:effectLst>
              <a:ea typeface="Dotum" pitchFamily="2" charset="-127"/>
            </a:endParaRPr>
          </a:p>
        </p:txBody>
      </p:sp>
      <p:sp>
        <p:nvSpPr>
          <p:cNvPr id="135174" name="Line 8">
            <a:extLst>
              <a:ext uri="{FF2B5EF4-FFF2-40B4-BE49-F238E27FC236}">
                <a16:creationId xmlns:a16="http://schemas.microsoft.com/office/drawing/2014/main" id="{3CDD3D73-2D60-90F9-C07E-9956B370057A}"/>
              </a:ext>
            </a:extLst>
          </p:cNvPr>
          <p:cNvSpPr>
            <a:spLocks noChangeShapeType="1"/>
          </p:cNvSpPr>
          <p:nvPr/>
        </p:nvSpPr>
        <p:spPr bwMode="auto">
          <a:xfrm>
            <a:off x="1643063" y="2857500"/>
            <a:ext cx="0" cy="1371600"/>
          </a:xfrm>
          <a:prstGeom prst="line">
            <a:avLst/>
          </a:prstGeom>
          <a:noFill/>
          <a:ln w="50799">
            <a:solidFill>
              <a:schemeClr val="folHlink"/>
            </a:solidFill>
            <a:round/>
            <a:headEnd/>
            <a:tailEnd type="stealth" w="med" len="lg"/>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35175" name="Line 9">
            <a:extLst>
              <a:ext uri="{FF2B5EF4-FFF2-40B4-BE49-F238E27FC236}">
                <a16:creationId xmlns:a16="http://schemas.microsoft.com/office/drawing/2014/main" id="{293AD2A2-AD52-CA86-77BC-32DE0894EACD}"/>
              </a:ext>
            </a:extLst>
          </p:cNvPr>
          <p:cNvSpPr>
            <a:spLocks noChangeShapeType="1"/>
          </p:cNvSpPr>
          <p:nvPr/>
        </p:nvSpPr>
        <p:spPr bwMode="auto">
          <a:xfrm>
            <a:off x="7572375" y="2928938"/>
            <a:ext cx="0" cy="1371600"/>
          </a:xfrm>
          <a:prstGeom prst="line">
            <a:avLst/>
          </a:prstGeom>
          <a:noFill/>
          <a:ln w="50799">
            <a:solidFill>
              <a:schemeClr val="folHlink"/>
            </a:solidFill>
            <a:round/>
            <a:headEnd type="stealth" w="med" len="lg"/>
            <a:tailEnd/>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35176" name="Line 10">
            <a:extLst>
              <a:ext uri="{FF2B5EF4-FFF2-40B4-BE49-F238E27FC236}">
                <a16:creationId xmlns:a16="http://schemas.microsoft.com/office/drawing/2014/main" id="{38FA046A-D2EE-1989-AD05-E3E4225361E4}"/>
              </a:ext>
            </a:extLst>
          </p:cNvPr>
          <p:cNvSpPr>
            <a:spLocks noChangeShapeType="1"/>
          </p:cNvSpPr>
          <p:nvPr/>
        </p:nvSpPr>
        <p:spPr bwMode="auto">
          <a:xfrm>
            <a:off x="3214688" y="4857750"/>
            <a:ext cx="2954337" cy="0"/>
          </a:xfrm>
          <a:prstGeom prst="line">
            <a:avLst/>
          </a:prstGeom>
          <a:noFill/>
          <a:ln w="50799">
            <a:solidFill>
              <a:schemeClr val="folHlink"/>
            </a:solidFill>
            <a:round/>
            <a:headEnd/>
            <a:tailEnd type="stealth" w="med" len="lg"/>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35177" name="Line 15">
            <a:extLst>
              <a:ext uri="{FF2B5EF4-FFF2-40B4-BE49-F238E27FC236}">
                <a16:creationId xmlns:a16="http://schemas.microsoft.com/office/drawing/2014/main" id="{56F5B1D2-7B64-6906-DAB8-355CCF79D6CE}"/>
              </a:ext>
            </a:extLst>
          </p:cNvPr>
          <p:cNvSpPr>
            <a:spLocks noChangeShapeType="1"/>
          </p:cNvSpPr>
          <p:nvPr/>
        </p:nvSpPr>
        <p:spPr bwMode="auto">
          <a:xfrm flipV="1">
            <a:off x="2857500" y="2097088"/>
            <a:ext cx="3429000" cy="46037"/>
          </a:xfrm>
          <a:prstGeom prst="line">
            <a:avLst/>
          </a:prstGeom>
          <a:noFill/>
          <a:ln w="50799">
            <a:solidFill>
              <a:schemeClr val="folHlink"/>
            </a:solidFill>
            <a:round/>
            <a:headEnd type="stealth" w="med" len="lg"/>
            <a:tailEnd/>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70666" name="Rectangle 20">
            <a:extLst>
              <a:ext uri="{FF2B5EF4-FFF2-40B4-BE49-F238E27FC236}">
                <a16:creationId xmlns:a16="http://schemas.microsoft.com/office/drawing/2014/main" id="{F45C4BD2-2C74-B7FA-1C85-A4803014BD1A}"/>
              </a:ext>
            </a:extLst>
          </p:cNvPr>
          <p:cNvSpPr/>
          <p:nvPr/>
        </p:nvSpPr>
        <p:spPr>
          <a:xfrm>
            <a:off x="7715250" y="3429000"/>
            <a:ext cx="1127125" cy="554038"/>
          </a:xfrm>
          <a:prstGeom prst="rect">
            <a:avLst/>
          </a:prstGeom>
          <a:noFill/>
          <a:ln w="9525">
            <a:noFill/>
          </a:ln>
        </p:spPr>
        <p:txBody>
          <a:bodyPr wrap="none" lIns="92075" tIns="46038" rIns="92075" bIns="46038">
            <a:spAutoFit/>
          </a:bodyPr>
          <a:lstStyle/>
          <a:p>
            <a:pPr eaLnBrk="1" hangingPunct="1">
              <a:buFont typeface="Arial" panose="020B0604020202020204" pitchFamily="34" charset="0"/>
              <a:buNone/>
              <a:defRPr/>
            </a:pPr>
            <a:r>
              <a:rPr lang="sr-Latn-CS" altLang="en-US" sz="1500" b="1" i="1" noProof="1">
                <a:solidFill>
                  <a:srgbClr val="FFFFFF"/>
                </a:solidFill>
                <a:effectLst>
                  <a:outerShdw blurRad="38100" dist="38100" dir="2700000">
                    <a:srgbClr val="000000"/>
                  </a:outerShdw>
                </a:effectLst>
                <a:ea typeface="Dotum" panose="020B0600000101010101" pitchFamily="2" charset="-127"/>
                <a:cs typeface="+mn-ea"/>
              </a:rPr>
              <a:t>fasciculus</a:t>
            </a:r>
            <a:endParaRPr lang="sr-Latn-CS" altLang="en-US" sz="1500" b="1" i="1" noProof="1">
              <a:solidFill>
                <a:srgbClr val="FFFFFF"/>
              </a:solidFill>
              <a:effectLst>
                <a:outerShdw blurRad="38100" dist="38100" dir="2700000">
                  <a:srgbClr val="000000"/>
                </a:outerShdw>
              </a:effectLst>
              <a:ea typeface="Dotum" panose="020B0600000101010101" pitchFamily="2" charset="-127"/>
            </a:endParaRPr>
          </a:p>
          <a:p>
            <a:pPr eaLnBrk="1" hangingPunct="1">
              <a:buFont typeface="Arial" panose="020B0604020202020204" pitchFamily="34" charset="0"/>
              <a:buNone/>
              <a:defRPr/>
            </a:pPr>
            <a:r>
              <a:rPr lang="sr-Latn-CS" altLang="en-US" sz="1500" b="1" i="1" noProof="1">
                <a:solidFill>
                  <a:srgbClr val="FFFFFF"/>
                </a:solidFill>
                <a:effectLst>
                  <a:outerShdw blurRad="38100" dist="38100" dir="2700000">
                    <a:srgbClr val="000000"/>
                  </a:outerShdw>
                </a:effectLst>
                <a:ea typeface="Dotum" panose="020B0600000101010101" pitchFamily="2" charset="-127"/>
                <a:cs typeface="+mn-ea"/>
              </a:rPr>
              <a:t>uncinatus</a:t>
            </a:r>
            <a:endParaRPr lang="sr-Latn-CS" altLang="en-US" sz="1500" b="1" i="1" noProof="1">
              <a:solidFill>
                <a:srgbClr val="FFFFFF"/>
              </a:solidFill>
              <a:effectLst>
                <a:outerShdw blurRad="38100" dist="38100" dir="2700000">
                  <a:srgbClr val="000000"/>
                </a:outerShdw>
              </a:effectLst>
              <a:ea typeface="Dotum" panose="020B0600000101010101" pitchFamily="2" charset="-127"/>
            </a:endParaRPr>
          </a:p>
        </p:txBody>
      </p:sp>
      <p:sp>
        <p:nvSpPr>
          <p:cNvPr id="70667" name="Rectangle 21">
            <a:extLst>
              <a:ext uri="{FF2B5EF4-FFF2-40B4-BE49-F238E27FC236}">
                <a16:creationId xmlns:a16="http://schemas.microsoft.com/office/drawing/2014/main" id="{3506CFC6-A4D0-59BA-A0E4-9F1D472A7DE2}"/>
              </a:ext>
            </a:extLst>
          </p:cNvPr>
          <p:cNvSpPr/>
          <p:nvPr/>
        </p:nvSpPr>
        <p:spPr>
          <a:xfrm>
            <a:off x="0" y="236538"/>
            <a:ext cx="9001125" cy="461962"/>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lIns="92075" tIns="46038" rIns="92075" bIns="46038">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buFont typeface="Arial" panose="020B0604020202020204" pitchFamily="34" charset="0"/>
              <a:buNone/>
              <a:defRPr/>
            </a:pPr>
            <a:r>
              <a:rPr lang="en-GB" altLang="en-US" sz="2400" b="1" i="1" dirty="0">
                <a:solidFill>
                  <a:srgbClr val="FFFFFF"/>
                </a:solidFill>
                <a:effectLst>
                  <a:outerShdw blurRad="38100" dist="38100" dir="2700000" algn="tl">
                    <a:srgbClr val="000000"/>
                  </a:outerShdw>
                </a:effectLst>
                <a:latin typeface="Times" panose="02020603050405020304" pitchFamily="18" charset="0"/>
                <a:ea typeface="Dotum" pitchFamily="2" charset="-127"/>
              </a:rPr>
              <a:t>Basolateral limbic circuit of telencephalon</a:t>
            </a:r>
            <a:endParaRPr lang="sr-Cyrl-CS" altLang="en-US" sz="2400" b="1" i="1" dirty="0">
              <a:solidFill>
                <a:srgbClr val="FFFFFF"/>
              </a:solidFill>
              <a:effectLst>
                <a:outerShdw blurRad="38100" dist="38100" dir="2700000" algn="tl">
                  <a:srgbClr val="000000"/>
                </a:outerShdw>
              </a:effectLst>
              <a:latin typeface="Times" panose="02020603050405020304" pitchFamily="18" charset="0"/>
              <a:ea typeface="Dotum" pitchFamily="2" charset="-127"/>
            </a:endParaRPr>
          </a:p>
        </p:txBody>
      </p:sp>
      <p:sp>
        <p:nvSpPr>
          <p:cNvPr id="3" name="TextBox 2">
            <a:extLst>
              <a:ext uri="{FF2B5EF4-FFF2-40B4-BE49-F238E27FC236}">
                <a16:creationId xmlns:a16="http://schemas.microsoft.com/office/drawing/2014/main" id="{FF3F6DB1-9E78-F2A3-73DD-B4C805C7E984}"/>
              </a:ext>
            </a:extLst>
          </p:cNvPr>
          <p:cNvSpPr txBox="1"/>
          <p:nvPr/>
        </p:nvSpPr>
        <p:spPr>
          <a:xfrm>
            <a:off x="0" y="5715988"/>
            <a:ext cx="9144000" cy="1200329"/>
          </a:xfrm>
          <a:prstGeom prst="rect">
            <a:avLst/>
          </a:prstGeom>
          <a:solidFill>
            <a:schemeClr val="tx1"/>
          </a:solidFill>
        </p:spPr>
        <p:txBody>
          <a:bodyPr>
            <a:spAutoFit/>
          </a:bodyPr>
          <a:lstStyle/>
          <a:p>
            <a:pPr>
              <a:defRPr/>
            </a:pPr>
            <a:r>
              <a:rPr lang="en-GB" dirty="0">
                <a:solidFill>
                  <a:srgbClr val="212121"/>
                </a:solidFill>
                <a:highlight>
                  <a:srgbClr val="FFFFFF"/>
                </a:highlight>
                <a:latin typeface="BlinkMacSystemFont"/>
              </a:rPr>
              <a:t> </a:t>
            </a:r>
            <a:r>
              <a:rPr lang="en-GB" dirty="0">
                <a:solidFill>
                  <a:srgbClr val="0D0D0D"/>
                </a:solidFill>
                <a:highlight>
                  <a:srgbClr val="FFFFFF"/>
                </a:highlight>
                <a:latin typeface="ui-sans-serif"/>
              </a:rPr>
              <a:t> The basolateral limbic circuit, also known as the basolateral limbic loop, is a neural pathway within the limbic system that is critical for processing emotions, particularly fear and reward. It integrates sensory information and emotional responses, contributing to the regulation of emotional </a:t>
            </a:r>
            <a:r>
              <a:rPr lang="en-GB" dirty="0" err="1">
                <a:solidFill>
                  <a:srgbClr val="0D0D0D"/>
                </a:solidFill>
                <a:highlight>
                  <a:srgbClr val="FFFFFF"/>
                </a:highlight>
                <a:latin typeface="ui-sans-serif"/>
              </a:rPr>
              <a:t>behavior</a:t>
            </a:r>
            <a:r>
              <a:rPr lang="en-GB" dirty="0">
                <a:solidFill>
                  <a:srgbClr val="0D0D0D"/>
                </a:solidFill>
                <a:highlight>
                  <a:srgbClr val="FFFFFF"/>
                </a:highlight>
                <a:latin typeface="ui-sans-serif"/>
              </a:rPr>
              <a:t> and the formation of emotional memories. </a:t>
            </a:r>
            <a:endParaRPr lang="en-GB"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descr="Picture26">
            <a:extLst>
              <a:ext uri="{FF2B5EF4-FFF2-40B4-BE49-F238E27FC236}">
                <a16:creationId xmlns:a16="http://schemas.microsoft.com/office/drawing/2014/main" id="{B64BA59E-BB46-56C2-522E-9955C210DC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681038"/>
            <a:ext cx="8153400" cy="549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4">
            <a:extLst>
              <a:ext uri="{FF2B5EF4-FFF2-40B4-BE49-F238E27FC236}">
                <a16:creationId xmlns:a16="http://schemas.microsoft.com/office/drawing/2014/main" id="{4275EDCA-20C0-7442-5A8D-91335167CDBC}"/>
              </a:ext>
            </a:extLst>
          </p:cNvPr>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l="47911" t="60767" r="5898" b="1590"/>
          <a:stretch>
            <a:fillRect/>
          </a:stretch>
        </p:blipFill>
        <p:spPr bwMode="auto">
          <a:xfrm>
            <a:off x="0" y="0"/>
            <a:ext cx="3581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 Box 5">
            <a:extLst>
              <a:ext uri="{FF2B5EF4-FFF2-40B4-BE49-F238E27FC236}">
                <a16:creationId xmlns:a16="http://schemas.microsoft.com/office/drawing/2014/main" id="{1CC063C4-1B88-E978-9266-3A2A131AE3E7}"/>
              </a:ext>
            </a:extLst>
          </p:cNvPr>
          <p:cNvSpPr txBox="1">
            <a:spLocks noChangeArrowheads="1"/>
          </p:cNvSpPr>
          <p:nvPr/>
        </p:nvSpPr>
        <p:spPr bwMode="auto">
          <a:xfrm>
            <a:off x="3581400" y="185738"/>
            <a:ext cx="5562600" cy="6556375"/>
          </a:xfrm>
          <a:prstGeom prst="rect">
            <a:avLst/>
          </a:prstGeom>
          <a:ln/>
        </p:spPr>
        <p:style>
          <a:lnRef idx="3">
            <a:schemeClr val="lt1"/>
          </a:lnRef>
          <a:fillRef idx="1">
            <a:schemeClr val="dk1"/>
          </a:fillRef>
          <a:effectRef idx="1">
            <a:schemeClr val="dk1"/>
          </a:effectRef>
          <a:fontRef idx="minor">
            <a:schemeClr val="lt1"/>
          </a:fontRef>
        </p:style>
        <p:txBody>
          <a:bodyPr>
            <a:spAutoFit/>
          </a:bodyPr>
          <a:lstStyle/>
          <a:p>
            <a:pPr>
              <a:defRPr/>
            </a:pPr>
            <a:r>
              <a:rPr lang="en-US" altLang="en-US" sz="2000" b="1" dirty="0">
                <a:latin typeface="Times New Roman" panose="02020603050405020304" pitchFamily="18" charset="0"/>
                <a:cs typeface="Times New Roman" panose="02020603050405020304" pitchFamily="18" charset="0"/>
              </a:rPr>
              <a:t>Entry of information to the limbic system is either </a:t>
            </a:r>
            <a:r>
              <a:rPr lang="en-US" altLang="en-US" sz="2000" b="1" dirty="0">
                <a:solidFill>
                  <a:srgbClr val="FF0000"/>
                </a:solidFill>
                <a:latin typeface="Times New Roman" panose="02020603050405020304" pitchFamily="18" charset="0"/>
                <a:cs typeface="Times New Roman" panose="02020603050405020304" pitchFamily="18" charset="0"/>
              </a:rPr>
              <a:t>directly</a:t>
            </a:r>
            <a:r>
              <a:rPr lang="en-US" altLang="en-US" sz="2000" b="1" dirty="0">
                <a:latin typeface="Times New Roman" panose="02020603050405020304" pitchFamily="18" charset="0"/>
                <a:cs typeface="Times New Roman" panose="02020603050405020304" pitchFamily="18" charset="0"/>
              </a:rPr>
              <a:t> to amygdala </a:t>
            </a:r>
            <a:r>
              <a:rPr lang="en-US" altLang="en-US" sz="2000" b="1" dirty="0">
                <a:solidFill>
                  <a:srgbClr val="FF0000"/>
                </a:solidFill>
                <a:latin typeface="Times New Roman" panose="02020603050405020304" pitchFamily="18" charset="0"/>
                <a:cs typeface="Times New Roman" panose="02020603050405020304" pitchFamily="18" charset="0"/>
              </a:rPr>
              <a:t>or indirectly</a:t>
            </a:r>
            <a:r>
              <a:rPr lang="en-US" altLang="en-US" sz="2000" b="1" dirty="0">
                <a:latin typeface="Times New Roman" panose="02020603050405020304" pitchFamily="18" charset="0"/>
                <a:cs typeface="Times New Roman" panose="02020603050405020304" pitchFamily="18" charset="0"/>
              </a:rPr>
              <a:t> to hippocampal formation , via the </a:t>
            </a:r>
            <a:r>
              <a:rPr lang="en-US" altLang="en-US" sz="2000" b="1" dirty="0">
                <a:solidFill>
                  <a:srgbClr val="FF0000"/>
                </a:solidFill>
                <a:latin typeface="Times New Roman" panose="02020603050405020304" pitchFamily="18" charset="0"/>
                <a:cs typeface="Times New Roman" panose="02020603050405020304" pitchFamily="18" charset="0"/>
              </a:rPr>
              <a:t>entorhinal area .</a:t>
            </a:r>
            <a:r>
              <a:rPr lang="en-US" altLang="en-US" sz="2000" b="1" dirty="0">
                <a:latin typeface="Times New Roman" panose="02020603050405020304" pitchFamily="18" charset="0"/>
                <a:cs typeface="Times New Roman" panose="02020603050405020304" pitchFamily="18" charset="0"/>
              </a:rPr>
              <a:t> </a:t>
            </a:r>
          </a:p>
          <a:p>
            <a:pPr>
              <a:defRPr/>
            </a:pPr>
            <a:endParaRPr lang="en-US" altLang="en-US" sz="2000" b="1" dirty="0">
              <a:latin typeface="Times New Roman" panose="02020603050405020304" pitchFamily="18" charset="0"/>
              <a:cs typeface="Times New Roman" panose="02020603050405020304" pitchFamily="18" charset="0"/>
            </a:endParaRPr>
          </a:p>
          <a:p>
            <a:pPr>
              <a:defRPr/>
            </a:pPr>
            <a:r>
              <a:rPr lang="en-US" altLang="en-US" sz="2000" b="1" dirty="0">
                <a:solidFill>
                  <a:srgbClr val="FF0000"/>
                </a:solidFill>
                <a:latin typeface="Times New Roman" panose="02020603050405020304" pitchFamily="18" charset="0"/>
                <a:cs typeface="Times New Roman" panose="02020603050405020304" pitchFamily="18" charset="0"/>
              </a:rPr>
              <a:t>The amygdala</a:t>
            </a:r>
            <a:r>
              <a:rPr lang="en-US" altLang="en-US" sz="2000" b="1" dirty="0">
                <a:latin typeface="Times New Roman" panose="02020603050405020304" pitchFamily="18" charset="0"/>
                <a:cs typeface="Times New Roman" panose="02020603050405020304" pitchFamily="18" charset="0"/>
              </a:rPr>
              <a:t> appears to provide an affective connotation to experience and social stimuli. </a:t>
            </a:r>
          </a:p>
          <a:p>
            <a:pPr>
              <a:defRPr/>
            </a:pPr>
            <a:endParaRPr lang="en-US" altLang="en-US" sz="2000" b="1" dirty="0">
              <a:latin typeface="Times New Roman" panose="02020603050405020304" pitchFamily="18" charset="0"/>
              <a:cs typeface="Times New Roman" panose="02020603050405020304" pitchFamily="18" charset="0"/>
            </a:endParaRPr>
          </a:p>
          <a:p>
            <a:pPr>
              <a:defRPr/>
            </a:pPr>
            <a:r>
              <a:rPr lang="en-US" altLang="en-US" sz="2000" b="1" dirty="0">
                <a:solidFill>
                  <a:srgbClr val="FF0000"/>
                </a:solidFill>
                <a:latin typeface="Times New Roman" panose="02020603050405020304" pitchFamily="18" charset="0"/>
                <a:cs typeface="Times New Roman" panose="02020603050405020304" pitchFamily="18" charset="0"/>
              </a:rPr>
              <a:t>The </a:t>
            </a:r>
            <a:r>
              <a:rPr lang="en-US" altLang="en-US" sz="2000" b="1" dirty="0" err="1">
                <a:solidFill>
                  <a:srgbClr val="FF0000"/>
                </a:solidFill>
                <a:latin typeface="Times New Roman" panose="02020603050405020304" pitchFamily="18" charset="0"/>
                <a:cs typeface="Times New Roman" panose="02020603050405020304" pitchFamily="18" charset="0"/>
              </a:rPr>
              <a:t>hipocampus</a:t>
            </a:r>
            <a:r>
              <a:rPr lang="en-US" altLang="en-US" sz="2000" b="1" dirty="0">
                <a:latin typeface="Times New Roman" panose="02020603050405020304" pitchFamily="18" charset="0"/>
                <a:cs typeface="Times New Roman" panose="02020603050405020304" pitchFamily="18" charset="0"/>
              </a:rPr>
              <a:t> is concerned with converting recent memory to long </a:t>
            </a:r>
            <a:r>
              <a:rPr lang="en-US" altLang="en-US" sz="2000" b="1" dirty="0">
                <a:solidFill>
                  <a:srgbClr val="FF0000"/>
                </a:solidFill>
                <a:latin typeface="Times New Roman" panose="02020603050405020304" pitchFamily="18" charset="0"/>
                <a:cs typeface="Times New Roman" panose="02020603050405020304" pitchFamily="18" charset="0"/>
              </a:rPr>
              <a:t>term memory</a:t>
            </a:r>
            <a:r>
              <a:rPr lang="en-US" altLang="en-US" sz="2000" b="1" dirty="0">
                <a:latin typeface="Times New Roman" panose="02020603050405020304" pitchFamily="18" charset="0"/>
                <a:cs typeface="Times New Roman" panose="02020603050405020304" pitchFamily="18" charset="0"/>
              </a:rPr>
              <a:t> ( permits a link to previous experience ) .</a:t>
            </a:r>
          </a:p>
          <a:p>
            <a:pPr>
              <a:defRPr/>
            </a:pPr>
            <a:endParaRPr lang="en-US" altLang="en-US" sz="2000" b="1" dirty="0">
              <a:latin typeface="Times New Roman" panose="02020603050405020304" pitchFamily="18" charset="0"/>
              <a:cs typeface="Times New Roman" panose="02020603050405020304" pitchFamily="18" charset="0"/>
            </a:endParaRPr>
          </a:p>
          <a:p>
            <a:pPr>
              <a:defRPr/>
            </a:pPr>
            <a:r>
              <a:rPr lang="en-US" altLang="en-US" sz="2000" b="1" dirty="0">
                <a:solidFill>
                  <a:srgbClr val="FF0000"/>
                </a:solidFill>
                <a:latin typeface="Times New Roman" panose="02020603050405020304" pitchFamily="18" charset="0"/>
                <a:cs typeface="Times New Roman" panose="02020603050405020304" pitchFamily="18" charset="0"/>
              </a:rPr>
              <a:t>The limbic system</a:t>
            </a:r>
            <a:r>
              <a:rPr lang="en-US" altLang="en-US" sz="2000" b="1" dirty="0">
                <a:latin typeface="Times New Roman" panose="02020603050405020304" pitchFamily="18" charset="0"/>
                <a:cs typeface="Times New Roman" panose="02020603050405020304" pitchFamily="18" charset="0"/>
              </a:rPr>
              <a:t> , via the </a:t>
            </a:r>
            <a:r>
              <a:rPr lang="en-US" altLang="en-US" sz="2000" b="1" dirty="0" err="1">
                <a:solidFill>
                  <a:srgbClr val="FF0000"/>
                </a:solidFill>
                <a:latin typeface="Times New Roman" panose="02020603050405020304" pitchFamily="18" charset="0"/>
                <a:cs typeface="Times New Roman" panose="02020603050405020304" pitchFamily="18" charset="0"/>
              </a:rPr>
              <a:t>hpothalamus</a:t>
            </a:r>
            <a:r>
              <a:rPr lang="en-US" altLang="en-US" sz="2000" b="1" dirty="0">
                <a:latin typeface="Times New Roman" panose="02020603050405020304" pitchFamily="18" charset="0"/>
                <a:cs typeface="Times New Roman" panose="02020603050405020304" pitchFamily="18" charset="0"/>
              </a:rPr>
              <a:t> and its connections with the outflow of the </a:t>
            </a:r>
            <a:r>
              <a:rPr lang="en-US" altLang="en-US" sz="2000" b="1" dirty="0">
                <a:solidFill>
                  <a:srgbClr val="FF0000"/>
                </a:solidFill>
                <a:latin typeface="Times New Roman" panose="02020603050405020304" pitchFamily="18" charset="0"/>
                <a:cs typeface="Times New Roman" panose="02020603050405020304" pitchFamily="18" charset="0"/>
              </a:rPr>
              <a:t>autonomic</a:t>
            </a:r>
            <a:r>
              <a:rPr lang="en-US" altLang="en-US" sz="2000" b="1" dirty="0">
                <a:latin typeface="Times New Roman" panose="02020603050405020304" pitchFamily="18" charset="0"/>
                <a:cs typeface="Times New Roman" panose="02020603050405020304" pitchFamily="18" charset="0"/>
              </a:rPr>
              <a:t> nervous system and its control of  the </a:t>
            </a:r>
            <a:r>
              <a:rPr lang="en-US" altLang="en-US" sz="2000" b="1" dirty="0">
                <a:solidFill>
                  <a:srgbClr val="FF0000"/>
                </a:solidFill>
                <a:latin typeface="Times New Roman" panose="02020603050405020304" pitchFamily="18" charset="0"/>
                <a:cs typeface="Times New Roman" panose="02020603050405020304" pitchFamily="18" charset="0"/>
              </a:rPr>
              <a:t>endocrine</a:t>
            </a:r>
            <a:r>
              <a:rPr lang="en-US" altLang="en-US" sz="2000" b="1" dirty="0">
                <a:latin typeface="Times New Roman" panose="02020603050405020304" pitchFamily="18" charset="0"/>
                <a:cs typeface="Times New Roman" panose="02020603050405020304" pitchFamily="18" charset="0"/>
              </a:rPr>
              <a:t> system ( pituitary gland ) is able to influence </a:t>
            </a:r>
            <a:r>
              <a:rPr lang="en-US" altLang="en-US" sz="2000" b="1" dirty="0">
                <a:solidFill>
                  <a:srgbClr val="FF0000"/>
                </a:solidFill>
                <a:latin typeface="Times New Roman" panose="02020603050405020304" pitchFamily="18" charset="0"/>
                <a:cs typeface="Times New Roman" panose="02020603050405020304" pitchFamily="18" charset="0"/>
              </a:rPr>
              <a:t>emotional behavior</a:t>
            </a:r>
            <a:r>
              <a:rPr lang="en-US" altLang="en-US" sz="2000" b="1" dirty="0">
                <a:latin typeface="Times New Roman" panose="02020603050405020304" pitchFamily="18" charset="0"/>
                <a:cs typeface="Times New Roman" panose="02020603050405020304" pitchFamily="18" charset="0"/>
              </a:rPr>
              <a:t> . Like reactions to fear ; </a:t>
            </a:r>
            <a:r>
              <a:rPr lang="en-US" altLang="en-US" sz="2000" b="1" dirty="0">
                <a:solidFill>
                  <a:srgbClr val="FF0000"/>
                </a:solidFill>
                <a:latin typeface="Times New Roman" panose="02020603050405020304" pitchFamily="18" charset="0"/>
                <a:cs typeface="Times New Roman" panose="02020603050405020304" pitchFamily="18" charset="0"/>
              </a:rPr>
              <a:t>anger</a:t>
            </a:r>
            <a:r>
              <a:rPr lang="en-US" altLang="en-US" sz="2000" b="1" dirty="0">
                <a:latin typeface="Times New Roman" panose="02020603050405020304" pitchFamily="18" charset="0"/>
                <a:cs typeface="Times New Roman" panose="02020603050405020304" pitchFamily="18" charset="0"/>
              </a:rPr>
              <a:t> ; sexual behavior .</a:t>
            </a:r>
          </a:p>
          <a:p>
            <a:pPr>
              <a:defRPr/>
            </a:pPr>
            <a:endParaRPr lang="en-US" altLang="en-US" sz="2000" b="1" dirty="0">
              <a:latin typeface="Times New Roman" panose="02020603050405020304" pitchFamily="18" charset="0"/>
              <a:cs typeface="Times New Roman" panose="02020603050405020304" pitchFamily="18" charset="0"/>
            </a:endParaRPr>
          </a:p>
          <a:p>
            <a:pPr>
              <a:defRPr/>
            </a:pPr>
            <a:r>
              <a:rPr lang="en-US" altLang="en-US" sz="2000" b="1" dirty="0">
                <a:latin typeface="Times New Roman" panose="02020603050405020304" pitchFamily="18" charset="0"/>
                <a:cs typeface="Times New Roman" panose="02020603050405020304" pitchFamily="18" charset="0"/>
              </a:rPr>
              <a:t>Also, it is able to influence </a:t>
            </a:r>
            <a:r>
              <a:rPr lang="en-US" altLang="en-US" sz="2000" b="1" dirty="0">
                <a:solidFill>
                  <a:srgbClr val="FF0000"/>
                </a:solidFill>
                <a:latin typeface="Times New Roman" panose="02020603050405020304" pitchFamily="18" charset="0"/>
                <a:cs typeface="Times New Roman" panose="02020603050405020304" pitchFamily="18" charset="0"/>
              </a:rPr>
              <a:t>motor responses</a:t>
            </a:r>
            <a:r>
              <a:rPr lang="en-US" altLang="en-US" sz="2000" b="1" dirty="0">
                <a:latin typeface="Times New Roman" panose="02020603050405020304" pitchFamily="18" charset="0"/>
                <a:cs typeface="Times New Roman" panose="02020603050405020304" pitchFamily="18" charset="0"/>
              </a:rPr>
              <a:t> through projections to </a:t>
            </a:r>
            <a:r>
              <a:rPr lang="en-US" altLang="en-US" sz="2000" b="1" dirty="0">
                <a:solidFill>
                  <a:srgbClr val="FF0000"/>
                </a:solidFill>
                <a:latin typeface="Times New Roman" panose="02020603050405020304" pitchFamily="18" charset="0"/>
                <a:cs typeface="Times New Roman" panose="02020603050405020304" pitchFamily="18" charset="0"/>
              </a:rPr>
              <a:t>nucleus </a:t>
            </a:r>
            <a:r>
              <a:rPr lang="en-US" altLang="en-US" sz="2000" b="1" dirty="0" err="1">
                <a:solidFill>
                  <a:srgbClr val="FF0000"/>
                </a:solidFill>
                <a:latin typeface="Times New Roman" panose="02020603050405020304" pitchFamily="18" charset="0"/>
                <a:cs typeface="Times New Roman" panose="02020603050405020304" pitchFamily="18" charset="0"/>
              </a:rPr>
              <a:t>accumbens</a:t>
            </a:r>
            <a:r>
              <a:rPr lang="en-US" altLang="en-US" sz="2000" b="1" dirty="0">
                <a:latin typeface="Times New Roman" panose="02020603050405020304" pitchFamily="18" charset="0"/>
                <a:cs typeface="Times New Roman" panose="02020603050405020304" pitchFamily="18" charset="0"/>
              </a:rPr>
              <a:t> , which forms a part of the </a:t>
            </a:r>
            <a:r>
              <a:rPr lang="en-US" altLang="en-US" sz="2000" b="1" dirty="0">
                <a:solidFill>
                  <a:srgbClr val="FF0000"/>
                </a:solidFill>
                <a:latin typeface="Times New Roman" panose="02020603050405020304" pitchFamily="18" charset="0"/>
                <a:cs typeface="Times New Roman" panose="02020603050405020304" pitchFamily="18" charset="0"/>
              </a:rPr>
              <a:t>basal ganglia</a:t>
            </a:r>
            <a:r>
              <a:rPr lang="en-US" altLang="en-US" sz="2000" b="1" dirty="0">
                <a:latin typeface="Times New Roman" panose="02020603050405020304" pitchFamily="18" charset="0"/>
                <a:cs typeface="Times New Roman" panose="02020603050405020304" pitchFamily="18" charset="0"/>
              </a:rPr>
              <a:t>. </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Box 2">
            <a:extLst>
              <a:ext uri="{FF2B5EF4-FFF2-40B4-BE49-F238E27FC236}">
                <a16:creationId xmlns:a16="http://schemas.microsoft.com/office/drawing/2014/main" id="{C5108DD5-1AA2-58D3-0B0E-699A43D7A860}"/>
              </a:ext>
            </a:extLst>
          </p:cNvPr>
          <p:cNvSpPr txBox="1">
            <a:spLocks noChangeArrowheads="1"/>
          </p:cNvSpPr>
          <p:nvPr/>
        </p:nvSpPr>
        <p:spPr bwMode="auto">
          <a:xfrm>
            <a:off x="58738" y="1733550"/>
            <a:ext cx="4260850" cy="1016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2000" b="1" u="sng">
                <a:solidFill>
                  <a:schemeClr val="bg2"/>
                </a:solidFill>
                <a:latin typeface="Times New Roman" panose="02020603050405020304" pitchFamily="18" charset="0"/>
                <a:cs typeface="Times New Roman" panose="02020603050405020304" pitchFamily="18" charset="0"/>
              </a:rPr>
              <a:t>Septal nuclei</a:t>
            </a:r>
            <a:endParaRPr lang="sr-Latn-CS" altLang="en-US" sz="2000" b="1" u="sng">
              <a:solidFill>
                <a:schemeClr val="bg2"/>
              </a:solidFill>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Char char="-"/>
            </a:pPr>
            <a:r>
              <a:rPr lang="sr-Latn-CS" altLang="en-US" sz="2000" b="1">
                <a:solidFill>
                  <a:schemeClr val="bg2"/>
                </a:solidFill>
                <a:latin typeface="Times New Roman" panose="02020603050405020304" pitchFamily="18" charset="0"/>
                <a:cs typeface="Times New Roman" panose="02020603050405020304" pitchFamily="18" charset="0"/>
              </a:rPr>
              <a:t> nc. septalis lateralis</a:t>
            </a:r>
          </a:p>
          <a:p>
            <a:pPr>
              <a:spcBef>
                <a:spcPct val="0"/>
              </a:spcBef>
              <a:buClrTx/>
              <a:buSzTx/>
              <a:buFont typeface="Arial" panose="020B0604020202020204" pitchFamily="34" charset="0"/>
              <a:buChar char="-"/>
            </a:pPr>
            <a:r>
              <a:rPr lang="sr-Latn-CS" altLang="en-US" sz="2000" b="1">
                <a:solidFill>
                  <a:schemeClr val="bg2"/>
                </a:solidFill>
                <a:latin typeface="Times New Roman" panose="02020603050405020304" pitchFamily="18" charset="0"/>
                <a:cs typeface="Times New Roman" panose="02020603050405020304" pitchFamily="18" charset="0"/>
              </a:rPr>
              <a:t> nc. septalis medialis</a:t>
            </a:r>
          </a:p>
        </p:txBody>
      </p:sp>
      <p:sp>
        <p:nvSpPr>
          <p:cNvPr id="137219" name="TextBox 3">
            <a:extLst>
              <a:ext uri="{FF2B5EF4-FFF2-40B4-BE49-F238E27FC236}">
                <a16:creationId xmlns:a16="http://schemas.microsoft.com/office/drawing/2014/main" id="{D645D55D-11D2-371F-D072-91DFB8FDD1A4}"/>
              </a:ext>
            </a:extLst>
          </p:cNvPr>
          <p:cNvSpPr txBox="1">
            <a:spLocks noChangeArrowheads="1"/>
          </p:cNvSpPr>
          <p:nvPr/>
        </p:nvSpPr>
        <p:spPr bwMode="auto">
          <a:xfrm>
            <a:off x="33338" y="646113"/>
            <a:ext cx="4286250" cy="1016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2000" b="1" u="sng">
                <a:solidFill>
                  <a:schemeClr val="bg2"/>
                </a:solidFill>
                <a:latin typeface="Times New Roman" panose="02020603050405020304" pitchFamily="18" charset="0"/>
                <a:cs typeface="Times New Roman" panose="02020603050405020304" pitchFamily="18" charset="0"/>
              </a:rPr>
              <a:t>Septal part of cortex</a:t>
            </a:r>
            <a:endParaRPr lang="sr-Latn-CS" altLang="en-US" sz="2000" b="1" u="sng">
              <a:solidFill>
                <a:schemeClr val="bg2"/>
              </a:solidFill>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Char char="-"/>
            </a:pPr>
            <a:r>
              <a:rPr lang="sr-Latn-CS" altLang="en-US" sz="2000" b="1">
                <a:solidFill>
                  <a:schemeClr val="bg2"/>
                </a:solidFill>
                <a:latin typeface="Times New Roman" panose="02020603050405020304" pitchFamily="18" charset="0"/>
                <a:cs typeface="Times New Roman" panose="02020603050405020304" pitchFamily="18" charset="0"/>
              </a:rPr>
              <a:t> </a:t>
            </a:r>
            <a:r>
              <a:rPr lang="en-GB" altLang="en-US" sz="2000" b="1">
                <a:solidFill>
                  <a:schemeClr val="bg2"/>
                </a:solidFill>
                <a:latin typeface="Times New Roman" panose="02020603050405020304" pitchFamily="18" charset="0"/>
                <a:cs typeface="Times New Roman" panose="02020603050405020304" pitchFamily="18" charset="0"/>
              </a:rPr>
              <a:t>subcallosal gyrus</a:t>
            </a:r>
            <a:endParaRPr lang="sr-Latn-CS" altLang="en-US" sz="2000" b="1">
              <a:solidFill>
                <a:schemeClr val="bg2"/>
              </a:solidFill>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Char char="-"/>
            </a:pPr>
            <a:r>
              <a:rPr lang="sr-Latn-CS" altLang="en-US" sz="2000" b="1">
                <a:solidFill>
                  <a:schemeClr val="bg2"/>
                </a:solidFill>
                <a:latin typeface="Times New Roman" panose="02020603050405020304" pitchFamily="18" charset="0"/>
                <a:cs typeface="Times New Roman" panose="02020603050405020304" pitchFamily="18" charset="0"/>
              </a:rPr>
              <a:t> </a:t>
            </a:r>
            <a:r>
              <a:rPr lang="en-GB" altLang="en-US" sz="2000" b="1">
                <a:solidFill>
                  <a:schemeClr val="bg2"/>
                </a:solidFill>
                <a:latin typeface="Times New Roman" panose="02020603050405020304" pitchFamily="18" charset="0"/>
                <a:cs typeface="Times New Roman" panose="02020603050405020304" pitchFamily="18" charset="0"/>
              </a:rPr>
              <a:t>paraterminal gyrus</a:t>
            </a:r>
            <a:endParaRPr lang="sr-Latn-CS" altLang="en-US" sz="2000" b="1">
              <a:solidFill>
                <a:schemeClr val="bg2"/>
              </a:solidFill>
              <a:latin typeface="Times New Roman" panose="02020603050405020304" pitchFamily="18" charset="0"/>
              <a:cs typeface="Times New Roman" panose="02020603050405020304" pitchFamily="18" charset="0"/>
            </a:endParaRPr>
          </a:p>
        </p:txBody>
      </p:sp>
      <p:sp>
        <p:nvSpPr>
          <p:cNvPr id="137220" name="TextBox 4">
            <a:extLst>
              <a:ext uri="{FF2B5EF4-FFF2-40B4-BE49-F238E27FC236}">
                <a16:creationId xmlns:a16="http://schemas.microsoft.com/office/drawing/2014/main" id="{62A16D0E-6A90-EC85-FA4F-6A21DBC337C9}"/>
              </a:ext>
            </a:extLst>
          </p:cNvPr>
          <p:cNvSpPr txBox="1">
            <a:spLocks noChangeArrowheads="1"/>
          </p:cNvSpPr>
          <p:nvPr/>
        </p:nvSpPr>
        <p:spPr bwMode="auto">
          <a:xfrm>
            <a:off x="-36513" y="-28575"/>
            <a:ext cx="5272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b="1">
                <a:solidFill>
                  <a:srgbClr val="FFC000"/>
                </a:solidFill>
                <a:latin typeface="Times New Roman" panose="02020603050405020304" pitchFamily="18" charset="0"/>
                <a:cs typeface="Times New Roman" panose="02020603050405020304" pitchFamily="18" charset="0"/>
              </a:rPr>
              <a:t>Septal region (</a:t>
            </a:r>
            <a:r>
              <a:rPr lang="sr-Latn-CS" altLang="en-US" b="1">
                <a:solidFill>
                  <a:srgbClr val="FFC000"/>
                </a:solidFill>
                <a:latin typeface="Times New Roman" panose="02020603050405020304" pitchFamily="18" charset="0"/>
                <a:cs typeface="Times New Roman" panose="02020603050405020304" pitchFamily="18" charset="0"/>
              </a:rPr>
              <a:t>Regio septalis</a:t>
            </a:r>
            <a:r>
              <a:rPr lang="en-GB" altLang="en-US" b="1">
                <a:solidFill>
                  <a:srgbClr val="FFC000"/>
                </a:solidFill>
                <a:latin typeface="Times New Roman" panose="02020603050405020304" pitchFamily="18" charset="0"/>
                <a:cs typeface="Times New Roman" panose="02020603050405020304" pitchFamily="18" charset="0"/>
              </a:rPr>
              <a:t>)</a:t>
            </a:r>
            <a:endParaRPr lang="sr-Latn-CS" altLang="en-US" b="1">
              <a:solidFill>
                <a:srgbClr val="FFC000"/>
              </a:solidFill>
              <a:latin typeface="Times New Roman" panose="02020603050405020304" pitchFamily="18" charset="0"/>
              <a:cs typeface="Times New Roman" panose="02020603050405020304" pitchFamily="18" charset="0"/>
            </a:endParaRPr>
          </a:p>
        </p:txBody>
      </p:sp>
      <p:sp>
        <p:nvSpPr>
          <p:cNvPr id="137221" name="TextBox 2">
            <a:extLst>
              <a:ext uri="{FF2B5EF4-FFF2-40B4-BE49-F238E27FC236}">
                <a16:creationId xmlns:a16="http://schemas.microsoft.com/office/drawing/2014/main" id="{3693376E-30C6-13BC-30D4-8D46651DF3D4}"/>
              </a:ext>
            </a:extLst>
          </p:cNvPr>
          <p:cNvSpPr txBox="1">
            <a:spLocks noChangeArrowheads="1"/>
          </p:cNvSpPr>
          <p:nvPr/>
        </p:nvSpPr>
        <p:spPr bwMode="auto">
          <a:xfrm>
            <a:off x="9525" y="3140075"/>
            <a:ext cx="9151938" cy="20304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latin typeface="Times New Roman" panose="02020603050405020304" pitchFamily="18" charset="0"/>
                <a:cs typeface="Times New Roman" panose="02020603050405020304" pitchFamily="18" charset="0"/>
              </a:rPr>
              <a:t>* The septal nuclei or septal complex, is a gray matter </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lying above the lamina terminalis and below the </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rostrum of the corpus callosum, near and around the anterior commissure </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The septal area is a focal point within the limbic system, and is connected with the olfactory</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lobe, amygdala, hippocampus, and hypothalamus. </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The septal area is a </a:t>
            </a:r>
            <a:r>
              <a:rPr lang="en-GB" altLang="en-US" b="1">
                <a:solidFill>
                  <a:schemeClr val="bg2"/>
                </a:solidFill>
                <a:latin typeface="Times New Roman" panose="02020603050405020304" pitchFamily="18" charset="0"/>
                <a:cs typeface="Times New Roman" panose="02020603050405020304" pitchFamily="18" charset="0"/>
              </a:rPr>
              <a:t>"pleasure center" in the brain</a:t>
            </a:r>
            <a:r>
              <a:rPr lang="en-GB" altLang="en-US">
                <a:solidFill>
                  <a:schemeClr val="bg2"/>
                </a:solidFill>
                <a:latin typeface="Times New Roman" panose="02020603050405020304" pitchFamily="18" charset="0"/>
                <a:cs typeface="Times New Roman" panose="02020603050405020304" pitchFamily="18" charset="0"/>
              </a:rPr>
              <a:t>. Rats with electrodes implanted in the</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septal area will press a bar repeatedly to receive stimuli in this part of the brain</a:t>
            </a:r>
          </a:p>
        </p:txBody>
      </p:sp>
      <p:pic>
        <p:nvPicPr>
          <p:cNvPr id="137222" name="Picture 4" descr="http://thebrain.mcgill.ca/flash/i/i_03/i_03_cr/i_03_cr_que/i_03_cr_que_1a.jpg">
            <a:extLst>
              <a:ext uri="{FF2B5EF4-FFF2-40B4-BE49-F238E27FC236}">
                <a16:creationId xmlns:a16="http://schemas.microsoft.com/office/drawing/2014/main" id="{A51411B4-461E-7CF3-DA99-631C9243B6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622" r="4234" b="2667"/>
          <a:stretch>
            <a:fillRect/>
          </a:stretch>
        </p:blipFill>
        <p:spPr bwMode="auto">
          <a:xfrm>
            <a:off x="5180013" y="28575"/>
            <a:ext cx="3981450" cy="34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3" name="Rectangle 6">
            <a:extLst>
              <a:ext uri="{FF2B5EF4-FFF2-40B4-BE49-F238E27FC236}">
                <a16:creationId xmlns:a16="http://schemas.microsoft.com/office/drawing/2014/main" id="{F27D1AE9-5A4F-F4AE-C2A9-4C81C0F80A7E}"/>
              </a:ext>
            </a:extLst>
          </p:cNvPr>
          <p:cNvSpPr>
            <a:spLocks noChangeArrowheads="1"/>
          </p:cNvSpPr>
          <p:nvPr/>
        </p:nvSpPr>
        <p:spPr bwMode="auto">
          <a:xfrm>
            <a:off x="33338" y="5240338"/>
            <a:ext cx="9144000" cy="155416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Connections</a:t>
            </a:r>
            <a:r>
              <a:rPr lang="sr-Latn-CS" altLang="en-US" sz="1900">
                <a:solidFill>
                  <a:schemeClr val="bg2"/>
                </a:solidFill>
                <a:latin typeface="Times New Roman" panose="02020603050405020304" pitchFamily="18" charset="0"/>
                <a:cs typeface="Times New Roman" panose="02020603050405020304" pitchFamily="18" charset="0"/>
              </a:rPr>
              <a:t>:</a:t>
            </a:r>
          </a:p>
          <a:p>
            <a:pPr>
              <a:spcBef>
                <a:spcPct val="0"/>
              </a:spcBef>
              <a:buClrTx/>
              <a:buSzTx/>
              <a:buFont typeface="Arial" panose="020B0604020202020204" pitchFamily="34" charset="0"/>
              <a:buNone/>
            </a:pP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Afferent</a:t>
            </a:r>
            <a:r>
              <a:rPr lang="sr-Latn-CS" altLang="en-US" sz="1900">
                <a:solidFill>
                  <a:schemeClr val="bg2"/>
                </a:solidFill>
                <a:latin typeface="Times New Roman" panose="02020603050405020304" pitchFamily="18" charset="0"/>
                <a:cs typeface="Times New Roman" panose="02020603050405020304" pitchFamily="18" charset="0"/>
              </a:rPr>
              <a:t> – </a:t>
            </a:r>
            <a:r>
              <a:rPr lang="en-GB" altLang="en-US" sz="1900">
                <a:solidFill>
                  <a:schemeClr val="bg2"/>
                </a:solidFill>
                <a:latin typeface="Times New Roman" panose="02020603050405020304" pitchFamily="18" charset="0"/>
                <a:cs typeface="Times New Roman" panose="02020603050405020304" pitchFamily="18" charset="0"/>
              </a:rPr>
              <a:t>hippocampus</a:t>
            </a: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by </a:t>
            </a:r>
            <a:r>
              <a:rPr lang="sr-Latn-CS" altLang="en-US" sz="1900">
                <a:solidFill>
                  <a:schemeClr val="bg2"/>
                </a:solidFill>
                <a:latin typeface="Times New Roman" panose="02020603050405020304" pitchFamily="18" charset="0"/>
                <a:cs typeface="Times New Roman" panose="02020603050405020304" pitchFamily="18" charset="0"/>
              </a:rPr>
              <a:t>fornix), corpus amygdaloideum </a:t>
            </a:r>
            <a:r>
              <a:rPr lang="en-GB" altLang="en-US" sz="1900">
                <a:solidFill>
                  <a:schemeClr val="bg2"/>
                </a:solidFill>
                <a:latin typeface="Times New Roman" panose="02020603050405020304" pitchFamily="18" charset="0"/>
                <a:cs typeface="Times New Roman" panose="02020603050405020304" pitchFamily="18" charset="0"/>
              </a:rPr>
              <a:t>(by stria terminalis, ventral</a:t>
            </a:r>
            <a:br>
              <a:rPr lang="en-GB" altLang="en-US" sz="1900">
                <a:solidFill>
                  <a:schemeClr val="bg2"/>
                </a:solidFill>
                <a:latin typeface="Times New Roman" panose="02020603050405020304" pitchFamily="18" charset="0"/>
                <a:cs typeface="Times New Roman" panose="02020603050405020304" pitchFamily="18" charset="0"/>
              </a:rPr>
            </a:br>
            <a:r>
              <a:rPr lang="en-GB" altLang="en-US" sz="1900">
                <a:solidFill>
                  <a:schemeClr val="bg2"/>
                </a:solidFill>
                <a:latin typeface="Times New Roman" panose="02020603050405020304" pitchFamily="18" charset="0"/>
                <a:cs typeface="Times New Roman" panose="02020603050405020304" pitchFamily="18" charset="0"/>
              </a:rPr>
              <a:t>                    amygdalofugal pathway and MFB) and</a:t>
            </a: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brainstem </a:t>
            </a:r>
            <a:r>
              <a:rPr lang="sr-Latn-CS" altLang="en-US" sz="1900">
                <a:solidFill>
                  <a:schemeClr val="bg2"/>
                </a:solidFill>
                <a:latin typeface="Times New Roman" panose="02020603050405020304" pitchFamily="18" charset="0"/>
                <a:cs typeface="Times New Roman" panose="02020603050405020304" pitchFamily="18" charset="0"/>
              </a:rPr>
              <a:t>(</a:t>
            </a:r>
            <a:r>
              <a:rPr lang="en-GB" altLang="en-US" sz="1900">
                <a:solidFill>
                  <a:schemeClr val="bg2"/>
                </a:solidFill>
                <a:latin typeface="Times New Roman" panose="02020603050405020304" pitchFamily="18" charset="0"/>
                <a:cs typeface="Times New Roman" panose="02020603050405020304" pitchFamily="18" charset="0"/>
              </a:rPr>
              <a:t>by </a:t>
            </a:r>
            <a:r>
              <a:rPr lang="sr-Latn-CS" altLang="en-US" sz="1900">
                <a:solidFill>
                  <a:schemeClr val="bg2"/>
                </a:solidFill>
                <a:latin typeface="Times New Roman" panose="02020603050405020304" pitchFamily="18" charset="0"/>
                <a:cs typeface="Times New Roman" panose="02020603050405020304" pitchFamily="18" charset="0"/>
              </a:rPr>
              <a:t>MFB)</a:t>
            </a:r>
          </a:p>
          <a:p>
            <a:pPr>
              <a:spcBef>
                <a:spcPct val="0"/>
              </a:spcBef>
              <a:buClrTx/>
              <a:buSzTx/>
              <a:buFont typeface="Arial" panose="020B0604020202020204" pitchFamily="34" charset="0"/>
              <a:buNone/>
            </a:pP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Efferent</a:t>
            </a:r>
            <a:r>
              <a:rPr lang="sr-Latn-CS" altLang="en-US" sz="1900">
                <a:solidFill>
                  <a:schemeClr val="bg2"/>
                </a:solidFill>
                <a:latin typeface="Times New Roman" panose="02020603050405020304" pitchFamily="18" charset="0"/>
                <a:cs typeface="Times New Roman" panose="02020603050405020304" pitchFamily="18" charset="0"/>
              </a:rPr>
              <a:t> – </a:t>
            </a:r>
            <a:r>
              <a:rPr lang="en-GB" altLang="en-US" sz="1900">
                <a:solidFill>
                  <a:schemeClr val="bg2"/>
                </a:solidFill>
                <a:latin typeface="Times New Roman" panose="02020603050405020304" pitchFamily="18" charset="0"/>
                <a:cs typeface="Times New Roman" panose="02020603050405020304" pitchFamily="18" charset="0"/>
              </a:rPr>
              <a:t>hippocampus</a:t>
            </a: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by </a:t>
            </a:r>
            <a:r>
              <a:rPr lang="sr-Latn-CS" altLang="en-US" sz="1900">
                <a:solidFill>
                  <a:schemeClr val="bg2"/>
                </a:solidFill>
                <a:latin typeface="Times New Roman" panose="02020603050405020304" pitchFamily="18" charset="0"/>
                <a:cs typeface="Times New Roman" panose="02020603050405020304" pitchFamily="18" charset="0"/>
              </a:rPr>
              <a:t>fornix), </a:t>
            </a:r>
            <a:r>
              <a:rPr lang="en-GB" altLang="en-US" sz="1900">
                <a:solidFill>
                  <a:schemeClr val="bg2"/>
                </a:solidFill>
                <a:latin typeface="Times New Roman" panose="02020603050405020304" pitchFamily="18" charset="0"/>
                <a:cs typeface="Times New Roman" panose="02020603050405020304" pitchFamily="18" charset="0"/>
              </a:rPr>
              <a:t>mediodorsal thalamic nucleus</a:t>
            </a: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habenular nuclei of</a:t>
            </a:r>
            <a:br>
              <a:rPr lang="en-GB" altLang="en-US" sz="1900">
                <a:solidFill>
                  <a:schemeClr val="bg2"/>
                </a:solidFill>
                <a:latin typeface="Times New Roman" panose="02020603050405020304" pitchFamily="18" charset="0"/>
                <a:cs typeface="Times New Roman" panose="02020603050405020304" pitchFamily="18" charset="0"/>
              </a:rPr>
            </a:br>
            <a:r>
              <a:rPr lang="en-GB" altLang="en-US" sz="1900">
                <a:solidFill>
                  <a:schemeClr val="bg2"/>
                </a:solidFill>
                <a:latin typeface="Times New Roman" panose="02020603050405020304" pitchFamily="18" charset="0"/>
                <a:cs typeface="Times New Roman" panose="02020603050405020304" pitchFamily="18" charset="0"/>
              </a:rPr>
              <a:t>               epithalamus (by </a:t>
            </a:r>
            <a:r>
              <a:rPr lang="sr-Latn-CS" altLang="en-US" sz="1900">
                <a:solidFill>
                  <a:schemeClr val="bg2"/>
                </a:solidFill>
                <a:latin typeface="Times New Roman" panose="02020603050405020304" pitchFamily="18" charset="0"/>
                <a:cs typeface="Times New Roman" panose="02020603050405020304" pitchFamily="18" charset="0"/>
              </a:rPr>
              <a:t>stria medullaris), </a:t>
            </a:r>
            <a:r>
              <a:rPr lang="en-GB" altLang="en-US" sz="1900">
                <a:solidFill>
                  <a:schemeClr val="bg2"/>
                </a:solidFill>
                <a:latin typeface="Times New Roman" panose="02020603050405020304" pitchFamily="18" charset="0"/>
                <a:cs typeface="Times New Roman" panose="02020603050405020304" pitchFamily="18" charset="0"/>
              </a:rPr>
              <a:t>hypothalamus and</a:t>
            </a:r>
            <a:r>
              <a:rPr lang="sr-Latn-CS" altLang="en-US" sz="1900">
                <a:solidFill>
                  <a:schemeClr val="bg2"/>
                </a:solidFill>
                <a:latin typeface="Times New Roman" panose="02020603050405020304" pitchFamily="18" charset="0"/>
                <a:cs typeface="Times New Roman" panose="02020603050405020304" pitchFamily="18" charset="0"/>
              </a:rPr>
              <a:t> </a:t>
            </a:r>
            <a:r>
              <a:rPr lang="en-GB" altLang="en-US" sz="1900">
                <a:solidFill>
                  <a:schemeClr val="bg2"/>
                </a:solidFill>
                <a:latin typeface="Times New Roman" panose="02020603050405020304" pitchFamily="18" charset="0"/>
                <a:cs typeface="Times New Roman" panose="02020603050405020304" pitchFamily="18" charset="0"/>
              </a:rPr>
              <a:t>and mesencephalon </a:t>
            </a:r>
            <a:r>
              <a:rPr lang="sr-Latn-CS" altLang="en-US" sz="1900">
                <a:solidFill>
                  <a:schemeClr val="bg2"/>
                </a:solidFill>
                <a:latin typeface="Times New Roman" panose="02020603050405020304" pitchFamily="18" charset="0"/>
                <a:cs typeface="Times New Roman" panose="02020603050405020304" pitchFamily="18" charset="0"/>
              </a:rPr>
              <a:t>(</a:t>
            </a:r>
            <a:r>
              <a:rPr lang="en-GB" altLang="en-US" sz="1900">
                <a:solidFill>
                  <a:schemeClr val="bg2"/>
                </a:solidFill>
                <a:latin typeface="Times New Roman" panose="02020603050405020304" pitchFamily="18" charset="0"/>
                <a:cs typeface="Times New Roman" panose="02020603050405020304" pitchFamily="18" charset="0"/>
              </a:rPr>
              <a:t>by MFB)</a:t>
            </a:r>
            <a:endParaRPr lang="sr-Latn-CS" altLang="en-US" sz="1900">
              <a:solidFill>
                <a:schemeClr val="bg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Pixelated Brain: Module 13, Section 4 - The septal nuclei | Human brain  diagram, Neuroscience, Brain diagram">
            <a:extLst>
              <a:ext uri="{FF2B5EF4-FFF2-40B4-BE49-F238E27FC236}">
                <a16:creationId xmlns:a16="http://schemas.microsoft.com/office/drawing/2014/main" id="{6720DDED-4B0D-7E7D-29C1-635E23BD87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4138" y="3857625"/>
            <a:ext cx="52387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3" name="Picture 4" descr="https://upload.wikimedia.org/wikipedia/commons/f/f0/Septal_area_below_the_corpus_callosum.jpg">
            <a:extLst>
              <a:ext uri="{FF2B5EF4-FFF2-40B4-BE49-F238E27FC236}">
                <a16:creationId xmlns:a16="http://schemas.microsoft.com/office/drawing/2014/main" id="{B67F061C-5CC9-BD3F-33FF-4297D1E5FD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8" y="115888"/>
            <a:ext cx="4065587" cy="406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4" name="Picture 6" descr="https://upload.wikimedia.org/wikipedia/commons/b/b4/Gray744.png">
            <a:extLst>
              <a:ext uri="{FF2B5EF4-FFF2-40B4-BE49-F238E27FC236}">
                <a16:creationId xmlns:a16="http://schemas.microsoft.com/office/drawing/2014/main" id="{6EADC45F-11D1-DE21-0F93-799AE982AF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15888"/>
            <a:ext cx="4062413"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id="{5A59EA69-B468-96B6-0CB6-3182D8F4CCC2}"/>
              </a:ext>
            </a:extLst>
          </p:cNvPr>
          <p:cNvCxnSpPr/>
          <p:nvPr/>
        </p:nvCxnSpPr>
        <p:spPr>
          <a:xfrm>
            <a:off x="3132138" y="1412875"/>
            <a:ext cx="9731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32FEF84-2698-07F4-602A-EC11C883B486}"/>
              </a:ext>
            </a:extLst>
          </p:cNvPr>
          <p:cNvCxnSpPr/>
          <p:nvPr/>
        </p:nvCxnSpPr>
        <p:spPr>
          <a:xfrm>
            <a:off x="3132138" y="2060575"/>
            <a:ext cx="9731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4" descr="http://www.nature.com/nrn/journal/v9/n2/images/nrn2317-i1.jpg">
            <a:extLst>
              <a:ext uri="{FF2B5EF4-FFF2-40B4-BE49-F238E27FC236}">
                <a16:creationId xmlns:a16="http://schemas.microsoft.com/office/drawing/2014/main" id="{F2354EE1-E008-744E-4196-562F4A0A43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49173" b="11957"/>
          <a:stretch>
            <a:fillRect/>
          </a:stretch>
        </p:blipFill>
        <p:spPr bwMode="auto">
          <a:xfrm>
            <a:off x="5140325" y="601663"/>
            <a:ext cx="3749675"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7" name="TextBox 3">
            <a:extLst>
              <a:ext uri="{FF2B5EF4-FFF2-40B4-BE49-F238E27FC236}">
                <a16:creationId xmlns:a16="http://schemas.microsoft.com/office/drawing/2014/main" id="{BCC6BF75-7D04-9EE3-C768-70BF802FE86F}"/>
              </a:ext>
            </a:extLst>
          </p:cNvPr>
          <p:cNvSpPr txBox="1">
            <a:spLocks noChangeArrowheads="1"/>
          </p:cNvSpPr>
          <p:nvPr/>
        </p:nvSpPr>
        <p:spPr bwMode="auto">
          <a:xfrm>
            <a:off x="180975" y="2530475"/>
            <a:ext cx="2890838"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2000" b="1" u="sng">
                <a:solidFill>
                  <a:srgbClr val="FFC000"/>
                </a:solidFill>
                <a:latin typeface="Times New Roman" panose="02020603050405020304" pitchFamily="18" charset="0"/>
                <a:cs typeface="Times New Roman" panose="02020603050405020304" pitchFamily="18" charset="0"/>
              </a:rPr>
              <a:t>Nuclei of basal forebrain</a:t>
            </a:r>
            <a:endParaRPr lang="sr-Latn-CS" altLang="en-US" sz="2000" b="1" u="sng">
              <a:solidFill>
                <a:srgbClr val="FFC000"/>
              </a:solidFill>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Char char="-"/>
            </a:pPr>
            <a:r>
              <a:rPr lang="sr-Latn-CS" altLang="en-US" sz="2000" b="1">
                <a:solidFill>
                  <a:srgbClr val="FFC000"/>
                </a:solidFill>
                <a:latin typeface="Times New Roman" panose="02020603050405020304" pitchFamily="18" charset="0"/>
                <a:cs typeface="Times New Roman" panose="02020603050405020304" pitchFamily="18" charset="0"/>
              </a:rPr>
              <a:t> nc. basalis Meynert</a:t>
            </a:r>
          </a:p>
          <a:p>
            <a:pPr>
              <a:spcBef>
                <a:spcPct val="0"/>
              </a:spcBef>
              <a:buClrTx/>
              <a:buSzTx/>
              <a:buFont typeface="Arial" panose="020B0604020202020204" pitchFamily="34" charset="0"/>
              <a:buChar char="-"/>
            </a:pPr>
            <a:r>
              <a:rPr lang="sr-Latn-CS" altLang="en-US" sz="2000" b="1">
                <a:solidFill>
                  <a:srgbClr val="FFC000"/>
                </a:solidFill>
                <a:latin typeface="Times New Roman" panose="02020603050405020304" pitchFamily="18" charset="0"/>
                <a:cs typeface="Times New Roman" panose="02020603050405020304" pitchFamily="18" charset="0"/>
              </a:rPr>
              <a:t> nc. tractus diagonalis</a:t>
            </a:r>
          </a:p>
          <a:p>
            <a:pPr>
              <a:spcBef>
                <a:spcPct val="0"/>
              </a:spcBef>
              <a:buClrTx/>
              <a:buSzTx/>
              <a:buFont typeface="Arial" panose="020B0604020202020204" pitchFamily="34" charset="0"/>
              <a:buChar char="-"/>
            </a:pPr>
            <a:r>
              <a:rPr lang="sr-Latn-CS" altLang="en-US" sz="2000" b="1">
                <a:solidFill>
                  <a:srgbClr val="FFC000"/>
                </a:solidFill>
                <a:latin typeface="Times New Roman" panose="02020603050405020304" pitchFamily="18" charset="0"/>
                <a:cs typeface="Times New Roman" panose="02020603050405020304" pitchFamily="18" charset="0"/>
              </a:rPr>
              <a:t> substantia innominat</a:t>
            </a:r>
            <a:r>
              <a:rPr lang="en-GB" altLang="en-US" sz="2000" b="1">
                <a:solidFill>
                  <a:srgbClr val="FFC000"/>
                </a:solidFill>
                <a:latin typeface="Times New Roman" panose="02020603050405020304" pitchFamily="18" charset="0"/>
                <a:cs typeface="Times New Roman" panose="02020603050405020304" pitchFamily="18" charset="0"/>
              </a:rPr>
              <a:t>a</a:t>
            </a:r>
            <a:br>
              <a:rPr lang="en-GB" altLang="en-US" sz="2000" b="1">
                <a:solidFill>
                  <a:srgbClr val="FFC000"/>
                </a:solidFill>
                <a:latin typeface="Times New Roman" panose="02020603050405020304" pitchFamily="18" charset="0"/>
                <a:cs typeface="Times New Roman" panose="02020603050405020304" pitchFamily="18" charset="0"/>
              </a:rPr>
            </a:br>
            <a:endParaRPr lang="sr-Latn-CS" altLang="en-US" sz="2000" b="1">
              <a:solidFill>
                <a:srgbClr val="FFC000"/>
              </a:solidFill>
              <a:latin typeface="Times New Roman" panose="02020603050405020304" pitchFamily="18" charset="0"/>
              <a:cs typeface="Times New Roman" panose="02020603050405020304" pitchFamily="18" charset="0"/>
            </a:endParaRPr>
          </a:p>
        </p:txBody>
      </p:sp>
      <p:cxnSp>
        <p:nvCxnSpPr>
          <p:cNvPr id="139268" name="Straight Arrow Connector 5">
            <a:extLst>
              <a:ext uri="{FF2B5EF4-FFF2-40B4-BE49-F238E27FC236}">
                <a16:creationId xmlns:a16="http://schemas.microsoft.com/office/drawing/2014/main" id="{805EECFC-0C71-0FBE-1B53-FBD7853CA4BB}"/>
              </a:ext>
            </a:extLst>
          </p:cNvPr>
          <p:cNvCxnSpPr>
            <a:cxnSpLocks noChangeShapeType="1"/>
          </p:cNvCxnSpPr>
          <p:nvPr/>
        </p:nvCxnSpPr>
        <p:spPr bwMode="auto">
          <a:xfrm>
            <a:off x="3143250" y="2884488"/>
            <a:ext cx="3157538" cy="0"/>
          </a:xfrm>
          <a:prstGeom prst="straightConnector1">
            <a:avLst/>
          </a:prstGeom>
          <a:noFill/>
          <a:ln w="34925">
            <a:solidFill>
              <a:srgbClr val="FFCC66"/>
            </a:solidFill>
            <a:round/>
            <a:headEnd/>
            <a:tailEnd type="arrow" w="med" len="med"/>
          </a:ln>
          <a:extLst>
            <a:ext uri="{909E8E84-426E-40DD-AFC4-6F175D3DCCD1}">
              <a14:hiddenFill xmlns:a14="http://schemas.microsoft.com/office/drawing/2010/main">
                <a:noFill/>
              </a14:hiddenFill>
            </a:ext>
          </a:extLst>
        </p:spPr>
      </p:cxnSp>
      <p:sp>
        <p:nvSpPr>
          <p:cNvPr id="139269" name="TextBox 8">
            <a:extLst>
              <a:ext uri="{FF2B5EF4-FFF2-40B4-BE49-F238E27FC236}">
                <a16:creationId xmlns:a16="http://schemas.microsoft.com/office/drawing/2014/main" id="{F091244B-8621-DF7C-1166-31D06B59E304}"/>
              </a:ext>
            </a:extLst>
          </p:cNvPr>
          <p:cNvSpPr txBox="1">
            <a:spLocks noChangeArrowheads="1"/>
          </p:cNvSpPr>
          <p:nvPr/>
        </p:nvSpPr>
        <p:spPr bwMode="auto">
          <a:xfrm>
            <a:off x="2463800" y="17463"/>
            <a:ext cx="45196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b="1">
                <a:solidFill>
                  <a:srgbClr val="FFC000"/>
                </a:solidFill>
                <a:latin typeface="Times New Roman" panose="02020603050405020304" pitchFamily="18" charset="0"/>
                <a:cs typeface="Times New Roman" panose="02020603050405020304" pitchFamily="18" charset="0"/>
              </a:rPr>
              <a:t>Nuclei of basal forebrain</a:t>
            </a:r>
            <a:endParaRPr lang="sr-Latn-CS" altLang="en-US" b="1">
              <a:solidFill>
                <a:srgbClr val="FFC000"/>
              </a:solidFill>
              <a:latin typeface="Times New Roman" panose="02020603050405020304" pitchFamily="18" charset="0"/>
              <a:cs typeface="Times New Roman" panose="02020603050405020304" pitchFamily="18" charset="0"/>
            </a:endParaRPr>
          </a:p>
        </p:txBody>
      </p:sp>
      <p:sp>
        <p:nvSpPr>
          <p:cNvPr id="139270" name="TextBox 6">
            <a:extLst>
              <a:ext uri="{FF2B5EF4-FFF2-40B4-BE49-F238E27FC236}">
                <a16:creationId xmlns:a16="http://schemas.microsoft.com/office/drawing/2014/main" id="{CA331263-A7E0-00DA-BA70-90B26AAFB7AF}"/>
              </a:ext>
            </a:extLst>
          </p:cNvPr>
          <p:cNvSpPr txBox="1">
            <a:spLocks noChangeArrowheads="1"/>
          </p:cNvSpPr>
          <p:nvPr/>
        </p:nvSpPr>
        <p:spPr bwMode="auto">
          <a:xfrm>
            <a:off x="0" y="1143000"/>
            <a:ext cx="53165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Char char="-"/>
            </a:pPr>
            <a:r>
              <a:rPr lang="en-GB" altLang="en-US" sz="2000">
                <a:latin typeface="Times New Roman" panose="02020603050405020304" pitchFamily="18" charset="0"/>
                <a:cs typeface="Times New Roman" panose="02020603050405020304" pitchFamily="18" charset="0"/>
              </a:rPr>
              <a:t> Subcortical Nuclei located in the medial part </a:t>
            </a:r>
            <a:br>
              <a:rPr lang="sr-Latn-CS" altLang="en-US" sz="2000">
                <a:latin typeface="Times New Roman" panose="02020603050405020304" pitchFamily="18" charset="0"/>
                <a:cs typeface="Times New Roman" panose="02020603050405020304" pitchFamily="18" charset="0"/>
              </a:rPr>
            </a:br>
            <a:r>
              <a:rPr lang="sr-Latn-CS"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of basal (inferior) telencephalon</a:t>
            </a:r>
            <a:r>
              <a:rPr lang="sr-Latn-CS"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from septal </a:t>
            </a:r>
            <a:br>
              <a:rPr lang="en-GB"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region (anteriorly) to posterior end of putamen</a:t>
            </a:r>
            <a:br>
              <a:rPr lang="sr-Latn-CS"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Located beneath (ventral to) the corpus striatum </a:t>
            </a:r>
            <a:endParaRPr lang="sr-Latn-CS" altLang="en-US" sz="2000">
              <a:latin typeface="Times New Roman" panose="02020603050405020304" pitchFamily="18" charset="0"/>
              <a:cs typeface="Times New Roman" panose="02020603050405020304" pitchFamily="18" charset="0"/>
            </a:endParaRPr>
          </a:p>
        </p:txBody>
      </p:sp>
      <p:sp>
        <p:nvSpPr>
          <p:cNvPr id="139271" name="TextBox 8">
            <a:extLst>
              <a:ext uri="{FF2B5EF4-FFF2-40B4-BE49-F238E27FC236}">
                <a16:creationId xmlns:a16="http://schemas.microsoft.com/office/drawing/2014/main" id="{DD75CF1C-97E5-9DA3-63DB-5F9268B6546C}"/>
              </a:ext>
            </a:extLst>
          </p:cNvPr>
          <p:cNvSpPr txBox="1">
            <a:spLocks noChangeArrowheads="1"/>
          </p:cNvSpPr>
          <p:nvPr/>
        </p:nvSpPr>
        <p:spPr bwMode="auto">
          <a:xfrm>
            <a:off x="-3175" y="4071938"/>
            <a:ext cx="9147175"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Char char="-"/>
            </a:pPr>
            <a:r>
              <a:rPr lang="sr-Latn-CS"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Neurons of basal forebrain are very adjacent to</a:t>
            </a:r>
            <a:br>
              <a:rPr lang="en-GB"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neurons (nuclei) of ventral striatum </a:t>
            </a:r>
            <a:endParaRPr lang="sr-Latn-CS" altLang="en-US" sz="2000">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Char char="-"/>
            </a:pPr>
            <a:r>
              <a:rPr lang="sr-Latn-CS" altLang="en-US" sz="2000">
                <a:solidFill>
                  <a:srgbClr val="FFC000"/>
                </a:solidFill>
                <a:latin typeface="Times New Roman" panose="02020603050405020304" pitchFamily="18" charset="0"/>
                <a:cs typeface="Times New Roman" panose="02020603050405020304" pitchFamily="18" charset="0"/>
              </a:rPr>
              <a:t> Nc.basalis – Meynerti :</a:t>
            </a:r>
            <a:br>
              <a:rPr lang="sr-Latn-CS" altLang="en-US" sz="2000">
                <a:latin typeface="Times New Roman" panose="02020603050405020304" pitchFamily="18" charset="0"/>
                <a:cs typeface="Times New Roman" panose="02020603050405020304" pitchFamily="18" charset="0"/>
              </a:rPr>
            </a:br>
            <a:r>
              <a:rPr lang="sr-Latn-CS" altLang="en-US" sz="1800">
                <a:latin typeface="Times New Roman" panose="02020603050405020304" pitchFamily="18" charset="0"/>
                <a:cs typeface="Times New Roman" panose="02020603050405020304" pitchFamily="18" charset="0"/>
              </a:rPr>
              <a:t>  - </a:t>
            </a:r>
            <a:r>
              <a:rPr lang="en-GB" altLang="en-US" sz="2000">
                <a:latin typeface="Times New Roman" panose="02020603050405020304" pitchFamily="18" charset="0"/>
                <a:cs typeface="Times New Roman" panose="02020603050405020304" pitchFamily="18" charset="0"/>
              </a:rPr>
              <a:t>Basal nucleus (of Meynert) - Groups of large cholinergic neurons of the bsala</a:t>
            </a:r>
            <a:br>
              <a:rPr lang="en-GB"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forebrain. They send their fibers to the neocortex, hippocampus, and amygdala with</a:t>
            </a:r>
            <a:br>
              <a:rPr lang="en-GB"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cholinergic endings, suggestive of general regulation of forebrain activity</a:t>
            </a:r>
            <a:r>
              <a:rPr lang="sr-Latn-CS" altLang="en-US" sz="2000">
                <a:latin typeface="Times New Roman" panose="02020603050405020304" pitchFamily="18" charset="0"/>
                <a:cs typeface="Times New Roman" panose="02020603050405020304" pitchFamily="18" charset="0"/>
              </a:rPr>
              <a:t>  </a:t>
            </a:r>
            <a:br>
              <a:rPr lang="en-GB" altLang="en-US" sz="2000">
                <a:latin typeface="Times New Roman" panose="02020603050405020304" pitchFamily="18" charset="0"/>
                <a:cs typeface="Times New Roman" panose="02020603050405020304" pitchFamily="18" charset="0"/>
              </a:rPr>
            </a:br>
            <a:r>
              <a:rPr lang="sr-Latn-CS"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number of cholinergic neurons in nc.basalis-Meynert, decreases in presenile dementia</a:t>
            </a:r>
            <a:br>
              <a:rPr lang="en-GB"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of the Alzheimer type</a:t>
            </a:r>
            <a:endParaRPr lang="sr-Latn-CS" altLang="en-US" sz="2000">
              <a:latin typeface="Times New Roman" panose="02020603050405020304" pitchFamily="18" charset="0"/>
              <a:cs typeface="Times New Roman" panose="02020603050405020304" pitchFamily="18" charset="0"/>
            </a:endParaRPr>
          </a:p>
        </p:txBody>
      </p:sp>
      <p:sp>
        <p:nvSpPr>
          <p:cNvPr id="139272" name="TextBox 11">
            <a:extLst>
              <a:ext uri="{FF2B5EF4-FFF2-40B4-BE49-F238E27FC236}">
                <a16:creationId xmlns:a16="http://schemas.microsoft.com/office/drawing/2014/main" id="{A5210A81-4B11-FD69-759A-86A6CA59D599}"/>
              </a:ext>
            </a:extLst>
          </p:cNvPr>
          <p:cNvSpPr txBox="1">
            <a:spLocks noChangeArrowheads="1"/>
          </p:cNvSpPr>
          <p:nvPr/>
        </p:nvSpPr>
        <p:spPr bwMode="auto">
          <a:xfrm>
            <a:off x="3175000" y="2960688"/>
            <a:ext cx="1825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1800">
                <a:latin typeface="Times New Roman" panose="02020603050405020304" pitchFamily="18" charset="0"/>
                <a:cs typeface="Times New Roman" panose="02020603050405020304" pitchFamily="18" charset="0"/>
              </a:rPr>
              <a:t>Neurotransmitter</a:t>
            </a:r>
            <a:r>
              <a:rPr lang="sr-Latn-CS" altLang="en-US" sz="1800">
                <a:latin typeface="Times New Roman" panose="02020603050405020304" pitchFamily="18" charset="0"/>
                <a:cs typeface="Times New Roman" panose="02020603050405020304" pitchFamily="18" charset="0"/>
              </a:rPr>
              <a:t>:</a:t>
            </a:r>
            <a:br>
              <a:rPr lang="sr-Latn-CS" altLang="en-US" sz="1800">
                <a:latin typeface="Times New Roman" panose="02020603050405020304" pitchFamily="18" charset="0"/>
                <a:cs typeface="Times New Roman" panose="02020603050405020304" pitchFamily="18" charset="0"/>
              </a:rPr>
            </a:br>
            <a:r>
              <a:rPr lang="en-GB" altLang="en-US" sz="1800">
                <a:latin typeface="Times New Roman" panose="02020603050405020304" pitchFamily="18" charset="0"/>
                <a:cs typeface="Times New Roman" panose="02020603050405020304" pitchFamily="18" charset="0"/>
              </a:rPr>
              <a:t>acetylcholine</a:t>
            </a:r>
            <a:endParaRPr lang="sr-Latn-CS" altLang="en-US" sz="1800">
              <a:latin typeface="Times New Roman" panose="02020603050405020304" pitchFamily="18" charset="0"/>
              <a:cs typeface="Times New Roman" panose="02020603050405020304" pitchFamily="18" charset="0"/>
            </a:endParaRPr>
          </a:p>
        </p:txBody>
      </p:sp>
      <p:sp>
        <p:nvSpPr>
          <p:cNvPr id="139273" name="Left Brace 13">
            <a:extLst>
              <a:ext uri="{FF2B5EF4-FFF2-40B4-BE49-F238E27FC236}">
                <a16:creationId xmlns:a16="http://schemas.microsoft.com/office/drawing/2014/main" id="{1D6BB967-A06B-69BE-E520-16377E3FBDBD}"/>
              </a:ext>
            </a:extLst>
          </p:cNvPr>
          <p:cNvSpPr>
            <a:spLocks/>
          </p:cNvSpPr>
          <p:nvPr/>
        </p:nvSpPr>
        <p:spPr bwMode="auto">
          <a:xfrm flipH="1">
            <a:off x="3000375" y="3071813"/>
            <a:ext cx="142875" cy="1000125"/>
          </a:xfrm>
          <a:prstGeom prst="leftBrace">
            <a:avLst>
              <a:gd name="adj1" fmla="val 829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endParaRPr lang="sr-Latn-CS" altLang="en-US" sz="1800">
              <a:latin typeface="Arial" panose="020B0604020202020204" pitchFamily="34" charset="0"/>
              <a:cs typeface="Arial" panose="020B0604020202020204"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D:\5\limbic.jpg">
            <a:extLst>
              <a:ext uri="{FF2B5EF4-FFF2-40B4-BE49-F238E27FC236}">
                <a16:creationId xmlns:a16="http://schemas.microsoft.com/office/drawing/2014/main" id="{ED023B2A-6D71-4AFD-24C3-B35735E30D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4249738"/>
            <a:ext cx="3492500"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2" name="Title 1">
            <a:extLst>
              <a:ext uri="{FF2B5EF4-FFF2-40B4-BE49-F238E27FC236}">
                <a16:creationId xmlns:a16="http://schemas.microsoft.com/office/drawing/2014/main" id="{F9C15167-55DA-4933-E5B2-1221DC9836F5}"/>
              </a:ext>
            </a:extLst>
          </p:cNvPr>
          <p:cNvSpPr>
            <a:spLocks noGrp="1"/>
          </p:cNvSpPr>
          <p:nvPr>
            <p:ph type="title" idx="4294967295"/>
          </p:nvPr>
        </p:nvSpPr>
        <p:spPr>
          <a:xfrm>
            <a:off x="457200" y="36513"/>
            <a:ext cx="8229600" cy="417512"/>
          </a:xfrm>
        </p:spPr>
        <p:txBody>
          <a:bodyPr/>
          <a:lstStyle/>
          <a:p>
            <a:pPr>
              <a:defRPr/>
            </a:pPr>
            <a:r>
              <a:rPr lang="sr-Latn-CS" altLang="en-US" sz="3200" noProof="1">
                <a:solidFill>
                  <a:srgbClr val="FFC000"/>
                </a:solidFill>
                <a:effectLst>
                  <a:outerShdw blurRad="38100" dist="38100" dir="2700000">
                    <a:srgbClr val="FFFFFF"/>
                  </a:outerShdw>
                </a:effectLst>
                <a:latin typeface="Times New Roman" panose="02020603050405020304" pitchFamily="2" charset="0"/>
                <a:ea typeface="Times New Roman" panose="02020603050405020304" pitchFamily="2" charset="0"/>
              </a:rPr>
              <a:t>Nucleus accumbens</a:t>
            </a:r>
          </a:p>
        </p:txBody>
      </p:sp>
      <p:sp>
        <p:nvSpPr>
          <p:cNvPr id="92163" name="Content Placeholder 2">
            <a:extLst>
              <a:ext uri="{FF2B5EF4-FFF2-40B4-BE49-F238E27FC236}">
                <a16:creationId xmlns:a16="http://schemas.microsoft.com/office/drawing/2014/main" id="{EF77E2D1-AE88-3B5B-2FED-B8D1B9CFFEA1}"/>
              </a:ext>
            </a:extLst>
          </p:cNvPr>
          <p:cNvSpPr>
            <a:spLocks noGrp="1"/>
          </p:cNvSpPr>
          <p:nvPr>
            <p:ph idx="4294967295"/>
          </p:nvPr>
        </p:nvSpPr>
        <p:spPr>
          <a:xfrm>
            <a:off x="0" y="510993"/>
            <a:ext cx="9144000" cy="4070135"/>
          </a:xfrm>
          <a:solidFill>
            <a:schemeClr val="tx1"/>
          </a:solidFill>
        </p:spPr>
        <p:txBody>
          <a:bodyPr/>
          <a:lstStyle/>
          <a:p>
            <a:pPr marL="0" indent="0">
              <a:buFont typeface="Wingdings" panose="05000000000000000000" pitchFamily="2" charset="2"/>
              <a:buNone/>
              <a:defRPr/>
            </a:pPr>
            <a:r>
              <a:rPr lang="en-GB" sz="2000" dirty="0">
                <a:solidFill>
                  <a:srgbClr val="495354"/>
                </a:solidFill>
                <a:latin typeface="Times New Roman" panose="02020603050405020304" pitchFamily="18" charset="0"/>
                <a:cs typeface="Times New Roman" panose="02020603050405020304" pitchFamily="18" charset="0"/>
              </a:rPr>
              <a:t>- </a:t>
            </a:r>
            <a:r>
              <a:rPr lang="en-GB" sz="2000" dirty="0">
                <a:solidFill>
                  <a:schemeClr val="bg2"/>
                </a:solidFill>
                <a:latin typeface="Times New Roman" panose="02020603050405020304" pitchFamily="18" charset="0"/>
                <a:cs typeface="Times New Roman" panose="02020603050405020304" pitchFamily="18" charset="0"/>
              </a:rPr>
              <a:t>The nucleus </a:t>
            </a:r>
            <a:r>
              <a:rPr lang="en-GB" sz="2000" dirty="0" err="1">
                <a:solidFill>
                  <a:schemeClr val="bg2"/>
                </a:solidFill>
                <a:latin typeface="Times New Roman" panose="02020603050405020304" pitchFamily="18" charset="0"/>
                <a:cs typeface="Times New Roman" panose="02020603050405020304" pitchFamily="18" charset="0"/>
              </a:rPr>
              <a:t>accumbens</a:t>
            </a:r>
            <a:r>
              <a:rPr lang="en-GB" sz="2000" dirty="0">
                <a:solidFill>
                  <a:schemeClr val="bg2"/>
                </a:solidFill>
                <a:latin typeface="Times New Roman" panose="02020603050405020304" pitchFamily="18" charset="0"/>
                <a:cs typeface="Times New Roman" panose="02020603050405020304" pitchFamily="18" charset="0"/>
              </a:rPr>
              <a:t> is subcortical nuclei (basal nuclei). It lies in the rostral</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cerebral hemisphere, in the basal forebrain. It was formerly called nucleus </a:t>
            </a:r>
            <a:r>
              <a:rPr lang="en-GB" sz="2000" dirty="0" err="1">
                <a:solidFill>
                  <a:schemeClr val="bg2"/>
                </a:solidFill>
                <a:latin typeface="Times New Roman" panose="02020603050405020304" pitchFamily="18" charset="0"/>
                <a:cs typeface="Times New Roman" panose="02020603050405020304" pitchFamily="18" charset="0"/>
              </a:rPr>
              <a:t>accumbens</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a:t>
            </a:r>
            <a:r>
              <a:rPr lang="en-GB" sz="2000" dirty="0" err="1">
                <a:solidFill>
                  <a:schemeClr val="bg2"/>
                </a:solidFill>
                <a:latin typeface="Times New Roman" panose="02020603050405020304" pitchFamily="18" charset="0"/>
                <a:cs typeface="Times New Roman" panose="02020603050405020304" pitchFamily="18" charset="0"/>
              </a:rPr>
              <a:t>septi</a:t>
            </a:r>
            <a:r>
              <a:rPr lang="en-GB" sz="2000" dirty="0">
                <a:solidFill>
                  <a:schemeClr val="bg2"/>
                </a:solidFill>
                <a:latin typeface="Times New Roman" panose="02020603050405020304" pitchFamily="18" charset="0"/>
                <a:cs typeface="Times New Roman" panose="02020603050405020304" pitchFamily="18" charset="0"/>
              </a:rPr>
              <a:t> due to its close relation to the base of septum pellucidum near anterior</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commissure</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This nucleus is a </a:t>
            </a:r>
            <a:r>
              <a:rPr lang="en-GB" sz="2000" b="1" dirty="0">
                <a:solidFill>
                  <a:schemeClr val="bg2"/>
                </a:solidFill>
                <a:latin typeface="Times New Roman" panose="02020603050405020304" pitchFamily="18" charset="0"/>
                <a:cs typeface="Times New Roman" panose="02020603050405020304" pitchFamily="18" charset="0"/>
              </a:rPr>
              <a:t>major component of the ventral striatum </a:t>
            </a:r>
            <a:r>
              <a:rPr lang="en-GB" sz="2000" dirty="0">
                <a:solidFill>
                  <a:schemeClr val="bg2"/>
                </a:solidFill>
                <a:latin typeface="Times New Roman" panose="02020603050405020304" pitchFamily="18" charset="0"/>
                <a:cs typeface="Times New Roman" panose="02020603050405020304" pitchFamily="18" charset="0"/>
              </a:rPr>
              <a:t>and is situated below the</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union of putamen and the head of caudate nucleus.</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Located at the level of anterior horn of lateral ventricle (antero-posteriorly looking)</a:t>
            </a:r>
          </a:p>
          <a:p>
            <a:pPr marL="0" indent="0">
              <a:buFont typeface="Wingdings" panose="05000000000000000000" pitchFamily="2" charset="2"/>
              <a:buNone/>
              <a:defRPr/>
            </a:pPr>
            <a:r>
              <a:rPr lang="en-GB" altLang="en-US" sz="2000" dirty="0">
                <a:solidFill>
                  <a:schemeClr val="bg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Structurally and functionally, the nucleus </a:t>
            </a:r>
            <a:r>
              <a:rPr lang="en-GB" sz="2000" dirty="0" err="1">
                <a:solidFill>
                  <a:schemeClr val="bg2"/>
                </a:solidFill>
                <a:highlight>
                  <a:srgbClr val="FFFFFF"/>
                </a:highlight>
                <a:latin typeface="Times New Roman" panose="02020603050405020304" pitchFamily="18" charset="0"/>
                <a:cs typeface="Times New Roman" panose="02020603050405020304" pitchFamily="18" charset="0"/>
              </a:rPr>
              <a:t>accumbens</a:t>
            </a: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can be divided into two</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components: </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a) the outer portion (shell) - </a:t>
            </a:r>
            <a:r>
              <a:rPr lang="en-GB" sz="1800" dirty="0">
                <a:solidFill>
                  <a:srgbClr val="0D0D0D"/>
                </a:solidFill>
                <a:highlight>
                  <a:srgbClr val="FFFFFF"/>
                </a:highlight>
                <a:latin typeface="Times New Roman" panose="02020603050405020304" pitchFamily="18" charset="0"/>
                <a:cs typeface="Times New Roman" panose="02020603050405020304" pitchFamily="18" charset="0"/>
              </a:rPr>
              <a:t>involved in the </a:t>
            </a:r>
            <a:r>
              <a:rPr lang="en-GB" sz="1800" u="sng" dirty="0">
                <a:solidFill>
                  <a:srgbClr val="00B0F0"/>
                </a:solidFill>
                <a:highlight>
                  <a:srgbClr val="FFFFFF"/>
                </a:highlight>
                <a:latin typeface="Times New Roman" panose="02020603050405020304" pitchFamily="18" charset="0"/>
                <a:cs typeface="Times New Roman" panose="02020603050405020304" pitchFamily="18" charset="0"/>
              </a:rPr>
              <a:t>regulation of emotional and reward-related</a:t>
            </a:r>
            <a:br>
              <a:rPr lang="en-GB" sz="1800" u="sng" dirty="0">
                <a:solidFill>
                  <a:srgbClr val="00B0F0"/>
                </a:solidFill>
                <a:highlight>
                  <a:srgbClr val="FFFFFF"/>
                </a:highlight>
                <a:latin typeface="Times New Roman" panose="02020603050405020304" pitchFamily="18" charset="0"/>
                <a:cs typeface="Times New Roman" panose="02020603050405020304" pitchFamily="18" charset="0"/>
              </a:rPr>
            </a:br>
            <a:r>
              <a:rPr lang="en-GB" sz="1800" dirty="0">
                <a:solidFill>
                  <a:srgbClr val="00B0F0"/>
                </a:solidFill>
                <a:highlight>
                  <a:srgbClr val="FFFFFF"/>
                </a:highlight>
                <a:latin typeface="Times New Roman" panose="02020603050405020304" pitchFamily="18" charset="0"/>
                <a:cs typeface="Times New Roman" panose="02020603050405020304" pitchFamily="18" charset="0"/>
              </a:rPr>
              <a:t>       </a:t>
            </a:r>
            <a:r>
              <a:rPr lang="en-GB" sz="1800" u="sng" dirty="0" err="1">
                <a:solidFill>
                  <a:srgbClr val="00B0F0"/>
                </a:solidFill>
                <a:highlight>
                  <a:srgbClr val="FFFFFF"/>
                </a:highlight>
                <a:latin typeface="Times New Roman" panose="02020603050405020304" pitchFamily="18" charset="0"/>
                <a:cs typeface="Times New Roman" panose="02020603050405020304" pitchFamily="18" charset="0"/>
              </a:rPr>
              <a:t>behaviors</a:t>
            </a:r>
            <a:br>
              <a:rPr lang="en-GB" sz="2000" dirty="0">
                <a:solidFill>
                  <a:srgbClr val="495354"/>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b) the central portion (core) - </a:t>
            </a:r>
            <a:r>
              <a:rPr lang="en-GB" sz="1800" dirty="0">
                <a:solidFill>
                  <a:schemeClr val="bg2"/>
                </a:solidFill>
                <a:highlight>
                  <a:srgbClr val="FFFFFF"/>
                </a:highlight>
                <a:latin typeface="Times New Roman" panose="02020603050405020304" pitchFamily="18" charset="0"/>
                <a:cs typeface="Times New Roman" panose="02020603050405020304" pitchFamily="18" charset="0"/>
              </a:rPr>
              <a:t>usually associated with </a:t>
            </a:r>
            <a:r>
              <a:rPr lang="en-GB" sz="1800" u="sng" dirty="0">
                <a:solidFill>
                  <a:srgbClr val="00B0F0"/>
                </a:solidFill>
                <a:highlight>
                  <a:srgbClr val="FFFFFF"/>
                </a:highlight>
                <a:latin typeface="Times New Roman" panose="02020603050405020304" pitchFamily="18" charset="0"/>
                <a:cs typeface="Times New Roman" panose="02020603050405020304" pitchFamily="18" charset="0"/>
              </a:rPr>
              <a:t>the motor function and action planning</a:t>
            </a:r>
            <a:endParaRPr lang="sr-Cyrl-CS" altLang="en-US" sz="18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140293" name="Picture 5" descr="document.php.jpg">
            <a:extLst>
              <a:ext uri="{FF2B5EF4-FFF2-40B4-BE49-F238E27FC236}">
                <a16:creationId xmlns:a16="http://schemas.microsoft.com/office/drawing/2014/main" id="{24F4C87E-A99F-0AF0-7707-B62834E632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311650"/>
            <a:ext cx="3971925" cy="256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a:extLst>
              <a:ext uri="{FF2B5EF4-FFF2-40B4-BE49-F238E27FC236}">
                <a16:creationId xmlns:a16="http://schemas.microsoft.com/office/drawing/2014/main" id="{600F3ADF-0554-BEE0-3542-CF71FE34E7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755650"/>
            <a:ext cx="6602413" cy="534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D809C2FD-AEDC-5B80-B58B-E9EDAE478F0F}"/>
              </a:ext>
            </a:extLst>
          </p:cNvPr>
          <p:cNvSpPr>
            <a:spLocks noGrp="1"/>
          </p:cNvSpPr>
          <p:nvPr>
            <p:ph type="title" idx="4294967295"/>
          </p:nvPr>
        </p:nvSpPr>
        <p:spPr>
          <a:xfrm>
            <a:off x="500063" y="0"/>
            <a:ext cx="8229600" cy="582613"/>
          </a:xfrm>
        </p:spPr>
        <p:txBody>
          <a:bodyPr/>
          <a:lstStyle/>
          <a:p>
            <a:pPr>
              <a:defRPr/>
            </a:pPr>
            <a:r>
              <a:rPr lang="sr-Latn-CS" altLang="en-US" sz="3000" b="1" noProof="1">
                <a:solidFill>
                  <a:srgbClr val="FFC000"/>
                </a:solidFill>
                <a:effectLst>
                  <a:outerShdw blurRad="38100" dist="38100" dir="2700000">
                    <a:srgbClr val="FFFFFF"/>
                  </a:outerShdw>
                </a:effectLst>
                <a:latin typeface="Times New Roman" panose="02020603050405020304" pitchFamily="2" charset="0"/>
                <a:ea typeface="Times New Roman" panose="02020603050405020304" pitchFamily="2" charset="0"/>
              </a:rPr>
              <a:t>Nucleus accumbens</a:t>
            </a:r>
          </a:p>
        </p:txBody>
      </p:sp>
      <p:sp>
        <p:nvSpPr>
          <p:cNvPr id="93187" name="Content Placeholder 2">
            <a:extLst>
              <a:ext uri="{FF2B5EF4-FFF2-40B4-BE49-F238E27FC236}">
                <a16:creationId xmlns:a16="http://schemas.microsoft.com/office/drawing/2014/main" id="{297363A4-CD11-DA1F-03C2-46646FD64E34}"/>
              </a:ext>
            </a:extLst>
          </p:cNvPr>
          <p:cNvSpPr>
            <a:spLocks noGrp="1"/>
          </p:cNvSpPr>
          <p:nvPr>
            <p:ph idx="4294967295"/>
          </p:nvPr>
        </p:nvSpPr>
        <p:spPr>
          <a:xfrm>
            <a:off x="0" y="642938"/>
            <a:ext cx="9144000" cy="6215062"/>
          </a:xfrm>
          <a:solidFill>
            <a:schemeClr val="tx1"/>
          </a:solidFill>
        </p:spPr>
        <p:txBody>
          <a:bodyPr/>
          <a:lstStyle/>
          <a:p>
            <a:pPr>
              <a:lnSpc>
                <a:spcPct val="80000"/>
              </a:lnSpc>
              <a:buFont typeface="Wingdings" panose="05000000000000000000" pitchFamily="2" charset="2"/>
              <a:buNone/>
              <a:defRPr/>
            </a:pPr>
            <a:r>
              <a:rPr lang="sr-Latn-CS" altLang="en-US" sz="2000" dirty="0">
                <a:solidFill>
                  <a:schemeClr val="bg2"/>
                </a:solidFill>
                <a:latin typeface="Times New Roman" panose="02020603050405020304" pitchFamily="18" charset="0"/>
                <a:cs typeface="Times New Roman" panose="02020603050405020304" pitchFamily="18" charset="0"/>
              </a:rPr>
              <a:t>    - </a:t>
            </a:r>
            <a:r>
              <a:rPr lang="en-GB" altLang="en-US" sz="2000" dirty="0">
                <a:solidFill>
                  <a:schemeClr val="bg2"/>
                </a:solidFill>
                <a:latin typeface="Times New Roman" panose="02020603050405020304" pitchFamily="18" charset="0"/>
                <a:cs typeface="Times New Roman" panose="02020603050405020304" pitchFamily="18" charset="0"/>
              </a:rPr>
              <a:t>it is the part of ventral striatum and the part of limbic system</a:t>
            </a:r>
            <a:endParaRPr lang="sr-Cyrl-CS" altLang="en-US" sz="2000" dirty="0">
              <a:solidFill>
                <a:schemeClr val="bg2"/>
              </a:solidFill>
              <a:latin typeface="Times New Roman" panose="02020603050405020304" pitchFamily="18" charset="0"/>
              <a:cs typeface="Times New Roman" panose="02020603050405020304" pitchFamily="18" charset="0"/>
            </a:endParaRPr>
          </a:p>
          <a:p>
            <a:pPr>
              <a:lnSpc>
                <a:spcPct val="80000"/>
              </a:lnSpc>
              <a:buFont typeface="Wingdings" panose="05000000000000000000" pitchFamily="2" charset="2"/>
              <a:buNone/>
              <a:defRPr/>
            </a:pPr>
            <a:r>
              <a:rPr lang="sr-Latn-CS" altLang="en-US" sz="2000" dirty="0">
                <a:solidFill>
                  <a:schemeClr val="bg2"/>
                </a:solidFill>
                <a:latin typeface="Times New Roman" panose="02020603050405020304" pitchFamily="18" charset="0"/>
                <a:cs typeface="Times New Roman" panose="02020603050405020304" pitchFamily="18" charset="0"/>
              </a:rPr>
              <a:t>    - </a:t>
            </a:r>
            <a:r>
              <a:rPr lang="en-GB" altLang="en-US" sz="2000" dirty="0">
                <a:solidFill>
                  <a:schemeClr val="bg2"/>
                </a:solidFill>
                <a:latin typeface="Times New Roman" panose="02020603050405020304" pitchFamily="18" charset="0"/>
                <a:cs typeface="Times New Roman" panose="02020603050405020304" pitchFamily="18" charset="0"/>
              </a:rPr>
              <a:t>ventral striatum</a:t>
            </a:r>
            <a:r>
              <a:rPr lang="sr-Latn-CS" altLang="en-US" sz="2000" dirty="0">
                <a:solidFill>
                  <a:schemeClr val="bg2"/>
                </a:solidFill>
                <a:latin typeface="Times New Roman" panose="02020603050405020304" pitchFamily="18" charset="0"/>
                <a:cs typeface="Times New Roman" panose="02020603050405020304" pitchFamily="18" charset="0"/>
              </a:rPr>
              <a:t>:</a:t>
            </a:r>
            <a:br>
              <a:rPr lang="sr-Latn-CS" altLang="en-US" sz="2000" dirty="0">
                <a:solidFill>
                  <a:schemeClr val="bg2"/>
                </a:solidFill>
                <a:latin typeface="Times New Roman" panose="02020603050405020304" pitchFamily="18" charset="0"/>
                <a:cs typeface="Times New Roman" panose="02020603050405020304" pitchFamily="18" charset="0"/>
              </a:rPr>
            </a:br>
            <a:r>
              <a:rPr lang="sr-Latn-CS" altLang="en-US" sz="2000" dirty="0">
                <a:solidFill>
                  <a:schemeClr val="bg2"/>
                </a:solidFill>
                <a:latin typeface="Times New Roman" panose="02020603050405020304" pitchFamily="18" charset="0"/>
                <a:cs typeface="Times New Roman" panose="02020603050405020304" pitchFamily="18" charset="0"/>
              </a:rPr>
              <a:t>		- </a:t>
            </a:r>
            <a:r>
              <a:rPr lang="en-GB" altLang="en-US" sz="2000" dirty="0" err="1">
                <a:solidFill>
                  <a:schemeClr val="bg2"/>
                </a:solidFill>
                <a:latin typeface="Times New Roman" panose="02020603050405020304" pitchFamily="18" charset="0"/>
                <a:cs typeface="Times New Roman" panose="02020603050405020304" pitchFamily="18" charset="0"/>
              </a:rPr>
              <a:t>unoin</a:t>
            </a:r>
            <a:r>
              <a:rPr lang="en-GB" altLang="en-US" sz="2000" dirty="0">
                <a:solidFill>
                  <a:schemeClr val="bg2"/>
                </a:solidFill>
                <a:latin typeface="Times New Roman" panose="02020603050405020304" pitchFamily="18" charset="0"/>
                <a:cs typeface="Times New Roman" panose="02020603050405020304" pitchFamily="18" charset="0"/>
              </a:rPr>
              <a:t> of the head of caudate nucleus and putamen</a:t>
            </a:r>
            <a:br>
              <a:rPr lang="sr-Latn-CS" altLang="en-US" sz="2000" dirty="0">
                <a:solidFill>
                  <a:schemeClr val="bg2"/>
                </a:solidFill>
                <a:latin typeface="Times New Roman" panose="02020603050405020304" pitchFamily="18" charset="0"/>
                <a:cs typeface="Times New Roman" panose="02020603050405020304" pitchFamily="18" charset="0"/>
              </a:rPr>
            </a:br>
            <a:r>
              <a:rPr lang="sr-Latn-CS" altLang="en-US" sz="2000" dirty="0">
                <a:solidFill>
                  <a:schemeClr val="bg2"/>
                </a:solidFill>
                <a:latin typeface="Times New Roman" panose="02020603050405020304" pitchFamily="18" charset="0"/>
                <a:cs typeface="Times New Roman" panose="02020603050405020304" pitchFamily="18" charset="0"/>
              </a:rPr>
              <a:t>		- </a:t>
            </a:r>
            <a:r>
              <a:rPr lang="sr-Latn-CS" altLang="en-US" sz="2000" dirty="0" err="1">
                <a:solidFill>
                  <a:schemeClr val="bg2"/>
                </a:solidFill>
                <a:latin typeface="Times New Roman" panose="02020603050405020304" pitchFamily="18" charset="0"/>
                <a:cs typeface="Times New Roman" panose="02020603050405020304" pitchFamily="18" charset="0"/>
              </a:rPr>
              <a:t>nc</a:t>
            </a:r>
            <a:r>
              <a:rPr lang="sr-Latn-CS" altLang="en-US" sz="2000" dirty="0">
                <a:solidFill>
                  <a:schemeClr val="bg2"/>
                </a:solidFill>
                <a:latin typeface="Times New Roman" panose="02020603050405020304" pitchFamily="18" charset="0"/>
                <a:cs typeface="Times New Roman" panose="02020603050405020304" pitchFamily="18" charset="0"/>
              </a:rPr>
              <a:t>. </a:t>
            </a:r>
            <a:r>
              <a:rPr lang="sr-Latn-CS" altLang="en-US" sz="2000" dirty="0" err="1">
                <a:solidFill>
                  <a:schemeClr val="bg2"/>
                </a:solidFill>
                <a:latin typeface="Times New Roman" panose="02020603050405020304" pitchFamily="18" charset="0"/>
                <a:cs typeface="Times New Roman" panose="02020603050405020304" pitchFamily="18" charset="0"/>
              </a:rPr>
              <a:t>accumbens</a:t>
            </a:r>
            <a:br>
              <a:rPr lang="sr-Latn-CS" altLang="en-US" sz="2000" dirty="0">
                <a:solidFill>
                  <a:schemeClr val="bg2"/>
                </a:solidFill>
                <a:latin typeface="Times New Roman" panose="02020603050405020304" pitchFamily="18" charset="0"/>
                <a:cs typeface="Times New Roman" panose="02020603050405020304" pitchFamily="18" charset="0"/>
              </a:rPr>
            </a:br>
            <a:r>
              <a:rPr lang="sr-Latn-CS" altLang="en-US" sz="2000" dirty="0">
                <a:solidFill>
                  <a:schemeClr val="bg2"/>
                </a:solidFill>
                <a:latin typeface="Times New Roman" panose="02020603050405020304" pitchFamily="18" charset="0"/>
                <a:cs typeface="Times New Roman" panose="02020603050405020304" pitchFamily="18" charset="0"/>
              </a:rPr>
              <a:t>		- </a:t>
            </a:r>
            <a:r>
              <a:rPr lang="en-GB" altLang="en-US" sz="2000" dirty="0">
                <a:solidFill>
                  <a:schemeClr val="bg2"/>
                </a:solidFill>
                <a:latin typeface="Times New Roman" panose="02020603050405020304" pitchFamily="18" charset="0"/>
                <a:cs typeface="Times New Roman" panose="02020603050405020304" pitchFamily="18" charset="0"/>
              </a:rPr>
              <a:t>o</a:t>
            </a:r>
            <a:r>
              <a:rPr lang="sr-Latn-CS" altLang="en-US" sz="2000" dirty="0" err="1">
                <a:solidFill>
                  <a:schemeClr val="bg2"/>
                </a:solidFill>
                <a:latin typeface="Times New Roman" panose="02020603050405020304" pitchFamily="18" charset="0"/>
                <a:cs typeface="Times New Roman" panose="02020603050405020304" pitchFamily="18" charset="0"/>
              </a:rPr>
              <a:t>lfactor</a:t>
            </a:r>
            <a:r>
              <a:rPr lang="en-GB" altLang="en-US" sz="2000" dirty="0">
                <a:solidFill>
                  <a:schemeClr val="bg2"/>
                </a:solidFill>
                <a:latin typeface="Times New Roman" panose="02020603050405020304" pitchFamily="18" charset="0"/>
                <a:cs typeface="Times New Roman" panose="02020603050405020304" pitchFamily="18" charset="0"/>
              </a:rPr>
              <a:t>y tubercle</a:t>
            </a:r>
            <a:endParaRPr lang="sr-Latn-CS" altLang="en-US" sz="2000" dirty="0">
              <a:solidFill>
                <a:schemeClr val="bg2"/>
              </a:solidFill>
              <a:latin typeface="Times New Roman" panose="02020603050405020304" pitchFamily="18" charset="0"/>
              <a:cs typeface="Times New Roman" panose="02020603050405020304" pitchFamily="18" charset="0"/>
            </a:endParaRPr>
          </a:p>
          <a:p>
            <a:pPr>
              <a:lnSpc>
                <a:spcPct val="80000"/>
              </a:lnSpc>
              <a:spcBef>
                <a:spcPts val="600"/>
              </a:spcBef>
              <a:buFont typeface="Wingdings" panose="05000000000000000000" pitchFamily="2" charset="2"/>
              <a:buNone/>
              <a:defRPr/>
            </a:pPr>
            <a:r>
              <a:rPr lang="sr-Latn-CS" altLang="en-US" sz="2000" dirty="0">
                <a:solidFill>
                  <a:schemeClr val="bg2"/>
                </a:solidFill>
                <a:latin typeface="Times New Roman" panose="02020603050405020304" pitchFamily="18" charset="0"/>
                <a:cs typeface="Times New Roman" panose="02020603050405020304" pitchFamily="18" charset="0"/>
              </a:rPr>
              <a:t>    - </a:t>
            </a:r>
            <a:r>
              <a:rPr lang="en-GB" altLang="en-US" sz="2000" dirty="0">
                <a:solidFill>
                  <a:schemeClr val="bg2"/>
                </a:solidFill>
                <a:latin typeface="Times New Roman" panose="02020603050405020304" pitchFamily="18" charset="0"/>
                <a:cs typeface="Times New Roman" panose="02020603050405020304" pitchFamily="18" charset="0"/>
              </a:rPr>
              <a:t>ventr</a:t>
            </a:r>
            <a:r>
              <a:rPr lang="en-GB" altLang="en-US"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al striatum has specific connections with</a:t>
            </a:r>
            <a:r>
              <a:rPr lang="sr-Latn-CS" altLang="en-US"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br>
              <a:rPr lang="sr-Latn-CS" altLang="en-US"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sr-Latn-CS" altLang="en-US" sz="20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sr-Latn-CS" altLang="en-US" sz="2000" dirty="0">
                <a:solidFill>
                  <a:srgbClr val="C00000"/>
                </a:solidFill>
                <a:latin typeface="Times New Roman" panose="02020603050405020304" pitchFamily="18" charset="0"/>
                <a:cs typeface="Times New Roman" panose="02020603050405020304" pitchFamily="18" charset="0"/>
              </a:rPr>
              <a:t>- </a:t>
            </a:r>
            <a:r>
              <a:rPr lang="en-GB" altLang="en-US" sz="2000" b="1" dirty="0">
                <a:solidFill>
                  <a:srgbClr val="C00000"/>
                </a:solidFill>
                <a:latin typeface="Times New Roman" panose="02020603050405020304" pitchFamily="18" charset="0"/>
                <a:cs typeface="Times New Roman" panose="02020603050405020304" pitchFamily="18" charset="0"/>
              </a:rPr>
              <a:t>limbic cortex</a:t>
            </a:r>
            <a:br>
              <a:rPr lang="sr-Latn-CS" altLang="en-US" sz="2000" dirty="0">
                <a:latin typeface="Times New Roman" panose="02020603050405020304" pitchFamily="18" charset="0"/>
                <a:cs typeface="Times New Roman" panose="02020603050405020304" pitchFamily="18" charset="0"/>
              </a:rPr>
            </a:br>
            <a:r>
              <a:rPr lang="sr-Latn-CS" altLang="en-US" sz="2000" dirty="0">
                <a:latin typeface="Times New Roman" panose="02020603050405020304" pitchFamily="18" charset="0"/>
                <a:cs typeface="Times New Roman" panose="02020603050405020304" pitchFamily="18" charset="0"/>
              </a:rPr>
              <a:t>       </a:t>
            </a:r>
            <a:r>
              <a:rPr lang="sr-Latn-CS" altLang="en-US" sz="2000" dirty="0">
                <a:solidFill>
                  <a:schemeClr val="bg2"/>
                </a:solidFill>
                <a:latin typeface="Times New Roman" panose="02020603050405020304" pitchFamily="18" charset="0"/>
                <a:cs typeface="Times New Roman" panose="02020603050405020304" pitchFamily="18" charset="0"/>
              </a:rPr>
              <a:t>- </a:t>
            </a:r>
            <a:r>
              <a:rPr lang="en-GB" altLang="en-US" sz="2000" dirty="0">
                <a:solidFill>
                  <a:schemeClr val="bg2"/>
                </a:solidFill>
                <a:latin typeface="Times New Roman" panose="02020603050405020304" pitchFamily="18" charset="0"/>
                <a:cs typeface="Times New Roman" panose="02020603050405020304" pitchFamily="18" charset="0"/>
              </a:rPr>
              <a:t>associative cortex</a:t>
            </a:r>
            <a:br>
              <a:rPr lang="sr-Latn-CS" altLang="en-US" sz="2000" dirty="0">
                <a:solidFill>
                  <a:schemeClr val="bg2"/>
                </a:solidFill>
                <a:latin typeface="Times New Roman" panose="02020603050405020304" pitchFamily="18" charset="0"/>
                <a:cs typeface="Times New Roman" panose="02020603050405020304" pitchFamily="18" charset="0"/>
              </a:rPr>
            </a:br>
            <a:r>
              <a:rPr lang="sr-Latn-CS" altLang="en-US" sz="2000" dirty="0">
                <a:solidFill>
                  <a:schemeClr val="bg2"/>
                </a:solidFill>
                <a:latin typeface="Times New Roman" panose="02020603050405020304" pitchFamily="18" charset="0"/>
                <a:cs typeface="Times New Roman" panose="02020603050405020304" pitchFamily="18" charset="0"/>
              </a:rPr>
              <a:t>       - </a:t>
            </a:r>
            <a:r>
              <a:rPr lang="en-GB" altLang="en-US" sz="2000" dirty="0" err="1">
                <a:solidFill>
                  <a:schemeClr val="bg2"/>
                </a:solidFill>
                <a:latin typeface="Times New Roman" panose="02020603050405020304" pitchFamily="18" charset="0"/>
                <a:cs typeface="Times New Roman" panose="02020603050405020304" pitchFamily="18" charset="0"/>
              </a:rPr>
              <a:t>somatomotor</a:t>
            </a:r>
            <a:r>
              <a:rPr lang="en-GB" altLang="en-US" sz="2000" dirty="0">
                <a:solidFill>
                  <a:schemeClr val="bg2"/>
                </a:solidFill>
                <a:latin typeface="Times New Roman" panose="02020603050405020304" pitchFamily="18" charset="0"/>
                <a:cs typeface="Times New Roman" panose="02020603050405020304" pitchFamily="18" charset="0"/>
              </a:rPr>
              <a:t> cortex</a:t>
            </a:r>
            <a:endParaRPr lang="sr-Cyrl-CS" altLang="en-US" sz="2000" dirty="0">
              <a:solidFill>
                <a:schemeClr val="bg2"/>
              </a:solidFill>
              <a:latin typeface="Times New Roman" panose="02020603050405020304" pitchFamily="18" charset="0"/>
              <a:cs typeface="Times New Roman" panose="02020603050405020304" pitchFamily="18" charset="0"/>
            </a:endParaRPr>
          </a:p>
          <a:p>
            <a:pPr>
              <a:lnSpc>
                <a:spcPct val="80000"/>
              </a:lnSpc>
              <a:spcBef>
                <a:spcPts val="600"/>
              </a:spcBef>
              <a:buFont typeface="Wingdings" panose="05000000000000000000" pitchFamily="2" charset="2"/>
              <a:buNone/>
              <a:defRPr/>
            </a:pPr>
            <a:r>
              <a:rPr lang="sr-Latn-CS" altLang="en-US" sz="2000" dirty="0">
                <a:solidFill>
                  <a:srgbClr val="C00000"/>
                </a:solidFill>
                <a:latin typeface="Times New Roman" panose="02020603050405020304" pitchFamily="18" charset="0"/>
                <a:cs typeface="Times New Roman" panose="02020603050405020304" pitchFamily="18" charset="0"/>
              </a:rPr>
              <a:t>    </a:t>
            </a:r>
            <a:r>
              <a:rPr lang="sr-Latn-CS" altLang="en-US" sz="2000" b="1" dirty="0">
                <a:solidFill>
                  <a:srgbClr val="C00000"/>
                </a:solidFill>
                <a:latin typeface="Times New Roman" panose="02020603050405020304" pitchFamily="18" charset="0"/>
                <a:cs typeface="Times New Roman" panose="02020603050405020304" pitchFamily="18" charset="0"/>
              </a:rPr>
              <a:t>* </a:t>
            </a:r>
            <a:r>
              <a:rPr lang="en-GB" altLang="en-US" sz="2000" b="1" dirty="0">
                <a:solidFill>
                  <a:srgbClr val="C00000"/>
                </a:solidFill>
                <a:latin typeface="Times New Roman" panose="02020603050405020304" pitchFamily="18" charset="0"/>
                <a:cs typeface="Times New Roman" panose="02020603050405020304" pitchFamily="18" charset="0"/>
              </a:rPr>
              <a:t>Connections of the </a:t>
            </a:r>
            <a:r>
              <a:rPr lang="en-GB" altLang="en-US" sz="2000" b="1" dirty="0" err="1">
                <a:solidFill>
                  <a:srgbClr val="C00000"/>
                </a:solidFill>
                <a:latin typeface="Times New Roman" panose="02020603050405020304" pitchFamily="18" charset="0"/>
                <a:cs typeface="Times New Roman" panose="02020603050405020304" pitchFamily="18" charset="0"/>
              </a:rPr>
              <a:t>nc</a:t>
            </a:r>
            <a:r>
              <a:rPr lang="en-GB" altLang="en-US" sz="2000" b="1" dirty="0">
                <a:solidFill>
                  <a:srgbClr val="C00000"/>
                </a:solidFill>
                <a:latin typeface="Times New Roman" panose="02020603050405020304" pitchFamily="18" charset="0"/>
                <a:cs typeface="Times New Roman" panose="02020603050405020304" pitchFamily="18" charset="0"/>
              </a:rPr>
              <a:t>. </a:t>
            </a:r>
            <a:r>
              <a:rPr lang="en-GB" altLang="en-US" sz="2000" b="1" dirty="0" err="1">
                <a:solidFill>
                  <a:srgbClr val="C00000"/>
                </a:solidFill>
                <a:latin typeface="Times New Roman" panose="02020603050405020304" pitchFamily="18" charset="0"/>
                <a:cs typeface="Times New Roman" panose="02020603050405020304" pitchFamily="18" charset="0"/>
              </a:rPr>
              <a:t>accumbens</a:t>
            </a:r>
            <a:r>
              <a:rPr lang="sr-Latn-CS" altLang="en-US" sz="2000" b="1" dirty="0">
                <a:solidFill>
                  <a:srgbClr val="C00000"/>
                </a:solidFill>
                <a:latin typeface="Times New Roman" panose="02020603050405020304" pitchFamily="18" charset="0"/>
                <a:cs typeface="Times New Roman" panose="02020603050405020304" pitchFamily="18" charset="0"/>
              </a:rPr>
              <a:t>:</a:t>
            </a:r>
          </a:p>
          <a:p>
            <a:pPr>
              <a:lnSpc>
                <a:spcPct val="80000"/>
              </a:lnSpc>
              <a:buFont typeface="Wingdings" panose="05000000000000000000" pitchFamily="2" charset="2"/>
              <a:buNone/>
              <a:defRPr/>
            </a:pP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2000" dirty="0">
                <a:solidFill>
                  <a:schemeClr val="bg2"/>
                </a:solidFill>
                <a:latin typeface="Times New Roman" panose="02020603050405020304" pitchFamily="18" charset="0"/>
                <a:cs typeface="Times New Roman" panose="02020603050405020304" pitchFamily="18" charset="0"/>
              </a:rPr>
              <a:t>a) </a:t>
            </a:r>
            <a:r>
              <a:rPr lang="en-GB" altLang="en-US" sz="2000" u="sng" dirty="0">
                <a:solidFill>
                  <a:schemeClr val="bg2"/>
                </a:solidFill>
                <a:latin typeface="Times New Roman" panose="02020603050405020304" pitchFamily="18" charset="0"/>
                <a:cs typeface="Times New Roman" panose="02020603050405020304" pitchFamily="18" charset="0"/>
              </a:rPr>
              <a:t>afferent</a:t>
            </a:r>
            <a:r>
              <a:rPr lang="sr-Latn-CS" altLang="en-US" sz="2000" u="sng" dirty="0">
                <a:solidFill>
                  <a:schemeClr val="bg2"/>
                </a:solidFill>
                <a:latin typeface="Times New Roman" panose="02020603050405020304" pitchFamily="18" charset="0"/>
                <a:cs typeface="Times New Roman" panose="02020603050405020304" pitchFamily="18" charset="0"/>
              </a:rPr>
              <a:t>:</a:t>
            </a:r>
            <a:br>
              <a:rPr lang="sr-Latn-CS" altLang="en-US" sz="2000" dirty="0">
                <a:solidFill>
                  <a:schemeClr val="bg2"/>
                </a:solidFill>
                <a:latin typeface="Times New Roman" panose="02020603050405020304" pitchFamily="18" charset="0"/>
                <a:cs typeface="Times New Roman" panose="02020603050405020304" pitchFamily="18" charset="0"/>
              </a:rPr>
            </a:br>
            <a:r>
              <a:rPr lang="en-GB" altLang="en-US" sz="2000" dirty="0">
                <a:solidFill>
                  <a:schemeClr val="bg2"/>
                </a:solidFill>
                <a:latin typeface="Times New Roman" panose="02020603050405020304" pitchFamily="18" charset="0"/>
                <a:cs typeface="Times New Roman" panose="02020603050405020304" pitchFamily="18" charset="0"/>
              </a:rPr>
              <a:t>      - </a:t>
            </a: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receives dopaminergic inputs from </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the ventral tegmental area (VTA) of</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mesencephalon via the </a:t>
            </a:r>
            <a:r>
              <a:rPr lang="en-GB" sz="2000" b="1" dirty="0">
                <a:solidFill>
                  <a:schemeClr val="bg2"/>
                </a:solidFill>
                <a:highlight>
                  <a:srgbClr val="FFFFFF"/>
                </a:highlight>
                <a:latin typeface="Times New Roman" panose="02020603050405020304" pitchFamily="18" charset="0"/>
                <a:cs typeface="Times New Roman" panose="02020603050405020304" pitchFamily="18" charset="0"/>
              </a:rPr>
              <a:t>mesolimbic </a:t>
            </a:r>
            <a:br>
              <a:rPr lang="en-GB" sz="2000" b="1"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b="1" dirty="0">
                <a:solidFill>
                  <a:schemeClr val="bg2"/>
                </a:solidFill>
                <a:highlight>
                  <a:srgbClr val="FFFFFF"/>
                </a:highlight>
                <a:latin typeface="Times New Roman" panose="02020603050405020304" pitchFamily="18" charset="0"/>
                <a:cs typeface="Times New Roman" panose="02020603050405020304" pitchFamily="18" charset="0"/>
              </a:rPr>
              <a:t>        pathway. </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 receives glutamatergic inputs from </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the prefrontal cortex, hippocampus,</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amygdala, and thalamus.</a:t>
            </a:r>
            <a:br>
              <a:rPr lang="sr-Latn-CS" altLang="en-US" sz="2000" dirty="0">
                <a:solidFill>
                  <a:schemeClr val="bg2"/>
                </a:solidFill>
                <a:latin typeface="Times New Roman" panose="02020603050405020304" pitchFamily="18" charset="0"/>
                <a:cs typeface="Times New Roman" panose="02020603050405020304" pitchFamily="18" charset="0"/>
              </a:rPr>
            </a:br>
            <a:r>
              <a:rPr lang="sr-Latn-CS" altLang="en-US" sz="2000" dirty="0">
                <a:solidFill>
                  <a:schemeClr val="bg2"/>
                </a:solidFill>
                <a:latin typeface="Times New Roman" panose="02020603050405020304" pitchFamily="18" charset="0"/>
                <a:cs typeface="Times New Roman" panose="02020603050405020304" pitchFamily="18" charset="0"/>
              </a:rPr>
              <a:t>   </a:t>
            </a:r>
            <a:r>
              <a:rPr lang="en-GB" altLang="en-US" sz="2000" dirty="0">
                <a:solidFill>
                  <a:schemeClr val="bg2"/>
                </a:solidFill>
                <a:latin typeface="Times New Roman" panose="02020603050405020304" pitchFamily="18" charset="0"/>
                <a:cs typeface="Times New Roman" panose="02020603050405020304" pitchFamily="18" charset="0"/>
              </a:rPr>
              <a:t>b</a:t>
            </a:r>
            <a:r>
              <a:rPr lang="sr-Latn-CS" altLang="en-US" sz="2000" dirty="0">
                <a:solidFill>
                  <a:schemeClr val="bg2"/>
                </a:solidFill>
                <a:latin typeface="Times New Roman" panose="02020603050405020304" pitchFamily="18" charset="0"/>
                <a:cs typeface="Times New Roman" panose="02020603050405020304" pitchFamily="18" charset="0"/>
              </a:rPr>
              <a:t>) </a:t>
            </a:r>
            <a:r>
              <a:rPr lang="sr-Cyrl-CS" altLang="en-US" sz="2000" u="sng" dirty="0">
                <a:solidFill>
                  <a:schemeClr val="bg2"/>
                </a:solidFill>
                <a:latin typeface="Times New Roman" panose="02020603050405020304" pitchFamily="18" charset="0"/>
                <a:cs typeface="Times New Roman" panose="02020603050405020304" pitchFamily="18" charset="0"/>
              </a:rPr>
              <a:t>е</a:t>
            </a:r>
            <a:r>
              <a:rPr lang="en-GB" altLang="en-US" sz="2000" u="sng" dirty="0" err="1">
                <a:solidFill>
                  <a:schemeClr val="bg2"/>
                </a:solidFill>
                <a:latin typeface="Times New Roman" panose="02020603050405020304" pitchFamily="18" charset="0"/>
                <a:cs typeface="Times New Roman" panose="02020603050405020304" pitchFamily="18" charset="0"/>
              </a:rPr>
              <a:t>fferent</a:t>
            </a:r>
            <a:r>
              <a:rPr lang="sr-Latn-CS" altLang="en-US" sz="2000" u="sng" dirty="0">
                <a:solidFill>
                  <a:schemeClr val="bg2"/>
                </a:solidFill>
                <a:latin typeface="Times New Roman" panose="02020603050405020304" pitchFamily="18" charset="0"/>
                <a:cs typeface="Times New Roman" panose="02020603050405020304" pitchFamily="18" charset="0"/>
              </a:rPr>
              <a:t>:</a:t>
            </a:r>
            <a:br>
              <a:rPr lang="en-GB" altLang="en-US" sz="2000" u="sng" dirty="0">
                <a:solidFill>
                  <a:schemeClr val="bg2"/>
                </a:solidFill>
                <a:latin typeface="Times New Roman" panose="02020603050405020304" pitchFamily="18" charset="0"/>
                <a:cs typeface="Times New Roman" panose="02020603050405020304" pitchFamily="18" charset="0"/>
              </a:rPr>
            </a:br>
            <a:r>
              <a:rPr lang="en-GB" altLang="en-US" sz="2000" dirty="0">
                <a:solidFill>
                  <a:schemeClr val="bg2"/>
                </a:solidFill>
                <a:latin typeface="Times New Roman" panose="02020603050405020304" pitchFamily="18" charset="0"/>
                <a:cs typeface="Times New Roman" panose="02020603050405020304" pitchFamily="18" charset="0"/>
              </a:rPr>
              <a:t>       - GABA </a:t>
            </a:r>
            <a:r>
              <a:rPr lang="en-GB" altLang="en-US" sz="2000" dirty="0" err="1">
                <a:solidFill>
                  <a:schemeClr val="bg2"/>
                </a:solidFill>
                <a:latin typeface="Times New Roman" panose="02020603050405020304" pitchFamily="18" charset="0"/>
                <a:cs typeface="Times New Roman" panose="02020603050405020304" pitchFamily="18" charset="0"/>
              </a:rPr>
              <a:t>ergic</a:t>
            </a:r>
            <a:r>
              <a:rPr lang="en-GB" altLang="en-US" sz="2000" dirty="0">
                <a:solidFill>
                  <a:schemeClr val="bg2"/>
                </a:solidFill>
                <a:latin typeface="Times New Roman" panose="02020603050405020304" pitchFamily="18" charset="0"/>
                <a:cs typeface="Times New Roman" panose="02020603050405020304" pitchFamily="18" charset="0"/>
              </a:rPr>
              <a:t> outputs to globus</a:t>
            </a:r>
            <a:br>
              <a:rPr lang="sr-Latn-CS" altLang="en-US" sz="2000" dirty="0">
                <a:solidFill>
                  <a:schemeClr val="bg2"/>
                </a:solidFill>
                <a:latin typeface="Times New Roman" panose="02020603050405020304" pitchFamily="18" charset="0"/>
                <a:cs typeface="Times New Roman" panose="02020603050405020304" pitchFamily="18" charset="0"/>
              </a:rPr>
            </a:br>
            <a:r>
              <a:rPr lang="sr-Latn-CS" altLang="en-US" sz="2000" dirty="0">
                <a:solidFill>
                  <a:schemeClr val="bg2"/>
                </a:solidFill>
                <a:latin typeface="Times New Roman" panose="02020603050405020304" pitchFamily="18" charset="0"/>
                <a:cs typeface="Times New Roman" panose="02020603050405020304" pitchFamily="18" charset="0"/>
              </a:rPr>
              <a:t>       </a:t>
            </a:r>
            <a:r>
              <a:rPr lang="en-GB" altLang="en-US" sz="2000" dirty="0">
                <a:solidFill>
                  <a:schemeClr val="bg2"/>
                </a:solidFill>
                <a:latin typeface="Times New Roman" panose="02020603050405020304" pitchFamily="18" charset="0"/>
                <a:cs typeface="Times New Roman" panose="02020603050405020304" pitchFamily="18" charset="0"/>
              </a:rPr>
              <a:t>   </a:t>
            </a:r>
            <a:r>
              <a:rPr lang="sr-Latn-CS" altLang="en-US" sz="2000" dirty="0" err="1">
                <a:solidFill>
                  <a:schemeClr val="bg2"/>
                </a:solidFill>
                <a:latin typeface="Times New Roman" panose="02020603050405020304" pitchFamily="18" charset="0"/>
                <a:cs typeface="Times New Roman" panose="02020603050405020304" pitchFamily="18" charset="0"/>
              </a:rPr>
              <a:t>pallidus</a:t>
            </a:r>
            <a:r>
              <a:rPr lang="en-GB" altLang="en-US" sz="2000" dirty="0">
                <a:solidFill>
                  <a:schemeClr val="bg2"/>
                </a:solidFill>
                <a:latin typeface="Times New Roman" panose="02020603050405020304" pitchFamily="18" charset="0"/>
                <a:cs typeface="Times New Roman" panose="02020603050405020304" pitchFamily="18" charset="0"/>
              </a:rPr>
              <a:t> which in turn projects to</a:t>
            </a:r>
            <a:br>
              <a:rPr lang="en-GB" altLang="en-US" sz="2000" dirty="0">
                <a:solidFill>
                  <a:schemeClr val="bg2"/>
                </a:solidFill>
                <a:latin typeface="Times New Roman" panose="02020603050405020304" pitchFamily="18" charset="0"/>
                <a:cs typeface="Times New Roman" panose="02020603050405020304" pitchFamily="18" charset="0"/>
              </a:rPr>
            </a:br>
            <a:r>
              <a:rPr lang="en-GB" altLang="en-US" sz="2000" dirty="0">
                <a:solidFill>
                  <a:schemeClr val="bg2"/>
                </a:solidFill>
                <a:latin typeface="Times New Roman" panose="02020603050405020304" pitchFamily="18" charset="0"/>
                <a:cs typeface="Times New Roman" panose="02020603050405020304" pitchFamily="18" charset="0"/>
              </a:rPr>
              <a:t>          limbic nuclei of thalamus and</a:t>
            </a:r>
            <a:br>
              <a:rPr lang="en-GB" altLang="en-US" sz="2000" dirty="0">
                <a:solidFill>
                  <a:schemeClr val="bg2"/>
                </a:solidFill>
                <a:latin typeface="Times New Roman" panose="02020603050405020304" pitchFamily="18" charset="0"/>
                <a:cs typeface="Times New Roman" panose="02020603050405020304" pitchFamily="18" charset="0"/>
              </a:rPr>
            </a:br>
            <a:r>
              <a:rPr lang="en-GB" altLang="en-US" sz="2000" dirty="0">
                <a:solidFill>
                  <a:schemeClr val="bg2"/>
                </a:solidFill>
                <a:latin typeface="Times New Roman" panose="02020603050405020304" pitchFamily="18" charset="0"/>
                <a:cs typeface="Times New Roman" panose="02020603050405020304" pitchFamily="18" charset="0"/>
              </a:rPr>
              <a:t>          brainstem (substantia nigra</a:t>
            </a:r>
            <a:br>
              <a:rPr lang="sr-Latn-CS" altLang="en-US" sz="2000" dirty="0">
                <a:solidFill>
                  <a:schemeClr val="bg2"/>
                </a:solidFill>
                <a:latin typeface="Times New Roman" panose="02020603050405020304" pitchFamily="18" charset="0"/>
                <a:cs typeface="Times New Roman" panose="02020603050405020304" pitchFamily="18" charset="0"/>
              </a:rPr>
            </a:br>
            <a:r>
              <a:rPr lang="sr-Latn-CS" altLang="en-US" sz="2000" dirty="0">
                <a:solidFill>
                  <a:schemeClr val="bg2"/>
                </a:solidFill>
                <a:latin typeface="Times New Roman" panose="02020603050405020304" pitchFamily="18" charset="0"/>
                <a:cs typeface="Times New Roman" panose="02020603050405020304" pitchFamily="18" charset="0"/>
              </a:rPr>
              <a:t>       - </a:t>
            </a:r>
            <a:r>
              <a:rPr lang="en-GB" altLang="en-US" sz="2000" dirty="0">
                <a:solidFill>
                  <a:schemeClr val="bg2"/>
                </a:solidFill>
                <a:latin typeface="Times New Roman" panose="02020603050405020304" pitchFamily="18" charset="0"/>
                <a:cs typeface="Times New Roman" panose="02020603050405020304" pitchFamily="18" charset="0"/>
              </a:rPr>
              <a:t>hypothalamus</a:t>
            </a:r>
            <a:endParaRPr lang="sr-Latn-CS" altLang="en-US" sz="2000" dirty="0">
              <a:solidFill>
                <a:schemeClr val="bg2"/>
              </a:solidFill>
              <a:latin typeface="Times New Roman" panose="02020603050405020304" pitchFamily="18" charset="0"/>
              <a:cs typeface="Times New Roman" panose="02020603050405020304" pitchFamily="18" charset="0"/>
            </a:endParaRPr>
          </a:p>
        </p:txBody>
      </p:sp>
      <p:pic>
        <p:nvPicPr>
          <p:cNvPr id="142340" name="Picture 4" descr="E:\RADOVI\radovi-cd5\usmeni dok\HTM\Nucleus accumbens_files\nucleus.jpg">
            <a:extLst>
              <a:ext uri="{FF2B5EF4-FFF2-40B4-BE49-F238E27FC236}">
                <a16:creationId xmlns:a16="http://schemas.microsoft.com/office/drawing/2014/main" id="{AE30529B-46CC-BBFD-A67E-243FEBB1F3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461"/>
          <a:stretch>
            <a:fillRect/>
          </a:stretch>
        </p:blipFill>
        <p:spPr bwMode="auto">
          <a:xfrm>
            <a:off x="5219700" y="3657600"/>
            <a:ext cx="3803650"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1" name="Picture 2" descr="A Picture Of The Reward Pathway">
            <a:extLst>
              <a:ext uri="{FF2B5EF4-FFF2-40B4-BE49-F238E27FC236}">
                <a16:creationId xmlns:a16="http://schemas.microsoft.com/office/drawing/2014/main" id="{9A59CC4D-7E25-0F18-0427-527A8FB038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4011"/>
          <a:stretch>
            <a:fillRect/>
          </a:stretch>
        </p:blipFill>
        <p:spPr bwMode="auto">
          <a:xfrm>
            <a:off x="5780088" y="1493838"/>
            <a:ext cx="3259137"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E:\RADOVI\radovi-cd5\usmeni dok\HTM\THE BRAIN FROM TOP TO BOTTOM14_files\a_03_cl_que_1a.gif">
            <a:extLst>
              <a:ext uri="{FF2B5EF4-FFF2-40B4-BE49-F238E27FC236}">
                <a16:creationId xmlns:a16="http://schemas.microsoft.com/office/drawing/2014/main" id="{7A2D4B9D-DD86-2656-7678-0802431648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892"/>
          <a:stretch>
            <a:fillRect/>
          </a:stretch>
        </p:blipFill>
        <p:spPr bwMode="auto">
          <a:xfrm>
            <a:off x="5111750" y="3190875"/>
            <a:ext cx="3781425"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3C6DEB4-B95A-93B6-B63B-0F9AF90DB172}"/>
              </a:ext>
            </a:extLst>
          </p:cNvPr>
          <p:cNvSpPr txBox="1"/>
          <p:nvPr/>
        </p:nvSpPr>
        <p:spPr>
          <a:xfrm>
            <a:off x="0" y="548680"/>
            <a:ext cx="9144000" cy="3170099"/>
          </a:xfrm>
          <a:prstGeom prst="rect">
            <a:avLst/>
          </a:prstGeom>
          <a:solidFill>
            <a:schemeClr val="tx1"/>
          </a:solidFill>
        </p:spPr>
        <p:txBody>
          <a:bodyPr>
            <a:spAutoFit/>
          </a:bodyPr>
          <a:lstStyle/>
          <a:p>
            <a:pPr>
              <a:defRPr/>
            </a:pP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In neuroscience, the nucleus </a:t>
            </a:r>
            <a:r>
              <a:rPr lang="en-GB" sz="2000" dirty="0" err="1">
                <a:solidFill>
                  <a:schemeClr val="bg2"/>
                </a:solidFill>
                <a:highlight>
                  <a:srgbClr val="FFFFFF"/>
                </a:highlight>
                <a:latin typeface="Times New Roman" panose="02020603050405020304" pitchFamily="18" charset="0"/>
                <a:cs typeface="Times New Roman" panose="02020603050405020304" pitchFamily="18" charset="0"/>
              </a:rPr>
              <a:t>accumbens</a:t>
            </a: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is best known as a key part of the brain’s</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reward system due to its strong connections to the ventral tegmental area in</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the </a:t>
            </a:r>
            <a:r>
              <a:rPr lang="en-GB" sz="2000" b="1" dirty="0">
                <a:solidFill>
                  <a:schemeClr val="bg2"/>
                </a:solidFill>
                <a:highlight>
                  <a:srgbClr val="FFFFFF"/>
                </a:highlight>
                <a:latin typeface="Times New Roman" panose="02020603050405020304" pitchFamily="18" charset="0"/>
                <a:cs typeface="Times New Roman" panose="02020603050405020304" pitchFamily="18" charset="0"/>
              </a:rPr>
              <a:t>mesolimbic dopamine pathway</a:t>
            </a: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a:t>
            </a:r>
          </a:p>
          <a:p>
            <a:pPr>
              <a:defRPr/>
            </a:pP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Additionally, the nucleus </a:t>
            </a:r>
            <a:r>
              <a:rPr lang="en-GB" sz="2000" dirty="0" err="1">
                <a:solidFill>
                  <a:schemeClr val="bg2"/>
                </a:solidFill>
                <a:highlight>
                  <a:srgbClr val="FFFFFF"/>
                </a:highlight>
                <a:latin typeface="Times New Roman" panose="02020603050405020304" pitchFamily="18" charset="0"/>
                <a:cs typeface="Times New Roman" panose="02020603050405020304" pitchFamily="18" charset="0"/>
              </a:rPr>
              <a:t>accumbens</a:t>
            </a: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has also been recognized as an important part of</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the systems that modulate motivationally-facilitated </a:t>
            </a:r>
            <a:r>
              <a:rPr lang="en-GB" sz="2000" dirty="0" err="1">
                <a:solidFill>
                  <a:schemeClr val="bg2"/>
                </a:solidFill>
                <a:highlight>
                  <a:srgbClr val="FFFFFF"/>
                </a:highlight>
                <a:latin typeface="Times New Roman" panose="02020603050405020304" pitchFamily="18" charset="0"/>
                <a:cs typeface="Times New Roman" panose="02020603050405020304" pitchFamily="18" charset="0"/>
              </a:rPr>
              <a:t>behavior</a:t>
            </a: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addiction, feelings and</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processing of aversive events.</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a:t>
            </a:r>
            <a:r>
              <a:rPr lang="en-GB" sz="2000" b="1" dirty="0">
                <a:solidFill>
                  <a:srgbClr val="0D0D0D"/>
                </a:solidFill>
                <a:highlight>
                  <a:srgbClr val="FFFFFF"/>
                </a:highlight>
                <a:latin typeface="Times New Roman" panose="02020603050405020304" pitchFamily="18" charset="0"/>
                <a:cs typeface="Times New Roman" panose="02020603050405020304" pitchFamily="18" charset="0"/>
              </a:rPr>
              <a:t>It plays a significant role in processing motivation, pleasure, and reinforcement</a:t>
            </a:r>
            <a:br>
              <a:rPr lang="en-GB" sz="2000" b="1" dirty="0">
                <a:solidFill>
                  <a:srgbClr val="0D0D0D"/>
                </a:solidFill>
                <a:highlight>
                  <a:srgbClr val="FFFFFF"/>
                </a:highlight>
                <a:latin typeface="Times New Roman" panose="02020603050405020304" pitchFamily="18" charset="0"/>
                <a:cs typeface="Times New Roman" panose="02020603050405020304" pitchFamily="18" charset="0"/>
              </a:rPr>
            </a:br>
            <a:r>
              <a:rPr lang="en-GB" sz="2000" b="1" dirty="0">
                <a:solidFill>
                  <a:srgbClr val="0D0D0D"/>
                </a:solidFill>
                <a:highlight>
                  <a:srgbClr val="FFFFFF"/>
                </a:highlight>
                <a:latin typeface="Times New Roman" panose="02020603050405020304" pitchFamily="18" charset="0"/>
                <a:cs typeface="Times New Roman" panose="02020603050405020304" pitchFamily="18" charset="0"/>
              </a:rPr>
              <a:t>  learning. </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Understandably, the dysfunction of this nucleus and its rich connections, plays part in</a:t>
            </a:r>
            <a:br>
              <a:rPr lang="en-GB" sz="2000" dirty="0">
                <a:solidFill>
                  <a:schemeClr val="bg2"/>
                </a:solidFill>
                <a:highlight>
                  <a:srgbClr val="FFFFFF"/>
                </a:highlight>
                <a:latin typeface="Times New Roman" panose="02020603050405020304" pitchFamily="18" charset="0"/>
                <a:cs typeface="Times New Roman" panose="02020603050405020304" pitchFamily="18" charset="0"/>
              </a:rPr>
            </a:br>
            <a:r>
              <a:rPr lang="en-GB" sz="2000" dirty="0">
                <a:solidFill>
                  <a:schemeClr val="bg2"/>
                </a:solidFill>
                <a:highlight>
                  <a:srgbClr val="FFFFFF"/>
                </a:highlight>
                <a:latin typeface="Times New Roman" panose="02020603050405020304" pitchFamily="18" charset="0"/>
                <a:cs typeface="Times New Roman" panose="02020603050405020304" pitchFamily="18" charset="0"/>
              </a:rPr>
              <a:t>  a series of psychiatric disorders such as addiction, depression and schizophrenia.</a:t>
            </a:r>
          </a:p>
        </p:txBody>
      </p:sp>
      <p:sp>
        <p:nvSpPr>
          <p:cNvPr id="4" name="Title 1">
            <a:extLst>
              <a:ext uri="{FF2B5EF4-FFF2-40B4-BE49-F238E27FC236}">
                <a16:creationId xmlns:a16="http://schemas.microsoft.com/office/drawing/2014/main" id="{40EE0EDA-4EDB-002B-7DC1-116A431A0EB8}"/>
              </a:ext>
            </a:extLst>
          </p:cNvPr>
          <p:cNvSpPr txBox="1">
            <a:spLocks/>
          </p:cNvSpPr>
          <p:nvPr/>
        </p:nvSpPr>
        <p:spPr bwMode="auto">
          <a:xfrm>
            <a:off x="500063" y="0"/>
            <a:ext cx="8229600" cy="582613"/>
          </a:xfrm>
          <a:prstGeom prst="rect">
            <a:avLst/>
          </a:prstGeom>
          <a:noFill/>
          <a:ln>
            <a:noFill/>
          </a:ln>
        </p:spPr>
        <p:txBody>
          <a:bodyPr anchor="ctr"/>
          <a:lst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9pPr>
          </a:lstStyle>
          <a:p>
            <a:pPr>
              <a:defRPr/>
            </a:pPr>
            <a:r>
              <a:rPr lang="sr-Latn-CS" altLang="en-US" sz="3000" b="1" noProof="1">
                <a:solidFill>
                  <a:srgbClr val="FFC000"/>
                </a:solidFill>
                <a:effectLst>
                  <a:outerShdw blurRad="38100" dist="38100" dir="2700000">
                    <a:srgbClr val="FFFFFF"/>
                  </a:outerShdw>
                </a:effectLst>
                <a:latin typeface="Times New Roman" panose="02020603050405020304" pitchFamily="2" charset="0"/>
                <a:ea typeface="Times New Roman" panose="02020603050405020304" pitchFamily="2" charset="0"/>
              </a:rPr>
              <a:t>Nucleus accumbens</a:t>
            </a:r>
          </a:p>
        </p:txBody>
      </p:sp>
      <p:pic>
        <p:nvPicPr>
          <p:cNvPr id="143365" name="Picture 2" descr="D:\5\image004.jpg">
            <a:extLst>
              <a:ext uri="{FF2B5EF4-FFF2-40B4-BE49-F238E27FC236}">
                <a16:creationId xmlns:a16="http://schemas.microsoft.com/office/drawing/2014/main" id="{BC567B1C-6899-1A06-560B-F036DD0E3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5" y="3740150"/>
            <a:ext cx="412750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F76DD69-3FB7-584E-405C-EBB3393431B0}"/>
              </a:ext>
            </a:extLst>
          </p:cNvPr>
          <p:cNvSpPr txBox="1"/>
          <p:nvPr/>
        </p:nvSpPr>
        <p:spPr>
          <a:xfrm>
            <a:off x="3708400" y="5661025"/>
            <a:ext cx="833438" cy="738188"/>
          </a:xfrm>
          <a:prstGeom prst="rect">
            <a:avLst/>
          </a:prstGeom>
          <a:solidFill>
            <a:schemeClr val="accent2">
              <a:lumMod val="75000"/>
            </a:schemeClr>
          </a:solidFill>
        </p:spPr>
        <p:txBody>
          <a:bodyPr wrap="none">
            <a:spAutoFit/>
          </a:bodyPr>
          <a:lstStyle/>
          <a:p>
            <a:pPr>
              <a:defRPr/>
            </a:pPr>
            <a:r>
              <a:rPr lang="en-GB" sz="1400" dirty="0">
                <a:solidFill>
                  <a:srgbClr val="FF0000"/>
                </a:solidFill>
              </a:rPr>
              <a:t>Ethanol</a:t>
            </a:r>
            <a:br>
              <a:rPr lang="en-GB" sz="1400" dirty="0">
                <a:solidFill>
                  <a:srgbClr val="FF0000"/>
                </a:solidFill>
              </a:rPr>
            </a:br>
            <a:r>
              <a:rPr lang="en-GB" sz="1400" dirty="0">
                <a:solidFill>
                  <a:srgbClr val="FF0000"/>
                </a:solidFill>
              </a:rPr>
              <a:t>Opiates</a:t>
            </a:r>
            <a:br>
              <a:rPr lang="en-GB" sz="1400" dirty="0">
                <a:solidFill>
                  <a:srgbClr val="FF0000"/>
                </a:solidFill>
              </a:rPr>
            </a:br>
            <a:r>
              <a:rPr lang="en-GB" sz="1400" dirty="0">
                <a:solidFill>
                  <a:srgbClr val="FF0000"/>
                </a:solidFill>
              </a:rPr>
              <a:t>Nicotine</a:t>
            </a:r>
          </a:p>
        </p:txBody>
      </p:sp>
      <p:sp>
        <p:nvSpPr>
          <p:cNvPr id="7" name="TextBox 6">
            <a:extLst>
              <a:ext uri="{FF2B5EF4-FFF2-40B4-BE49-F238E27FC236}">
                <a16:creationId xmlns:a16="http://schemas.microsoft.com/office/drawing/2014/main" id="{D5A0A9AB-91F3-0EAE-93A6-11078838A6A6}"/>
              </a:ext>
            </a:extLst>
          </p:cNvPr>
          <p:cNvSpPr txBox="1"/>
          <p:nvPr/>
        </p:nvSpPr>
        <p:spPr>
          <a:xfrm>
            <a:off x="2332038" y="5024438"/>
            <a:ext cx="1289050" cy="954087"/>
          </a:xfrm>
          <a:prstGeom prst="rect">
            <a:avLst/>
          </a:prstGeom>
          <a:solidFill>
            <a:schemeClr val="accent2">
              <a:lumMod val="75000"/>
            </a:schemeClr>
          </a:solidFill>
        </p:spPr>
        <p:txBody>
          <a:bodyPr wrap="none">
            <a:spAutoFit/>
          </a:bodyPr>
          <a:lstStyle/>
          <a:p>
            <a:pPr>
              <a:defRPr/>
            </a:pPr>
            <a:r>
              <a:rPr lang="en-GB" sz="1400" dirty="0">
                <a:solidFill>
                  <a:srgbClr val="FF0000"/>
                </a:solidFill>
              </a:rPr>
              <a:t>Cocaine</a:t>
            </a:r>
            <a:br>
              <a:rPr lang="en-GB" sz="1400" dirty="0">
                <a:solidFill>
                  <a:srgbClr val="FF0000"/>
                </a:solidFill>
              </a:rPr>
            </a:br>
            <a:r>
              <a:rPr lang="en-GB" sz="1400" dirty="0">
                <a:solidFill>
                  <a:srgbClr val="FF0000"/>
                </a:solidFill>
              </a:rPr>
              <a:t>Amphetamine</a:t>
            </a:r>
            <a:br>
              <a:rPr lang="en-GB" sz="1400" dirty="0">
                <a:solidFill>
                  <a:srgbClr val="FF0000"/>
                </a:solidFill>
              </a:rPr>
            </a:br>
            <a:r>
              <a:rPr lang="en-GB" sz="1400" dirty="0">
                <a:solidFill>
                  <a:srgbClr val="FF0000"/>
                </a:solidFill>
              </a:rPr>
              <a:t>Cannabinoids</a:t>
            </a:r>
            <a:br>
              <a:rPr lang="en-GB" sz="1400" dirty="0">
                <a:solidFill>
                  <a:srgbClr val="FF0000"/>
                </a:solidFill>
              </a:rPr>
            </a:br>
            <a:r>
              <a:rPr lang="en-GB" sz="1400" dirty="0">
                <a:solidFill>
                  <a:srgbClr val="FF0000"/>
                </a:solidFill>
              </a:rPr>
              <a:t>Opiates</a:t>
            </a:r>
          </a:p>
        </p:txBody>
      </p:sp>
      <p:sp>
        <p:nvSpPr>
          <p:cNvPr id="8" name="TextBox 7">
            <a:extLst>
              <a:ext uri="{FF2B5EF4-FFF2-40B4-BE49-F238E27FC236}">
                <a16:creationId xmlns:a16="http://schemas.microsoft.com/office/drawing/2014/main" id="{8290EB2E-0BF6-29C2-0E36-520E52635B6D}"/>
              </a:ext>
            </a:extLst>
          </p:cNvPr>
          <p:cNvSpPr txBox="1"/>
          <p:nvPr/>
        </p:nvSpPr>
        <p:spPr>
          <a:xfrm>
            <a:off x="1439863" y="5360988"/>
            <a:ext cx="523875" cy="306387"/>
          </a:xfrm>
          <a:prstGeom prst="rect">
            <a:avLst/>
          </a:prstGeom>
          <a:solidFill>
            <a:schemeClr val="tx1">
              <a:lumMod val="65000"/>
            </a:schemeClr>
          </a:solidFill>
        </p:spPr>
        <p:txBody>
          <a:bodyPr wrap="none">
            <a:spAutoFit/>
          </a:bodyPr>
          <a:lstStyle/>
          <a:p>
            <a:pPr>
              <a:defRPr/>
            </a:pPr>
            <a:r>
              <a:rPr lang="en-GB" sz="1400" dirty="0" err="1">
                <a:solidFill>
                  <a:srgbClr val="FF0000"/>
                </a:solidFill>
              </a:rPr>
              <a:t>NAc</a:t>
            </a:r>
            <a:endParaRPr lang="en-GB" sz="1400" dirty="0">
              <a:solidFill>
                <a:srgbClr val="FF0000"/>
              </a:solidFill>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Box 2">
            <a:extLst>
              <a:ext uri="{FF2B5EF4-FFF2-40B4-BE49-F238E27FC236}">
                <a16:creationId xmlns:a16="http://schemas.microsoft.com/office/drawing/2014/main" id="{E3EFC6B3-D220-F1A0-CFF0-E9A233020038}"/>
              </a:ext>
            </a:extLst>
          </p:cNvPr>
          <p:cNvSpPr txBox="1">
            <a:spLocks noChangeArrowheads="1"/>
          </p:cNvSpPr>
          <p:nvPr/>
        </p:nvSpPr>
        <p:spPr bwMode="auto">
          <a:xfrm>
            <a:off x="0" y="469900"/>
            <a:ext cx="9170988" cy="23082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rgbClr val="0D0D0D"/>
                </a:solidFill>
                <a:latin typeface="Times New Roman" panose="02020603050405020304" pitchFamily="18" charset="0"/>
                <a:cs typeface="Times New Roman" panose="02020603050405020304" pitchFamily="18" charset="0"/>
              </a:rPr>
              <a:t>The mesolimbic pathway is one of the dopaminergic pathways in the brain. It plays a crucial role in the brain's reward system, influencing feelings of pleasure and reinforcement. This pathway is often associated with the processing of rewards, motivation, and emotions. It originates in the ventral tegmental area (VTA) of the midbrain and projects to several key regions, including:</a:t>
            </a:r>
          </a:p>
          <a:p>
            <a:pPr>
              <a:buFont typeface="Arial" panose="020B0604020202020204" pitchFamily="34" charset="0"/>
              <a:buChar char="•"/>
            </a:pPr>
            <a:r>
              <a:rPr lang="en-GB" altLang="en-US" b="1">
                <a:solidFill>
                  <a:srgbClr val="0D0D0D"/>
                </a:solidFill>
                <a:latin typeface="Times New Roman" panose="02020603050405020304" pitchFamily="18" charset="0"/>
                <a:cs typeface="Times New Roman" panose="02020603050405020304" pitchFamily="18" charset="0"/>
              </a:rPr>
              <a:t>Nucleus Accumbens</a:t>
            </a:r>
            <a:r>
              <a:rPr lang="en-GB" altLang="en-US">
                <a:solidFill>
                  <a:srgbClr val="0D0D0D"/>
                </a:solidFill>
                <a:latin typeface="Times New Roman" panose="02020603050405020304" pitchFamily="18" charset="0"/>
                <a:cs typeface="Times New Roman" panose="02020603050405020304" pitchFamily="18" charset="0"/>
              </a:rPr>
              <a:t>: Central to reward processing and reinforcement.</a:t>
            </a:r>
          </a:p>
          <a:p>
            <a:pPr>
              <a:buFont typeface="Arial" panose="020B0604020202020204" pitchFamily="34" charset="0"/>
              <a:buChar char="•"/>
            </a:pPr>
            <a:r>
              <a:rPr lang="en-GB" altLang="en-US" b="1">
                <a:solidFill>
                  <a:srgbClr val="0D0D0D"/>
                </a:solidFill>
                <a:latin typeface="Times New Roman" panose="02020603050405020304" pitchFamily="18" charset="0"/>
                <a:cs typeface="Times New Roman" panose="02020603050405020304" pitchFamily="18" charset="0"/>
              </a:rPr>
              <a:t>Amygdala</a:t>
            </a:r>
            <a:r>
              <a:rPr lang="en-GB" altLang="en-US">
                <a:solidFill>
                  <a:srgbClr val="0D0D0D"/>
                </a:solidFill>
                <a:latin typeface="Times New Roman" panose="02020603050405020304" pitchFamily="18" charset="0"/>
                <a:cs typeface="Times New Roman" panose="02020603050405020304" pitchFamily="18" charset="0"/>
              </a:rPr>
              <a:t>: Involved in emotion and fear processing.</a:t>
            </a:r>
          </a:p>
          <a:p>
            <a:pPr>
              <a:buFont typeface="Arial" panose="020B0604020202020204" pitchFamily="34" charset="0"/>
              <a:buChar char="•"/>
            </a:pPr>
            <a:r>
              <a:rPr lang="en-GB" altLang="en-US" b="1">
                <a:solidFill>
                  <a:srgbClr val="0D0D0D"/>
                </a:solidFill>
                <a:latin typeface="Times New Roman" panose="02020603050405020304" pitchFamily="18" charset="0"/>
                <a:cs typeface="Times New Roman" panose="02020603050405020304" pitchFamily="18" charset="0"/>
              </a:rPr>
              <a:t>Hippocampus</a:t>
            </a:r>
            <a:r>
              <a:rPr lang="en-GB" altLang="en-US">
                <a:solidFill>
                  <a:srgbClr val="0D0D0D"/>
                </a:solidFill>
                <a:latin typeface="Times New Roman" panose="02020603050405020304" pitchFamily="18" charset="0"/>
                <a:cs typeface="Times New Roman" panose="02020603050405020304" pitchFamily="18" charset="0"/>
              </a:rPr>
              <a:t>: Associated with memory and contextual information.</a:t>
            </a:r>
          </a:p>
          <a:p>
            <a:pPr>
              <a:buFont typeface="Arial" panose="020B0604020202020204" pitchFamily="34" charset="0"/>
              <a:buChar char="•"/>
            </a:pPr>
            <a:r>
              <a:rPr lang="en-GB" altLang="en-US" b="1">
                <a:solidFill>
                  <a:srgbClr val="0D0D0D"/>
                </a:solidFill>
                <a:latin typeface="Times New Roman" panose="02020603050405020304" pitchFamily="18" charset="0"/>
                <a:cs typeface="Times New Roman" panose="02020603050405020304" pitchFamily="18" charset="0"/>
              </a:rPr>
              <a:t>Prefrontal Cortex</a:t>
            </a:r>
            <a:r>
              <a:rPr lang="en-GB" altLang="en-US">
                <a:solidFill>
                  <a:srgbClr val="0D0D0D"/>
                </a:solidFill>
                <a:latin typeface="Times New Roman" panose="02020603050405020304" pitchFamily="18" charset="0"/>
                <a:cs typeface="Times New Roman" panose="02020603050405020304" pitchFamily="18" charset="0"/>
              </a:rPr>
              <a:t>: Involved in executive functions and decision-making.</a:t>
            </a:r>
          </a:p>
        </p:txBody>
      </p:sp>
      <p:pic>
        <p:nvPicPr>
          <p:cNvPr id="144387" name="Picture 4">
            <a:extLst>
              <a:ext uri="{FF2B5EF4-FFF2-40B4-BE49-F238E27FC236}">
                <a16:creationId xmlns:a16="http://schemas.microsoft.com/office/drawing/2014/main" id="{919B258F-73C7-F197-C1C0-CFD58326C9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267" r="1176" b="20779"/>
          <a:stretch>
            <a:fillRect/>
          </a:stretch>
        </p:blipFill>
        <p:spPr bwMode="auto">
          <a:xfrm>
            <a:off x="3492500" y="2781300"/>
            <a:ext cx="56515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8" name="Picture 6">
            <a:extLst>
              <a:ext uri="{FF2B5EF4-FFF2-40B4-BE49-F238E27FC236}">
                <a16:creationId xmlns:a16="http://schemas.microsoft.com/office/drawing/2014/main" id="{8E9FE872-A4A4-163E-60BC-6F7A140B22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79567" r="1309"/>
          <a:stretch>
            <a:fillRect/>
          </a:stretch>
        </p:blipFill>
        <p:spPr bwMode="auto">
          <a:xfrm>
            <a:off x="0" y="5703888"/>
            <a:ext cx="7380288"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26512068-EB34-C760-C183-CF03A977CC75}"/>
              </a:ext>
            </a:extLst>
          </p:cNvPr>
          <p:cNvSpPr txBox="1">
            <a:spLocks/>
          </p:cNvSpPr>
          <p:nvPr/>
        </p:nvSpPr>
        <p:spPr bwMode="auto">
          <a:xfrm>
            <a:off x="500063" y="0"/>
            <a:ext cx="8229600" cy="582613"/>
          </a:xfrm>
          <a:prstGeom prst="rect">
            <a:avLst/>
          </a:prstGeom>
          <a:noFill/>
          <a:ln>
            <a:noFill/>
          </a:ln>
        </p:spPr>
        <p:txBody>
          <a:bodyPr anchor="ctr"/>
          <a:lst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9pPr>
          </a:lstStyle>
          <a:p>
            <a:pPr>
              <a:defRPr/>
            </a:pPr>
            <a:r>
              <a:rPr lang="sr-Latn-CS" altLang="en-US" sz="3000" b="1" noProof="1">
                <a:solidFill>
                  <a:srgbClr val="FFC000"/>
                </a:solidFill>
                <a:effectLst>
                  <a:outerShdw blurRad="38100" dist="38100" dir="2700000">
                    <a:srgbClr val="FFFFFF"/>
                  </a:outerShdw>
                </a:effectLst>
                <a:latin typeface="Times New Roman" panose="02020603050405020304" pitchFamily="2" charset="0"/>
                <a:ea typeface="Times New Roman" panose="02020603050405020304" pitchFamily="2" charset="0"/>
              </a:rPr>
              <a:t>Nucleus accumbens</a:t>
            </a:r>
            <a:r>
              <a:rPr lang="en-GB" altLang="en-US" sz="3000" b="1" noProof="1">
                <a:solidFill>
                  <a:srgbClr val="FFC000"/>
                </a:solidFill>
                <a:effectLst>
                  <a:outerShdw blurRad="38100" dist="38100" dir="2700000">
                    <a:srgbClr val="FFFFFF"/>
                  </a:outerShdw>
                </a:effectLst>
                <a:latin typeface="Times New Roman" panose="02020603050405020304" pitchFamily="2" charset="0"/>
                <a:ea typeface="Times New Roman" panose="02020603050405020304" pitchFamily="2" charset="0"/>
              </a:rPr>
              <a:t> – Mesolimbic pathway</a:t>
            </a:r>
            <a:endParaRPr lang="sr-Latn-CS" altLang="en-US" sz="3000" b="1" noProof="1">
              <a:solidFill>
                <a:srgbClr val="FFC000"/>
              </a:solidFill>
              <a:effectLst>
                <a:outerShdw blurRad="38100" dist="38100" dir="2700000">
                  <a:srgbClr val="FFFFFF"/>
                </a:outerShdw>
              </a:effectLst>
              <a:latin typeface="Times New Roman" panose="02020603050405020304" pitchFamily="2" charset="0"/>
              <a:ea typeface="Times New Roman" panose="02020603050405020304" pitchFamily="2" charset="0"/>
            </a:endParaRPr>
          </a:p>
        </p:txBody>
      </p:sp>
      <p:sp>
        <p:nvSpPr>
          <p:cNvPr id="144390" name="TextBox 10">
            <a:extLst>
              <a:ext uri="{FF2B5EF4-FFF2-40B4-BE49-F238E27FC236}">
                <a16:creationId xmlns:a16="http://schemas.microsoft.com/office/drawing/2014/main" id="{9BADD413-753C-3779-0067-D37EF42BEA87}"/>
              </a:ext>
            </a:extLst>
          </p:cNvPr>
          <p:cNvSpPr txBox="1">
            <a:spLocks noChangeArrowheads="1"/>
          </p:cNvSpPr>
          <p:nvPr/>
        </p:nvSpPr>
        <p:spPr bwMode="auto">
          <a:xfrm>
            <a:off x="-26988" y="3659188"/>
            <a:ext cx="3735388" cy="14763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a:solidFill>
                  <a:schemeClr val="bg2"/>
                </a:solidFill>
                <a:latin typeface="Times New Roman" panose="02020603050405020304" pitchFamily="18" charset="0"/>
                <a:cs typeface="Times New Roman" panose="02020603050405020304" pitchFamily="18" charset="0"/>
              </a:rPr>
              <a:t>The mesolimbic pathway is a part and a key component of the </a:t>
            </a:r>
            <a:r>
              <a:rPr lang="en-GB" altLang="en-US" b="1">
                <a:solidFill>
                  <a:srgbClr val="C00000"/>
                </a:solidFill>
                <a:latin typeface="Times New Roman" panose="02020603050405020304" pitchFamily="18" charset="0"/>
                <a:cs typeface="Times New Roman" panose="02020603050405020304" pitchFamily="18" charset="0"/>
              </a:rPr>
              <a:t>medial forebrain bundle</a:t>
            </a:r>
            <a:r>
              <a:rPr lang="en-GB" altLang="en-US">
                <a:solidFill>
                  <a:schemeClr val="bg2"/>
                </a:solidFill>
                <a:latin typeface="Times New Roman" panose="02020603050405020304" pitchFamily="18" charset="0"/>
                <a:cs typeface="Times New Roman" panose="02020603050405020304" pitchFamily="18" charset="0"/>
              </a:rPr>
              <a:t>, which is “the highway” of the limbic system and will be described on following slides</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9584B30-CA22-B1CA-CE06-18F99BBB10FF}"/>
              </a:ext>
            </a:extLst>
          </p:cNvPr>
          <p:cNvSpPr txBox="1">
            <a:spLocks/>
          </p:cNvSpPr>
          <p:nvPr/>
        </p:nvSpPr>
        <p:spPr bwMode="auto">
          <a:xfrm>
            <a:off x="-65088" y="2205038"/>
            <a:ext cx="2632076" cy="2232025"/>
          </a:xfrm>
          <a:prstGeom prst="rect">
            <a:avLst/>
          </a:prstGeom>
          <a:noFill/>
          <a:ln>
            <a:noFill/>
          </a:ln>
        </p:spPr>
        <p:txBody>
          <a:bodyPr anchor="ctr"/>
          <a:lst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9pPr>
          </a:lstStyle>
          <a:p>
            <a:pPr>
              <a:defRPr/>
            </a:pPr>
            <a:r>
              <a:rPr lang="en-GB" altLang="en-US" sz="3000" b="1" noProof="1">
                <a:effectLst>
                  <a:outerShdw blurRad="38100" dist="38100" dir="2700000">
                    <a:srgbClr val="FFFFFF"/>
                  </a:outerShdw>
                </a:effectLst>
                <a:latin typeface="Times New Roman" panose="02020603050405020304" pitchFamily="2" charset="0"/>
                <a:ea typeface="Times New Roman" panose="02020603050405020304" pitchFamily="2" charset="0"/>
              </a:rPr>
              <a:t>Function of </a:t>
            </a:r>
            <a:r>
              <a:rPr lang="sr-Latn-CS" altLang="en-US" sz="3000" b="1" noProof="1">
                <a:effectLst>
                  <a:outerShdw blurRad="38100" dist="38100" dir="2700000">
                    <a:srgbClr val="FFFFFF"/>
                  </a:outerShdw>
                </a:effectLst>
                <a:latin typeface="Times New Roman" panose="02020603050405020304" pitchFamily="2" charset="0"/>
                <a:ea typeface="Times New Roman" panose="02020603050405020304" pitchFamily="2" charset="0"/>
              </a:rPr>
              <a:t>Nucleus accumbens</a:t>
            </a:r>
          </a:p>
        </p:txBody>
      </p:sp>
      <p:pic>
        <p:nvPicPr>
          <p:cNvPr id="145411" name="Picture 2">
            <a:extLst>
              <a:ext uri="{FF2B5EF4-FFF2-40B4-BE49-F238E27FC236}">
                <a16:creationId xmlns:a16="http://schemas.microsoft.com/office/drawing/2014/main" id="{DC2A1DDD-E6E3-A467-FECF-EA6381B605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192088"/>
            <a:ext cx="6411912" cy="625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7EE705B-C63C-2F58-06D0-EE0D36496C6C}"/>
              </a:ext>
            </a:extLst>
          </p:cNvPr>
          <p:cNvSpPr txBox="1"/>
          <p:nvPr/>
        </p:nvSpPr>
        <p:spPr>
          <a:xfrm>
            <a:off x="1357313" y="0"/>
            <a:ext cx="6215062" cy="476250"/>
          </a:xfrm>
          <a:prstGeom prst="rect">
            <a:avLst/>
          </a:prstGeom>
          <a:noFill/>
          <a:ln w="9525">
            <a:noFill/>
          </a:ln>
        </p:spPr>
        <p:txBody>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Corpus</a:t>
            </a:r>
            <a:r>
              <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striatum</a:t>
            </a:r>
            <a:r>
              <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p:txBody>
      </p:sp>
      <p:pic>
        <p:nvPicPr>
          <p:cNvPr id="15363" name="Picture 2" descr="D:\5\limbic.jpg">
            <a:extLst>
              <a:ext uri="{FF2B5EF4-FFF2-40B4-BE49-F238E27FC236}">
                <a16:creationId xmlns:a16="http://schemas.microsoft.com/office/drawing/2014/main" id="{C417B6CA-6E8A-15B1-7D48-EF61288AF41A}"/>
              </a:ext>
            </a:extLst>
          </p:cNvPr>
          <p:cNvPicPr>
            <a:picLocks noChangeArrowheads="1"/>
          </p:cNvPicPr>
          <p:nvPr/>
        </p:nvPicPr>
        <p:blipFill>
          <a:blip r:embed="rId2">
            <a:extLst>
              <a:ext uri="{28A0092B-C50C-407E-A947-70E740481C1C}">
                <a14:useLocalDpi xmlns:a14="http://schemas.microsoft.com/office/drawing/2010/main" val="0"/>
              </a:ext>
            </a:extLst>
          </a:blip>
          <a:srcRect t="5865"/>
          <a:stretch>
            <a:fillRect/>
          </a:stretch>
        </p:blipFill>
        <p:spPr bwMode="auto">
          <a:xfrm>
            <a:off x="5148263" y="3933825"/>
            <a:ext cx="386080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2" descr="Picture30">
            <a:extLst>
              <a:ext uri="{FF2B5EF4-FFF2-40B4-BE49-F238E27FC236}">
                <a16:creationId xmlns:a16="http://schemas.microsoft.com/office/drawing/2014/main" id="{0D7CA280-DEC2-8B2E-7D71-FF7E312FA3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4612" y="692150"/>
            <a:ext cx="402590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EC418F9-7C71-0B2C-BD2C-62CEDB216740}"/>
              </a:ext>
            </a:extLst>
          </p:cNvPr>
          <p:cNvSpPr txBox="1"/>
          <p:nvPr/>
        </p:nvSpPr>
        <p:spPr>
          <a:xfrm>
            <a:off x="-6097" y="408057"/>
            <a:ext cx="5154360" cy="400110"/>
          </a:xfrm>
          <a:prstGeom prst="rect">
            <a:avLst/>
          </a:prstGeom>
          <a:noFill/>
        </p:spPr>
        <p:txBody>
          <a:bodyPr wrap="none">
            <a:spAutoFit/>
          </a:bodyPr>
          <a:lstStyle/>
          <a:p>
            <a:pPr>
              <a:defRPr/>
            </a:pP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CAUDATE NUCLEUS (NC. CAUDATUS)</a:t>
            </a:r>
          </a:p>
        </p:txBody>
      </p:sp>
      <p:sp>
        <p:nvSpPr>
          <p:cNvPr id="3" name="TextBox 2">
            <a:extLst>
              <a:ext uri="{FF2B5EF4-FFF2-40B4-BE49-F238E27FC236}">
                <a16:creationId xmlns:a16="http://schemas.microsoft.com/office/drawing/2014/main" id="{C6679FCE-C490-40CF-F7DB-C3E3A158EBA3}"/>
              </a:ext>
            </a:extLst>
          </p:cNvPr>
          <p:cNvSpPr txBox="1"/>
          <p:nvPr/>
        </p:nvSpPr>
        <p:spPr>
          <a:xfrm>
            <a:off x="-6098" y="822370"/>
            <a:ext cx="9150098" cy="5940088"/>
          </a:xfrm>
          <a:prstGeom prst="rect">
            <a:avLst/>
          </a:prstGeom>
          <a:noFill/>
        </p:spPr>
        <p:txBody>
          <a:bodyPr>
            <a:spAutoFit/>
          </a:bodyPr>
          <a:lstStyle/>
          <a:p>
            <a:pPr>
              <a:defRPr/>
            </a:pPr>
            <a:r>
              <a:rPr lang="en-GB" sz="1900" dirty="0">
                <a:latin typeface="Times New Roman" panose="02020603050405020304" pitchFamily="18" charset="0"/>
                <a:cs typeface="Times New Roman" panose="02020603050405020304" pitchFamily="18" charset="0"/>
              </a:rPr>
              <a:t>- Inner nucleus of corpus striatum</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It is curved, comma-shaped </a:t>
            </a:r>
            <a:r>
              <a:rPr lang="en-GB" sz="1900" dirty="0" err="1">
                <a:latin typeface="Times New Roman" panose="02020603050405020304" pitchFamily="18" charset="0"/>
                <a:cs typeface="Times New Roman" panose="02020603050405020304" pitchFamily="18" charset="0"/>
              </a:rPr>
              <a:t>gray</a:t>
            </a:r>
            <a:r>
              <a:rPr lang="en-GB" sz="1900" dirty="0">
                <a:latin typeface="Times New Roman" panose="02020603050405020304" pitchFamily="18" charset="0"/>
                <a:cs typeface="Times New Roman" panose="02020603050405020304" pitchFamily="18" charset="0"/>
              </a:rPr>
              <a:t> mass </a:t>
            </a:r>
            <a:r>
              <a:rPr lang="en-GB" sz="1900" dirty="0" err="1">
                <a:latin typeface="Times New Roman" panose="02020603050405020304" pitchFamily="18" charset="0"/>
                <a:cs typeface="Times New Roman" panose="02020603050405020304" pitchFamily="18" charset="0"/>
              </a:rPr>
              <a:t>matter,that</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curves over the lateral part of thalamus and internal,</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as well as the part of  </a:t>
            </a:r>
            <a:r>
              <a:rPr lang="en-GB" sz="1900" dirty="0" err="1">
                <a:latin typeface="Times New Roman" panose="02020603050405020304" pitchFamily="18" charset="0"/>
                <a:cs typeface="Times New Roman" panose="02020603050405020304" pitchFamily="18" charset="0"/>
              </a:rPr>
              <a:t>nc</a:t>
            </a:r>
            <a:r>
              <a:rPr lang="en-GB" sz="1900" dirty="0">
                <a:latin typeface="Times New Roman" panose="02020603050405020304" pitchFamily="18" charset="0"/>
                <a:cs typeface="Times New Roman" panose="02020603050405020304" pitchFamily="18" charset="0"/>
              </a:rPr>
              <a:t>. </a:t>
            </a:r>
            <a:r>
              <a:rPr lang="en-GB" sz="1900" dirty="0" err="1">
                <a:latin typeface="Times New Roman" panose="02020603050405020304" pitchFamily="18" charset="0"/>
                <a:cs typeface="Times New Roman" panose="02020603050405020304" pitchFamily="18" charset="0"/>
              </a:rPr>
              <a:t>lentiformis</a:t>
            </a:r>
            <a:endParaRPr lang="en-GB" sz="1900" dirty="0">
              <a:latin typeface="Times New Roman" panose="02020603050405020304" pitchFamily="18" charset="0"/>
              <a:cs typeface="Times New Roman" panose="02020603050405020304" pitchFamily="18" charset="0"/>
            </a:endParaRPr>
          </a:p>
          <a:p>
            <a:pPr>
              <a:defRPr/>
            </a:pPr>
            <a:r>
              <a:rPr lang="en-GB" sz="1900" dirty="0">
                <a:latin typeface="Times New Roman" panose="02020603050405020304" pitchFamily="18" charset="0"/>
                <a:cs typeface="Times New Roman" panose="02020603050405020304" pitchFamily="18" charset="0"/>
              </a:rPr>
              <a:t>- It has 3 parts:</a:t>
            </a:r>
          </a:p>
          <a:p>
            <a:pPr>
              <a:defRPr/>
            </a:pPr>
            <a:r>
              <a:rPr lang="en-GB" sz="1900" dirty="0">
                <a:latin typeface="Times New Roman" panose="02020603050405020304" pitchFamily="18" charset="0"/>
                <a:cs typeface="Times New Roman" panose="02020603050405020304" pitchFamily="18" charset="0"/>
              </a:rPr>
              <a:t>     </a:t>
            </a:r>
            <a:r>
              <a:rPr lang="en-GB" sz="1900" b="1" dirty="0">
                <a:ln>
                  <a:solidFill>
                    <a:srgbClr val="FFFF66"/>
                  </a:solidFill>
                </a:ln>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the head (caput nuclei </a:t>
            </a:r>
            <a:r>
              <a:rPr lang="en-GB" sz="1900" b="1" dirty="0" err="1">
                <a:ln>
                  <a:solidFill>
                    <a:srgbClr val="FFFF66"/>
                  </a:solidFill>
                </a:ln>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caudati</a:t>
            </a:r>
            <a:r>
              <a:rPr lang="en-GB" sz="1900" b="1" dirty="0">
                <a:ln>
                  <a:solidFill>
                    <a:srgbClr val="FFFF66"/>
                  </a:solidFill>
                </a:ln>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the widest, rostral (anterior) part of caudate nucleus</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in antero-posterior direction it begins at the level of the genu of corpus callosum </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it forms the lateroventral wall of anterior horn of lateral ventricle</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it is separated from putamen by anterior limb of internal capsule, while its ventral</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part and rostral part of putamen are fused</a:t>
            </a:r>
          </a:p>
          <a:p>
            <a:pPr>
              <a:defRPr/>
            </a:pPr>
            <a:r>
              <a:rPr lang="en-GB" sz="1900" dirty="0">
                <a:latin typeface="Times New Roman" panose="02020603050405020304" pitchFamily="18" charset="0"/>
                <a:cs typeface="Times New Roman" panose="02020603050405020304" pitchFamily="18" charset="0"/>
              </a:rPr>
              <a:t>     </a:t>
            </a:r>
            <a:r>
              <a:rPr lang="en-GB" sz="19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the body (corpus nuclei </a:t>
            </a:r>
            <a:r>
              <a:rPr lang="en-GB" sz="1900" b="1" dirty="0" err="1">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caudati</a:t>
            </a:r>
            <a:r>
              <a:rPr lang="en-GB" sz="19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br>
              <a:rPr lang="en-GB" sz="19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curves around dorsolateral part of thalamus,</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and they are separated by stria terminalis</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(output </a:t>
            </a:r>
            <a:r>
              <a:rPr lang="en-GB" sz="1900" dirty="0" err="1">
                <a:latin typeface="Times New Roman" panose="02020603050405020304" pitchFamily="18" charset="0"/>
                <a:cs typeface="Times New Roman" panose="02020603050405020304" pitchFamily="18" charset="0"/>
              </a:rPr>
              <a:t>fibers</a:t>
            </a:r>
            <a:r>
              <a:rPr lang="en-GB" sz="1900" dirty="0">
                <a:latin typeface="Times New Roman" panose="02020603050405020304" pitchFamily="18" charset="0"/>
                <a:cs typeface="Times New Roman" panose="02020603050405020304" pitchFamily="18" charset="0"/>
              </a:rPr>
              <a:t> of amygdala) and vena </a:t>
            </a:r>
            <a:r>
              <a:rPr lang="en-GB" sz="1900" dirty="0" err="1">
                <a:latin typeface="Times New Roman" panose="02020603050405020304" pitchFamily="18" charset="0"/>
                <a:cs typeface="Times New Roman" panose="02020603050405020304" pitchFamily="18" charset="0"/>
              </a:rPr>
              <a:t>talamostriata</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forms the floor of central part of lateral ventricle</a:t>
            </a:r>
          </a:p>
          <a:p>
            <a:pPr>
              <a:defRPr/>
            </a:pPr>
            <a:r>
              <a:rPr lang="en-GB" sz="1900" dirty="0">
                <a:latin typeface="Times New Roman" panose="02020603050405020304" pitchFamily="18" charset="0"/>
                <a:cs typeface="Times New Roman" panose="02020603050405020304" pitchFamily="18" charset="0"/>
              </a:rPr>
              <a:t>     </a:t>
            </a:r>
            <a:r>
              <a:rPr lang="en-GB" sz="19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the tail (cauda nuclei </a:t>
            </a:r>
            <a:r>
              <a:rPr lang="en-GB" sz="1900" b="1" dirty="0" err="1">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caudati</a:t>
            </a:r>
            <a:r>
              <a:rPr lang="en-GB" sz="19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curves around lateral part of pulvinar of thalamus</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forms the roof of inferior limb of lateral ventricle</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 ends near the anterior part of inferior limb of lateral ventricle where it joins with amygdala</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03FC10-AB58-ED24-D29F-0F3FE5395D66}"/>
              </a:ext>
            </a:extLst>
          </p:cNvPr>
          <p:cNvSpPr txBox="1">
            <a:spLocks/>
          </p:cNvSpPr>
          <p:nvPr/>
        </p:nvSpPr>
        <p:spPr bwMode="auto">
          <a:xfrm>
            <a:off x="-65088" y="2205038"/>
            <a:ext cx="2632076" cy="2232025"/>
          </a:xfrm>
          <a:prstGeom prst="rect">
            <a:avLst/>
          </a:prstGeom>
          <a:noFill/>
          <a:ln>
            <a:noFill/>
          </a:ln>
        </p:spPr>
        <p:txBody>
          <a:bodyPr anchor="ctr"/>
          <a:lst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Tahoma" panose="020B0604030504040204" pitchFamily="34" charset="0"/>
              </a:defRPr>
            </a:lvl9pPr>
          </a:lstStyle>
          <a:p>
            <a:pPr>
              <a:defRPr/>
            </a:pPr>
            <a:r>
              <a:rPr lang="en-GB" altLang="en-US" sz="3000" b="1" noProof="1">
                <a:effectLst>
                  <a:outerShdw blurRad="38100" dist="38100" dir="2700000">
                    <a:srgbClr val="FFFFFF"/>
                  </a:outerShdw>
                </a:effectLst>
                <a:latin typeface="Times New Roman" panose="02020603050405020304" pitchFamily="2" charset="0"/>
                <a:ea typeface="Times New Roman" panose="02020603050405020304" pitchFamily="2" charset="0"/>
              </a:rPr>
              <a:t>Disfunction of </a:t>
            </a:r>
            <a:r>
              <a:rPr lang="sr-Latn-CS" altLang="en-US" sz="3000" b="1" noProof="1">
                <a:effectLst>
                  <a:outerShdw blurRad="38100" dist="38100" dir="2700000">
                    <a:srgbClr val="FFFFFF"/>
                  </a:outerShdw>
                </a:effectLst>
                <a:latin typeface="Times New Roman" panose="02020603050405020304" pitchFamily="2" charset="0"/>
                <a:ea typeface="Times New Roman" panose="02020603050405020304" pitchFamily="2" charset="0"/>
              </a:rPr>
              <a:t>Nucleus accumbens</a:t>
            </a:r>
          </a:p>
        </p:txBody>
      </p:sp>
      <p:pic>
        <p:nvPicPr>
          <p:cNvPr id="146435" name="Picture 5">
            <a:extLst>
              <a:ext uri="{FF2B5EF4-FFF2-40B4-BE49-F238E27FC236}">
                <a16:creationId xmlns:a16="http://schemas.microsoft.com/office/drawing/2014/main" id="{65704C60-054C-88D8-C3C5-00C2CEF106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38"/>
          <a:stretch>
            <a:fillRect/>
          </a:stretch>
        </p:blipFill>
        <p:spPr bwMode="auto">
          <a:xfrm>
            <a:off x="2566988" y="312738"/>
            <a:ext cx="6600825" cy="62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6" name="TextBox 6">
            <a:extLst>
              <a:ext uri="{FF2B5EF4-FFF2-40B4-BE49-F238E27FC236}">
                <a16:creationId xmlns:a16="http://schemas.microsoft.com/office/drawing/2014/main" id="{B4693A32-5620-CC96-F605-0CAF0C85D2B6}"/>
              </a:ext>
            </a:extLst>
          </p:cNvPr>
          <p:cNvSpPr txBox="1">
            <a:spLocks noChangeArrowheads="1"/>
          </p:cNvSpPr>
          <p:nvPr/>
        </p:nvSpPr>
        <p:spPr bwMode="auto">
          <a:xfrm>
            <a:off x="5508625" y="3789363"/>
            <a:ext cx="1546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1400">
                <a:solidFill>
                  <a:schemeClr val="bg2"/>
                </a:solidFill>
                <a:latin typeface="Times New Roman" panose="02020603050405020304" pitchFamily="18" charset="0"/>
                <a:cs typeface="Times New Roman" panose="02020603050405020304" pitchFamily="18" charset="0"/>
              </a:rPr>
              <a:t>the lost of interests</a:t>
            </a:r>
          </a:p>
        </p:txBody>
      </p:sp>
      <p:cxnSp>
        <p:nvCxnSpPr>
          <p:cNvPr id="9" name="Straight Arrow Connector 8">
            <a:extLst>
              <a:ext uri="{FF2B5EF4-FFF2-40B4-BE49-F238E27FC236}">
                <a16:creationId xmlns:a16="http://schemas.microsoft.com/office/drawing/2014/main" id="{4DC5004E-EE4D-CCBC-04E1-D58562567983}"/>
              </a:ext>
            </a:extLst>
          </p:cNvPr>
          <p:cNvCxnSpPr/>
          <p:nvPr/>
        </p:nvCxnSpPr>
        <p:spPr>
          <a:xfrm flipH="1" flipV="1">
            <a:off x="5364163" y="3500438"/>
            <a:ext cx="503237" cy="3603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EABCC7-1221-D09D-99EE-B0E5598C14E1}"/>
              </a:ext>
            </a:extLst>
          </p:cNvPr>
          <p:cNvSpPr txBox="1"/>
          <p:nvPr/>
        </p:nvSpPr>
        <p:spPr>
          <a:xfrm>
            <a:off x="-10681" y="659765"/>
            <a:ext cx="9144000" cy="6198235"/>
          </a:xfrm>
          <a:prstGeom prst="rect">
            <a:avLst/>
          </a:prstGeom>
          <a:solidFill>
            <a:schemeClr val="tx1"/>
          </a:solidFill>
        </p:spPr>
        <p:txBody>
          <a:bodyPr>
            <a:spAutoFit/>
          </a:bodyPr>
          <a:lstStyle/>
          <a:p>
            <a:pPr>
              <a:lnSpc>
                <a:spcPct val="115000"/>
              </a:lnSpc>
              <a:spcAft>
                <a:spcPts val="1500"/>
              </a:spcAft>
              <a:defRPr/>
            </a:pP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The medial forebrain bundle (MFB) is a complex pathway that connect various regions of the brain, playing a crucial role in the reward and pleasure systems, motivation, and the regulation of emotional and autonomic functions (“high-way of limbic system”).</a:t>
            </a:r>
          </a:p>
          <a:p>
            <a:pPr marL="342900" indent="-342900">
              <a:lnSpc>
                <a:spcPct val="115000"/>
              </a:lnSpc>
              <a:spcAft>
                <a:spcPts val="800"/>
              </a:spcAft>
              <a:buSzPts val="1000"/>
              <a:buFont typeface="Symbol" panose="05050102010706020507" pitchFamily="18" charset="2"/>
              <a:buChar char=""/>
              <a:tabLst>
                <a:tab pos="457200" algn="l"/>
              </a:tabLst>
              <a:defRPr/>
            </a:pP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Location</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The MFB extends from septal and orbitofrontal cortex, runs through the lateral hypothalamus and extends to the brainstem, forming a major pathway that links the forebrain with the midbrain and hindbrain.</a:t>
            </a:r>
            <a:endParaRPr lang="en-GB" kern="10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nSpc>
                <a:spcPct val="115000"/>
              </a:lnSpc>
              <a:spcAft>
                <a:spcPts val="800"/>
              </a:spcAft>
              <a:buSzPts val="1000"/>
              <a:buFont typeface="Symbol" panose="05050102010706020507" pitchFamily="18" charset="2"/>
              <a:buChar char=""/>
              <a:tabLst>
                <a:tab pos="457200" algn="l"/>
              </a:tabLst>
              <a:defRPr/>
            </a:pP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Structure</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It consists of a collection of </a:t>
            </a:r>
            <a:r>
              <a:rPr lang="en-GB" kern="0" dirty="0" err="1">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fibers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that are heterogeneous, containing </a:t>
            </a:r>
            <a:r>
              <a:rPr lang="en-GB" u="sng"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both ascending and descending projections.</a:t>
            </a:r>
            <a:br>
              <a:rPr lang="en-GB" u="sng"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Ascending Pathways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 </a:t>
            </a: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From the Brainstem</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Includes </a:t>
            </a:r>
            <a:r>
              <a:rPr lang="en-GB" kern="0" dirty="0" err="1">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fibers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originating </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from the reticular formation and various nuclei in </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the brainstem (example: ventral tegmental area)</a:t>
            </a:r>
            <a:br>
              <a:rPr lang="en-GB" kern="10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10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 </a:t>
            </a: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To the Forebrain</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Projects to the septal area, </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nucleus </a:t>
            </a:r>
            <a:r>
              <a:rPr lang="en-GB" kern="0" dirty="0" err="1">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accumbens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and frontal cortex.</a:t>
            </a:r>
            <a:endParaRPr lang="en-GB" kern="10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800"/>
              </a:spcAft>
              <a:buSzPts val="1000"/>
              <a:tabLst>
                <a:tab pos="457200" algn="l"/>
              </a:tabLst>
              <a:defRPr/>
            </a:pPr>
            <a:r>
              <a:rPr lang="en-GB" kern="100" dirty="0">
                <a:solidFill>
                  <a:srgbClr val="0D0D0D"/>
                </a:solidFill>
                <a:highlight>
                  <a:srgbClr val="FFFFFF"/>
                </a:highlight>
                <a:latin typeface="Times New Roman" panose="02020603050405020304" pitchFamily="18" charset="0"/>
                <a:ea typeface="Aptos" panose="020B0004020202020204" pitchFamily="34" charset="0"/>
                <a:cs typeface="Times New Roman" panose="02020603050405020304" pitchFamily="18" charset="0"/>
              </a:rPr>
              <a:t>      * </a:t>
            </a:r>
            <a:r>
              <a:rPr lang="en-GB" b="1" kern="0" dirty="0">
                <a:solidFill>
                  <a:srgbClr val="0D0D0D"/>
                </a:solidFill>
                <a:highlight>
                  <a:srgbClr val="FFFFFF"/>
                </a:highlight>
                <a:latin typeface="Times New Roman" panose="02020603050405020304" pitchFamily="18" charset="0"/>
                <a:ea typeface="Aptos" panose="020B0004020202020204" pitchFamily="34" charset="0"/>
                <a:cs typeface="Times New Roman" panose="02020603050405020304" pitchFamily="18" charset="0"/>
              </a:rPr>
              <a:t>De</a:t>
            </a: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scending Pathways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 </a:t>
            </a: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From the Forebrain</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GB" kern="0" dirty="0" err="1">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fibers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originating from the </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septal area, hypothalamus, and prefrontal cortex.</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 </a:t>
            </a: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To the Brainstem and Spinal Cord</a:t>
            </a:r>
            <a:endParaRPr lang="en-GB" kern="100" dirty="0">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p:txBody>
      </p:sp>
      <p:pic>
        <p:nvPicPr>
          <p:cNvPr id="147459" name="Picture 4" descr="http://thebrain.mcgill.ca/flash/i/i_03/i_03_cr/i_03_cr_que/i_03_cr_que_1a.jpg">
            <a:extLst>
              <a:ext uri="{FF2B5EF4-FFF2-40B4-BE49-F238E27FC236}">
                <a16:creationId xmlns:a16="http://schemas.microsoft.com/office/drawing/2014/main" id="{4DF2F1BF-A69B-4366-2638-BB6746A273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622" r="4234" b="2667"/>
          <a:stretch>
            <a:fillRect/>
          </a:stretch>
        </p:blipFill>
        <p:spPr bwMode="auto">
          <a:xfrm>
            <a:off x="5324475" y="3592513"/>
            <a:ext cx="3808413"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0" name="TextBox 4">
            <a:extLst>
              <a:ext uri="{FF2B5EF4-FFF2-40B4-BE49-F238E27FC236}">
                <a16:creationId xmlns:a16="http://schemas.microsoft.com/office/drawing/2014/main" id="{FD8FEF60-0139-F90D-2118-5AB0764D51EA}"/>
              </a:ext>
            </a:extLst>
          </p:cNvPr>
          <p:cNvSpPr txBox="1">
            <a:spLocks noChangeArrowheads="1"/>
          </p:cNvSpPr>
          <p:nvPr/>
        </p:nvSpPr>
        <p:spPr bwMode="auto">
          <a:xfrm>
            <a:off x="1403350" y="0"/>
            <a:ext cx="71040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3200" b="1">
                <a:solidFill>
                  <a:srgbClr val="FFCC00"/>
                </a:solidFill>
                <a:latin typeface="Times New Roman" panose="02020603050405020304" pitchFamily="18" charset="0"/>
                <a:cs typeface="Times New Roman" panose="02020603050405020304" pitchFamily="18" charset="0"/>
              </a:rPr>
              <a:t>Medial forebrain bundle (white matter)</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DDD412-00D6-154F-DC97-A019E2B6E0E0}"/>
              </a:ext>
            </a:extLst>
          </p:cNvPr>
          <p:cNvSpPr txBox="1"/>
          <p:nvPr/>
        </p:nvSpPr>
        <p:spPr>
          <a:xfrm>
            <a:off x="-10681" y="659765"/>
            <a:ext cx="9144000" cy="2767552"/>
          </a:xfrm>
          <a:prstGeom prst="rect">
            <a:avLst/>
          </a:prstGeom>
          <a:solidFill>
            <a:schemeClr val="tx1"/>
          </a:solidFill>
        </p:spPr>
        <p:txBody>
          <a:bodyPr>
            <a:spAutoFit/>
          </a:bodyPr>
          <a:lstStyle/>
          <a:p>
            <a:pPr>
              <a:spcBef>
                <a:spcPts val="0"/>
              </a:spcBef>
              <a:spcAft>
                <a:spcPts val="0"/>
              </a:spcAft>
              <a:tabLst>
                <a:tab pos="228600" algn="l"/>
              </a:tabLst>
              <a:defRPr/>
            </a:pP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Hypothalamic Connections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endParaRPr lang="en-GB" kern="100" dirty="0">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a:p>
            <a:pPr marL="742950" lvl="1" indent="-285750">
              <a:spcBef>
                <a:spcPts val="0"/>
              </a:spcBef>
              <a:spcAft>
                <a:spcPts val="0"/>
              </a:spcAft>
              <a:buSzPts val="1000"/>
              <a:buFont typeface="Symbol" panose="05050102010706020507" pitchFamily="18" charset="2"/>
              <a:buChar char=""/>
              <a:tabLst>
                <a:tab pos="685800" algn="l"/>
              </a:tabLst>
              <a:defRPr/>
            </a:pP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Lateral Hypothalamus</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 major relay point within the MFB, it integrates inputs and projects to several brain regions.</a:t>
            </a:r>
            <a:b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endParaRPr lang="en-GB" kern="100" dirty="0">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a:p>
            <a:pPr>
              <a:lnSpc>
                <a:spcPct val="115000"/>
              </a:lnSpc>
              <a:spcBef>
                <a:spcPts val="0"/>
              </a:spcBef>
              <a:spcAft>
                <a:spcPts val="0"/>
              </a:spcAft>
              <a:tabLst>
                <a:tab pos="228600" algn="l"/>
              </a:tabLst>
              <a:defRPr/>
            </a:pPr>
            <a:r>
              <a:rPr lang="en-GB" b="1"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Limbic System</a:t>
            </a: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a:t>
            </a:r>
            <a:endParaRPr lang="en-GB" kern="100" dirty="0">
              <a:highlight>
                <a:srgbClr val="FFFFFF"/>
              </a:highlight>
              <a:latin typeface="Times New Roman" panose="02020603050405020304" pitchFamily="18" charset="0"/>
              <a:ea typeface="Aptos" panose="020B0004020202020204" pitchFamily="34" charset="0"/>
              <a:cs typeface="Times New Roman" panose="02020603050405020304" pitchFamily="18" charset="0"/>
            </a:endParaRPr>
          </a:p>
          <a:p>
            <a:pPr marL="742950" lvl="1" indent="-285750">
              <a:lnSpc>
                <a:spcPct val="115000"/>
              </a:lnSpc>
              <a:spcBef>
                <a:spcPts val="0"/>
              </a:spcBef>
              <a:spcAft>
                <a:spcPts val="0"/>
              </a:spcAft>
              <a:buSzPts val="1000"/>
              <a:buFont typeface="Symbol" panose="05050102010706020507" pitchFamily="18" charset="2"/>
              <a:buChar char=""/>
              <a:tabLst>
                <a:tab pos="685800" algn="l"/>
              </a:tabLst>
              <a:defRPr/>
            </a:pPr>
            <a:r>
              <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Side branches of this pathway are connected with the amygdala, hippocampus, and other limbic structures, facilitating the integration of emotional and motivational states with autonomic functions.</a:t>
            </a:r>
            <a:br>
              <a:rPr lang="en-GB" kern="10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br>
            <a:endPar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8483" name="Picture 4" descr="http://thebrain.mcgill.ca/flash/i/i_03/i_03_cr/i_03_cr_que/i_03_cr_que_1a.jpg">
            <a:extLst>
              <a:ext uri="{FF2B5EF4-FFF2-40B4-BE49-F238E27FC236}">
                <a16:creationId xmlns:a16="http://schemas.microsoft.com/office/drawing/2014/main" id="{424B9A95-CE7F-0275-10BE-1C6F53B363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622" r="4234" b="2667"/>
          <a:stretch>
            <a:fillRect/>
          </a:stretch>
        </p:blipFill>
        <p:spPr bwMode="auto">
          <a:xfrm>
            <a:off x="5324475" y="3592513"/>
            <a:ext cx="3808413"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4" name="TextBox 4">
            <a:extLst>
              <a:ext uri="{FF2B5EF4-FFF2-40B4-BE49-F238E27FC236}">
                <a16:creationId xmlns:a16="http://schemas.microsoft.com/office/drawing/2014/main" id="{C90C6756-7621-75C4-6FF9-9891285DA52B}"/>
              </a:ext>
            </a:extLst>
          </p:cNvPr>
          <p:cNvSpPr txBox="1">
            <a:spLocks noChangeArrowheads="1"/>
          </p:cNvSpPr>
          <p:nvPr/>
        </p:nvSpPr>
        <p:spPr bwMode="auto">
          <a:xfrm>
            <a:off x="2339975" y="0"/>
            <a:ext cx="4484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3200" b="1">
                <a:solidFill>
                  <a:srgbClr val="FFCC00"/>
                </a:solidFill>
                <a:latin typeface="Times New Roman" panose="02020603050405020304" pitchFamily="18" charset="0"/>
                <a:cs typeface="Times New Roman" panose="02020603050405020304" pitchFamily="18" charset="0"/>
              </a:rPr>
              <a:t>Medial forebrain bundle</a:t>
            </a:r>
          </a:p>
        </p:txBody>
      </p:sp>
      <p:sp>
        <p:nvSpPr>
          <p:cNvPr id="9" name="TextBox 8">
            <a:extLst>
              <a:ext uri="{FF2B5EF4-FFF2-40B4-BE49-F238E27FC236}">
                <a16:creationId xmlns:a16="http://schemas.microsoft.com/office/drawing/2014/main" id="{EE7F279D-40D8-229C-85F8-6B3D90DC8324}"/>
              </a:ext>
            </a:extLst>
          </p:cNvPr>
          <p:cNvSpPr txBox="1"/>
          <p:nvPr/>
        </p:nvSpPr>
        <p:spPr>
          <a:xfrm>
            <a:off x="-11113" y="4125913"/>
            <a:ext cx="5289551" cy="2246312"/>
          </a:xfrm>
          <a:prstGeom prst="rect">
            <a:avLst/>
          </a:prstGeom>
          <a:solidFill>
            <a:schemeClr val="tx1"/>
          </a:solidFill>
        </p:spPr>
        <p:txBody>
          <a:bodyPr>
            <a:spAutoFit/>
          </a:bodyPr>
          <a:lstStyle/>
          <a:p>
            <a:pPr>
              <a:defRPr/>
            </a:pPr>
            <a:r>
              <a:rPr lang="en-GB" sz="2000" kern="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The medial forebrain bundle is a critical neural pathway that integrates various brain regions involved in reward, motivation, emotion, and autonomic regulation. </a:t>
            </a:r>
          </a:p>
          <a:p>
            <a:pPr>
              <a:defRPr/>
            </a:pPr>
            <a:r>
              <a:rPr lang="en-GB" sz="2000" kern="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Its complex network of connections underscores its importance in maintaining </a:t>
            </a:r>
            <a:r>
              <a:rPr lang="en-GB" sz="2000" kern="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behavioral</a:t>
            </a:r>
            <a:r>
              <a:rPr lang="en-GB" sz="2000" kern="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and physiological homeostasis.</a:t>
            </a:r>
            <a:endParaRPr lang="en-GB"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extBox 4">
            <a:extLst>
              <a:ext uri="{FF2B5EF4-FFF2-40B4-BE49-F238E27FC236}">
                <a16:creationId xmlns:a16="http://schemas.microsoft.com/office/drawing/2014/main" id="{32F1DD10-E2B2-5BA8-D54B-3C1B5E40C8C4}"/>
              </a:ext>
            </a:extLst>
          </p:cNvPr>
          <p:cNvSpPr txBox="1">
            <a:spLocks noChangeArrowheads="1"/>
          </p:cNvSpPr>
          <p:nvPr/>
        </p:nvSpPr>
        <p:spPr bwMode="auto">
          <a:xfrm>
            <a:off x="2339975" y="0"/>
            <a:ext cx="4484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3200" b="1">
                <a:solidFill>
                  <a:srgbClr val="FFCC00"/>
                </a:solidFill>
                <a:latin typeface="Times New Roman" panose="02020603050405020304" pitchFamily="18" charset="0"/>
                <a:cs typeface="Times New Roman" panose="02020603050405020304" pitchFamily="18" charset="0"/>
              </a:rPr>
              <a:t>Medial forebrain bundle</a:t>
            </a:r>
          </a:p>
        </p:txBody>
      </p:sp>
      <p:pic>
        <p:nvPicPr>
          <p:cNvPr id="149507" name="Picture 5">
            <a:extLst>
              <a:ext uri="{FF2B5EF4-FFF2-40B4-BE49-F238E27FC236}">
                <a16:creationId xmlns:a16="http://schemas.microsoft.com/office/drawing/2014/main" id="{82785566-B880-FE11-CCC4-78978C501D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8" y="1443038"/>
            <a:ext cx="5289551" cy="515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08" name="Picture 6">
            <a:extLst>
              <a:ext uri="{FF2B5EF4-FFF2-40B4-BE49-F238E27FC236}">
                <a16:creationId xmlns:a16="http://schemas.microsoft.com/office/drawing/2014/main" id="{3BF0FA22-1255-1A2A-BAC0-16E3CA1E9C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50" y="3141663"/>
            <a:ext cx="432435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F251C41-DC26-B14F-EE64-BC7E3DFAC825}"/>
              </a:ext>
            </a:extLst>
          </p:cNvPr>
          <p:cNvSpPr txBox="1"/>
          <p:nvPr/>
        </p:nvSpPr>
        <p:spPr>
          <a:xfrm>
            <a:off x="0" y="764704"/>
            <a:ext cx="1990393" cy="385362"/>
          </a:xfrm>
          <a:prstGeom prst="rect">
            <a:avLst/>
          </a:prstGeom>
          <a:solidFill>
            <a:schemeClr val="tx1"/>
          </a:solidFill>
        </p:spPr>
        <p:txBody>
          <a:bodyPr>
            <a:spAutoFit/>
          </a:bodyPr>
          <a:lstStyle/>
          <a:p>
            <a:pPr marL="0" lvl="1">
              <a:lnSpc>
                <a:spcPct val="115000"/>
              </a:lnSpc>
              <a:spcBef>
                <a:spcPts val="0"/>
              </a:spcBef>
              <a:spcAft>
                <a:spcPts val="0"/>
              </a:spcAft>
              <a:buSzPts val="1000"/>
              <a:tabLst>
                <a:tab pos="0" algn="l"/>
              </a:tabLst>
              <a:defRPr/>
            </a:pPr>
            <a:r>
              <a:rPr lang="en-GB" b="1" kern="10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Functions:</a:t>
            </a:r>
            <a:endParaRPr lang="en-GB" kern="0" dirty="0">
              <a:solidFill>
                <a:srgbClr val="0D0D0D"/>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descr="Picture27">
            <a:extLst>
              <a:ext uri="{FF2B5EF4-FFF2-40B4-BE49-F238E27FC236}">
                <a16:creationId xmlns:a16="http://schemas.microsoft.com/office/drawing/2014/main" id="{12AA64B4-CCE0-880F-6712-89B0E159CE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8" y="26988"/>
            <a:ext cx="5686425" cy="357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2" descr="Picture28">
            <a:extLst>
              <a:ext uri="{FF2B5EF4-FFF2-40B4-BE49-F238E27FC236}">
                <a16:creationId xmlns:a16="http://schemas.microsoft.com/office/drawing/2014/main" id="{70374DA4-0215-BEF4-CA83-2D0E1620E3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488" y="3336925"/>
            <a:ext cx="5103812"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ocument.php.jpg">
            <a:extLst>
              <a:ext uri="{FF2B5EF4-FFF2-40B4-BE49-F238E27FC236}">
                <a16:creationId xmlns:a16="http://schemas.microsoft.com/office/drawing/2014/main" id="{8A0781BD-A2F4-F0FA-6E7F-419E9E9D8B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714375"/>
            <a:ext cx="8572500" cy="553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699980D-39B7-9DD8-9F5F-481E58FE813B}"/>
              </a:ext>
            </a:extLst>
          </p:cNvPr>
          <p:cNvSpPr txBox="1"/>
          <p:nvPr/>
        </p:nvSpPr>
        <p:spPr>
          <a:xfrm>
            <a:off x="1357313" y="0"/>
            <a:ext cx="6215062" cy="476250"/>
          </a:xfrm>
          <a:prstGeom prst="rect">
            <a:avLst/>
          </a:prstGeom>
          <a:noFill/>
          <a:ln w="9525">
            <a:noFill/>
          </a:ln>
        </p:spPr>
        <p:txBody>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Corpus</a:t>
            </a:r>
            <a:r>
              <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striatum</a:t>
            </a:r>
            <a:r>
              <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p>
        </p:txBody>
      </p:sp>
      <p:pic>
        <p:nvPicPr>
          <p:cNvPr id="18435" name="Picture 2" descr="Picture30">
            <a:extLst>
              <a:ext uri="{FF2B5EF4-FFF2-40B4-BE49-F238E27FC236}">
                <a16:creationId xmlns:a16="http://schemas.microsoft.com/office/drawing/2014/main" id="{90A2B0E6-4610-14BB-F3AD-A4AACA975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6050" y="723900"/>
            <a:ext cx="38100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5E97604-80DC-A7AE-782F-809CD527A83B}"/>
              </a:ext>
            </a:extLst>
          </p:cNvPr>
          <p:cNvSpPr txBox="1"/>
          <p:nvPr/>
        </p:nvSpPr>
        <p:spPr>
          <a:xfrm>
            <a:off x="-6097" y="408057"/>
            <a:ext cx="5913798" cy="400110"/>
          </a:xfrm>
          <a:prstGeom prst="rect">
            <a:avLst/>
          </a:prstGeom>
          <a:noFill/>
        </p:spPr>
        <p:txBody>
          <a:bodyPr wrap="none">
            <a:spAutoFit/>
          </a:bodyPr>
          <a:lstStyle/>
          <a:p>
            <a:pPr>
              <a:defRPr/>
            </a:pP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 LENTIFORM NUCLEUS (NC. LENTIFORMIS)</a:t>
            </a:r>
          </a:p>
        </p:txBody>
      </p:sp>
      <p:sp>
        <p:nvSpPr>
          <p:cNvPr id="3" name="TextBox 2">
            <a:extLst>
              <a:ext uri="{FF2B5EF4-FFF2-40B4-BE49-F238E27FC236}">
                <a16:creationId xmlns:a16="http://schemas.microsoft.com/office/drawing/2014/main" id="{B3960220-266F-4D51-5F24-3C18F1CFAF05}"/>
              </a:ext>
            </a:extLst>
          </p:cNvPr>
          <p:cNvSpPr txBox="1"/>
          <p:nvPr/>
        </p:nvSpPr>
        <p:spPr>
          <a:xfrm>
            <a:off x="-6098" y="808167"/>
            <a:ext cx="9086738" cy="5955476"/>
          </a:xfrm>
          <a:prstGeom prst="rect">
            <a:avLst/>
          </a:prstGeom>
          <a:noFill/>
        </p:spPr>
        <p:txBody>
          <a:bodyPr>
            <a:spAutoFit/>
          </a:bodyPr>
          <a:lstStyle/>
          <a:p>
            <a:pPr>
              <a:defRPr/>
            </a:pPr>
            <a:r>
              <a:rPr lang="en-GB" dirty="0">
                <a:latin typeface="Times New Roman" panose="02020603050405020304" pitchFamily="18" charset="0"/>
                <a:cs typeface="Times New Roman" panose="02020603050405020304" pitchFamily="18" charset="0"/>
              </a:rPr>
              <a:t>- Outer nucleus of corpus striatum</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Has 2 parts separated by narrow layer of white</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matter – </a:t>
            </a:r>
            <a:r>
              <a:rPr lang="en-GB" dirty="0">
                <a:solidFill>
                  <a:srgbClr val="FFC000"/>
                </a:solidFill>
                <a:latin typeface="Times New Roman" panose="02020603050405020304" pitchFamily="18" charset="0"/>
                <a:cs typeface="Times New Roman" panose="02020603050405020304" pitchFamily="18" charset="0"/>
              </a:rPr>
              <a:t>lateral</a:t>
            </a:r>
            <a:r>
              <a:rPr lang="en-GB" dirty="0">
                <a:latin typeface="Times New Roman" panose="02020603050405020304" pitchFamily="18" charset="0"/>
                <a:cs typeface="Times New Roman" panose="02020603050405020304" pitchFamily="18" charset="0"/>
              </a:rPr>
              <a:t> </a:t>
            </a:r>
            <a:r>
              <a:rPr lang="en-GB" dirty="0">
                <a:solidFill>
                  <a:srgbClr val="FFC000"/>
                </a:solidFill>
                <a:latin typeface="Times New Roman" panose="02020603050405020304" pitchFamily="18" charset="0"/>
                <a:cs typeface="Times New Roman" panose="02020603050405020304" pitchFamily="18" charset="0"/>
              </a:rPr>
              <a:t>(external) medullary lamina</a:t>
            </a:r>
          </a:p>
          <a:p>
            <a:pPr>
              <a:defRPr/>
            </a:pPr>
            <a:r>
              <a:rPr lang="en-GB" b="1" dirty="0">
                <a:ln>
                  <a:solidFill>
                    <a:srgbClr val="FFFF66"/>
                  </a:solidFill>
                </a:ln>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 putamen</a:t>
            </a:r>
            <a:br>
              <a:rPr lang="en-GB" b="1" dirty="0">
                <a:ln>
                  <a:solidFill>
                    <a:srgbClr val="FFFF66"/>
                  </a:solidFill>
                </a:ln>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 the lateral part of lentiform nucleus</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 in relation to </a:t>
            </a:r>
            <a:r>
              <a:rPr lang="en-GB" dirty="0" err="1">
                <a:latin typeface="Times New Roman" panose="02020603050405020304" pitchFamily="18" charset="0"/>
                <a:cs typeface="Times New Roman" panose="02020603050405020304" pitchFamily="18" charset="0"/>
              </a:rPr>
              <a:t>nc</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caudatus</a:t>
            </a:r>
            <a:r>
              <a:rPr lang="en-GB" dirty="0">
                <a:latin typeface="Times New Roman" panose="02020603050405020304" pitchFamily="18" charset="0"/>
                <a:cs typeface="Times New Roman" panose="02020603050405020304" pitchFamily="18" charset="0"/>
              </a:rPr>
              <a:t>, putamen is </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located laterally; they are separated by </a:t>
            </a:r>
            <a:r>
              <a:rPr lang="en-GB" dirty="0">
                <a:solidFill>
                  <a:srgbClr val="E8C2A6"/>
                </a:solidFill>
                <a:latin typeface="Times New Roman" panose="02020603050405020304" pitchFamily="18" charset="0"/>
                <a:cs typeface="Times New Roman" panose="02020603050405020304" pitchFamily="18" charset="0"/>
              </a:rPr>
              <a:t>internal capsule </a:t>
            </a:r>
            <a:r>
              <a:rPr lang="en-GB" dirty="0">
                <a:latin typeface="Times New Roman" panose="02020603050405020304" pitchFamily="18" charset="0"/>
                <a:cs typeface="Times New Roman" panose="02020603050405020304" pitchFamily="18" charset="0"/>
              </a:rPr>
              <a:t>and </a:t>
            </a:r>
            <a:r>
              <a:rPr lang="en-GB" dirty="0">
                <a:solidFill>
                  <a:srgbClr val="E8C2A6"/>
                </a:solidFill>
                <a:latin typeface="Times New Roman" panose="02020603050405020304" pitchFamily="18" charset="0"/>
                <a:cs typeface="Times New Roman" panose="02020603050405020304" pitchFamily="18" charset="0"/>
              </a:rPr>
              <a:t>globus pallidus</a:t>
            </a:r>
            <a:r>
              <a:rPr lang="en-GB" dirty="0">
                <a:latin typeface="Times New Roman" panose="02020603050405020304" pitchFamily="18" charset="0"/>
                <a:cs typeface="Times New Roman" panose="02020603050405020304" pitchFamily="18" charset="0"/>
              </a:rPr>
              <a:t>, while</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its rostral part is fused with ventral part of the head of </a:t>
            </a:r>
            <a:r>
              <a:rPr lang="en-GB" dirty="0" err="1">
                <a:latin typeface="Times New Roman" panose="02020603050405020304" pitchFamily="18" charset="0"/>
                <a:cs typeface="Times New Roman" panose="02020603050405020304" pitchFamily="18" charset="0"/>
              </a:rPr>
              <a:t>nc</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caudatus</a:t>
            </a:r>
            <a:r>
              <a:rPr lang="en-GB" dirty="0">
                <a:latin typeface="Times New Roman" panose="02020603050405020304" pitchFamily="18" charset="0"/>
                <a:cs typeface="Times New Roman" panose="02020603050405020304" pitchFamily="18" charset="0"/>
              </a:rPr>
              <a:t>   </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 in cross-section, it has a conical shape, with base oriented laterally, separated</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from claustrum by </a:t>
            </a:r>
            <a:r>
              <a:rPr lang="en-GB" dirty="0">
                <a:solidFill>
                  <a:srgbClr val="E8C2A6"/>
                </a:solidFill>
                <a:latin typeface="Times New Roman" panose="02020603050405020304" pitchFamily="18" charset="0"/>
                <a:cs typeface="Times New Roman" panose="02020603050405020304" pitchFamily="18" charset="0"/>
              </a:rPr>
              <a:t>external capsule</a:t>
            </a:r>
            <a:r>
              <a:rPr lang="en-GB" dirty="0">
                <a:latin typeface="Times New Roman" panose="02020603050405020304" pitchFamily="18" charset="0"/>
                <a:cs typeface="Times New Roman" panose="02020603050405020304" pitchFamily="18" charset="0"/>
              </a:rPr>
              <a:t>.</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 ventrally, it is related to parts of olfactory system and nuclei of the basal forebrain</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 dorsally, the most of putamen (except the rostral part) is separated from the body</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and tale of </a:t>
            </a:r>
            <a:r>
              <a:rPr lang="en-GB" dirty="0" err="1">
                <a:latin typeface="Times New Roman" panose="02020603050405020304" pitchFamily="18" charset="0"/>
                <a:cs typeface="Times New Roman" panose="02020603050405020304" pitchFamily="18" charset="0"/>
              </a:rPr>
              <a:t>nc</a:t>
            </a:r>
            <a:r>
              <a:rPr lang="en-GB" dirty="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caudatus</a:t>
            </a:r>
            <a:r>
              <a:rPr lang="en-GB" dirty="0">
                <a:latin typeface="Times New Roman" panose="02020603050405020304" pitchFamily="18" charset="0"/>
                <a:cs typeface="Times New Roman" panose="02020603050405020304" pitchFamily="18" charset="0"/>
              </a:rPr>
              <a:t> by the internal capsule.</a:t>
            </a:r>
          </a:p>
          <a:p>
            <a:pPr>
              <a:defRPr/>
            </a:pPr>
            <a:r>
              <a:rPr lang="en-GB" sz="1900" dirty="0">
                <a:latin typeface="Times New Roman" panose="02020603050405020304" pitchFamily="18" charset="0"/>
                <a:cs typeface="Times New Roman" panose="02020603050405020304" pitchFamily="18" charset="0"/>
              </a:rPr>
              <a:t>     </a:t>
            </a:r>
            <a:r>
              <a:rPr lang="en-GB" sz="19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globus pallidus</a:t>
            </a:r>
            <a:br>
              <a:rPr lang="en-GB" sz="19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  medial part of lentiform nucleus, located between the</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putamen and internal capsule (</a:t>
            </a:r>
            <a:r>
              <a:rPr lang="en-GB" dirty="0" err="1">
                <a:latin typeface="Times New Roman" panose="02020603050405020304" pitchFamily="18" charset="0"/>
                <a:cs typeface="Times New Roman" panose="02020603050405020304" pitchFamily="18" charset="0"/>
              </a:rPr>
              <a:t>capsula</a:t>
            </a:r>
            <a:r>
              <a:rPr lang="en-GB" dirty="0">
                <a:latin typeface="Times New Roman" panose="02020603050405020304" pitchFamily="18" charset="0"/>
                <a:cs typeface="Times New Roman" panose="02020603050405020304" pitchFamily="18" charset="0"/>
              </a:rPr>
              <a:t> interna)</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 it has a conical shape, with base oriented toward putamen,</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and the top oriented toward hypothalamus and genu of </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internal capsule (</a:t>
            </a:r>
            <a:r>
              <a:rPr lang="en-GB" dirty="0" err="1">
                <a:latin typeface="Times New Roman" panose="02020603050405020304" pitchFamily="18" charset="0"/>
                <a:cs typeface="Times New Roman" panose="02020603050405020304" pitchFamily="18" charset="0"/>
              </a:rPr>
              <a:t>capsula</a:t>
            </a:r>
            <a:r>
              <a:rPr lang="en-GB" dirty="0">
                <a:latin typeface="Times New Roman" panose="02020603050405020304" pitchFamily="18" charset="0"/>
                <a:cs typeface="Times New Roman" panose="02020603050405020304" pitchFamily="18" charset="0"/>
              </a:rPr>
              <a:t> interna)</a:t>
            </a:r>
          </a:p>
          <a:p>
            <a:pPr>
              <a:defRPr/>
            </a:pPr>
            <a:r>
              <a:rPr lang="en-GB" dirty="0">
                <a:latin typeface="Times New Roman" panose="02020603050405020304" pitchFamily="18" charset="0"/>
                <a:cs typeface="Times New Roman" panose="02020603050405020304" pitchFamily="18" charset="0"/>
              </a:rPr>
              <a:t> - By </a:t>
            </a:r>
            <a:r>
              <a:rPr lang="en-GB" dirty="0">
                <a:solidFill>
                  <a:srgbClr val="FFC000"/>
                </a:solidFill>
                <a:latin typeface="Times New Roman" panose="02020603050405020304" pitchFamily="18" charset="0"/>
                <a:cs typeface="Times New Roman" panose="02020603050405020304" pitchFamily="18" charset="0"/>
              </a:rPr>
              <a:t>medial (internal) medullary lamina</a:t>
            </a:r>
            <a:r>
              <a:rPr lang="en-GB" dirty="0">
                <a:latin typeface="Times New Roman" panose="02020603050405020304" pitchFamily="18" charset="0"/>
                <a:cs typeface="Times New Roman" panose="02020603050405020304" pitchFamily="18" charset="0"/>
              </a:rPr>
              <a:t>, it is divided into 2 parts:</a:t>
            </a:r>
            <a:br>
              <a:rPr lang="en-GB" dirty="0">
                <a:latin typeface="Times New Roman" panose="02020603050405020304" pitchFamily="18" charset="0"/>
                <a:cs typeface="Times New Roman" panose="02020603050405020304" pitchFamily="18" charset="0"/>
              </a:rPr>
            </a:br>
            <a:r>
              <a:rPr lang="en-GB" dirty="0">
                <a:solidFill>
                  <a:srgbClr val="FFFF99"/>
                </a:solidFill>
                <a:latin typeface="Times New Roman" panose="02020603050405020304" pitchFamily="18" charset="0"/>
                <a:cs typeface="Times New Roman" panose="02020603050405020304" pitchFamily="18" charset="0"/>
              </a:rPr>
              <a:t>   </a:t>
            </a:r>
            <a:r>
              <a:rPr lang="en-GB" b="1" dirty="0">
                <a:solidFill>
                  <a:srgbClr val="FFFF99"/>
                </a:solidFill>
                <a:latin typeface="Times New Roman" panose="02020603050405020304" pitchFamily="18" charset="0"/>
                <a:cs typeface="Times New Roman" panose="02020603050405020304" pitchFamily="18" charset="0"/>
              </a:rPr>
              <a:t>lateral (external) segment </a:t>
            </a:r>
            <a:r>
              <a:rPr lang="en-GB" b="1" dirty="0">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GB" b="1" dirty="0" err="1">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Gpe</a:t>
            </a:r>
            <a:r>
              <a:rPr lang="en-GB" b="1" dirty="0">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GB" dirty="0">
                <a:solidFill>
                  <a:srgbClr val="FFFF99"/>
                </a:solidFill>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and </a:t>
            </a:r>
            <a:r>
              <a:rPr lang="en-GB" b="1" dirty="0">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medial (internal) segment </a:t>
            </a:r>
            <a:r>
              <a:rPr lang="en-GB" b="1" dirty="0">
                <a:solidFill>
                  <a:srgbClr val="FFFF99"/>
                </a:solidFill>
                <a:latin typeface="Times New Roman" panose="02020603050405020304" pitchFamily="18" charset="0"/>
                <a:cs typeface="Times New Roman" panose="02020603050405020304" pitchFamily="18" charset="0"/>
              </a:rPr>
              <a:t>of </a:t>
            </a:r>
            <a:r>
              <a:rPr lang="en-GB" b="1" dirty="0">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globus pallidus (</a:t>
            </a:r>
            <a:r>
              <a:rPr lang="en-GB" b="1" dirty="0" err="1">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Gpi</a:t>
            </a:r>
            <a:r>
              <a:rPr lang="en-GB" b="1" dirty="0">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GB" sz="1900" b="1" dirty="0">
              <a:solidFill>
                <a:srgbClr val="FFFF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8438" name="Picture 2" descr="Picture31">
            <a:extLst>
              <a:ext uri="{FF2B5EF4-FFF2-40B4-BE49-F238E27FC236}">
                <a16:creationId xmlns:a16="http://schemas.microsoft.com/office/drawing/2014/main" id="{E38D74B1-4B3D-651E-369E-09D19A8B0E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375" y="4149725"/>
            <a:ext cx="2524125"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CC6EEF56-ED16-B706-4CB6-858EA3384D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5263" y="1614488"/>
            <a:ext cx="390525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4">
            <a:extLst>
              <a:ext uri="{FF2B5EF4-FFF2-40B4-BE49-F238E27FC236}">
                <a16:creationId xmlns:a16="http://schemas.microsoft.com/office/drawing/2014/main" id="{8DA7BC93-07CC-B7DE-3FCE-3B019EFC25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62113"/>
            <a:ext cx="526732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4B0EA0D-1B3F-68AF-F94B-19AF3B645A92}"/>
              </a:ext>
            </a:extLst>
          </p:cNvPr>
          <p:cNvSpPr txBox="1"/>
          <p:nvPr/>
        </p:nvSpPr>
        <p:spPr>
          <a:xfrm>
            <a:off x="1357313" y="0"/>
            <a:ext cx="6215062" cy="762000"/>
          </a:xfrm>
          <a:prstGeom prst="rect">
            <a:avLst/>
          </a:prstGeom>
          <a:noFill/>
          <a:ln w="9525">
            <a:noFill/>
          </a:ln>
        </p:spPr>
        <p:txBody>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Corpus</a:t>
            </a:r>
            <a:r>
              <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striatum</a:t>
            </a:r>
            <a:endPar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20483" name="TextBox 4">
            <a:extLst>
              <a:ext uri="{FF2B5EF4-FFF2-40B4-BE49-F238E27FC236}">
                <a16:creationId xmlns:a16="http://schemas.microsoft.com/office/drawing/2014/main" id="{D1ED72D2-9BC6-08AD-9B13-ADF44B5C3566}"/>
              </a:ext>
            </a:extLst>
          </p:cNvPr>
          <p:cNvSpPr txBox="1">
            <a:spLocks noChangeArrowheads="1"/>
          </p:cNvSpPr>
          <p:nvPr/>
        </p:nvSpPr>
        <p:spPr bwMode="auto">
          <a:xfrm>
            <a:off x="0" y="928688"/>
            <a:ext cx="91440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Char char="-"/>
            </a:pPr>
            <a:r>
              <a:rPr lang="pl-PL" altLang="en-US" sz="2000">
                <a:latin typeface="Times New Roman" panose="02020603050405020304" pitchFamily="18" charset="0"/>
                <a:cs typeface="Times New Roman" panose="02020603050405020304" pitchFamily="18" charset="0"/>
              </a:rPr>
              <a:t> nc. </a:t>
            </a:r>
            <a:r>
              <a:rPr lang="sr-Latn-CS" altLang="en-US" sz="2000">
                <a:latin typeface="Times New Roman" panose="02020603050405020304" pitchFamily="18" charset="0"/>
                <a:cs typeface="Times New Roman" panose="02020603050405020304" pitchFamily="18" charset="0"/>
              </a:rPr>
              <a:t>caudatus</a:t>
            </a:r>
            <a:r>
              <a:rPr lang="pl-PL"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is larger in right cerebral hemisphere</a:t>
            </a:r>
            <a:endParaRPr lang="pl-PL" altLang="en-US" sz="2000">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None/>
            </a:pPr>
            <a:br>
              <a:rPr lang="pl-PL" altLang="en-US" sz="2000">
                <a:latin typeface="Times New Roman" panose="02020603050405020304" pitchFamily="18" charset="0"/>
                <a:cs typeface="Times New Roman" panose="02020603050405020304" pitchFamily="18" charset="0"/>
              </a:rPr>
            </a:br>
            <a:r>
              <a:rPr lang="pl-PL"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putamen of females is larger in the right cerebral hemisphere</a:t>
            </a:r>
            <a:r>
              <a:rPr lang="pl-PL"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while in males it is</a:t>
            </a:r>
            <a:br>
              <a:rPr lang="en-GB"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larger in the left hemisphere</a:t>
            </a:r>
            <a:endParaRPr lang="pl-PL" altLang="en-US" sz="2000">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None/>
            </a:pPr>
            <a:endParaRPr lang="pl-PL" altLang="en-US" sz="2000">
              <a:latin typeface="Times New Roman" panose="02020603050405020304" pitchFamily="18" charset="0"/>
              <a:cs typeface="Times New Roman" panose="02020603050405020304" pitchFamily="18" charset="0"/>
            </a:endParaRPr>
          </a:p>
          <a:p>
            <a:pPr>
              <a:spcBef>
                <a:spcPct val="0"/>
              </a:spcBef>
              <a:buClrTx/>
              <a:buSzTx/>
              <a:buFont typeface="Arial" panose="020B0604020202020204" pitchFamily="34" charset="0"/>
              <a:buNone/>
            </a:pPr>
            <a:r>
              <a:rPr lang="pl-PL" altLang="en-US" sz="2000">
                <a:latin typeface="Times New Roman" panose="02020603050405020304" pitchFamily="18" charset="0"/>
                <a:cs typeface="Times New Roman" panose="02020603050405020304" pitchFamily="18" charset="0"/>
              </a:rPr>
              <a:t>- </a:t>
            </a:r>
            <a:r>
              <a:rPr lang="en-GB" altLang="en-US" sz="2000">
                <a:latin typeface="Times New Roman" panose="02020603050405020304" pitchFamily="18" charset="0"/>
                <a:cs typeface="Times New Roman" panose="02020603050405020304" pitchFamily="18" charset="0"/>
              </a:rPr>
              <a:t>During evolution, there is a decrease in the volume of the nucleus caudatus and an</a:t>
            </a:r>
            <a:br>
              <a:rPr lang="en-GB" altLang="en-US" sz="2000">
                <a:latin typeface="Times New Roman" panose="02020603050405020304" pitchFamily="18" charset="0"/>
                <a:cs typeface="Times New Roman" panose="02020603050405020304" pitchFamily="18" charset="0"/>
              </a:rPr>
            </a:br>
            <a:r>
              <a:rPr lang="en-GB" altLang="en-US" sz="2000">
                <a:latin typeface="Times New Roman" panose="02020603050405020304" pitchFamily="18" charset="0"/>
                <a:cs typeface="Times New Roman" panose="02020603050405020304" pitchFamily="18" charset="0"/>
              </a:rPr>
              <a:t>  increase in the volume of the putamen.</a:t>
            </a:r>
            <a:endParaRPr lang="sr-Latn-CS" altLang="en-US" sz="2000">
              <a:latin typeface="Times New Roman" panose="02020603050405020304" pitchFamily="18" charset="0"/>
              <a:cs typeface="Times New Roman" panose="02020603050405020304" pitchFamily="18" charset="0"/>
            </a:endParaRPr>
          </a:p>
        </p:txBody>
      </p:sp>
      <p:pic>
        <p:nvPicPr>
          <p:cNvPr id="20484" name="Picture 1" descr="Picture32">
            <a:extLst>
              <a:ext uri="{FF2B5EF4-FFF2-40B4-BE49-F238E27FC236}">
                <a16:creationId xmlns:a16="http://schemas.microsoft.com/office/drawing/2014/main" id="{99FB9260-0DBF-2735-8B49-E4B2E4DEEB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3311525"/>
            <a:ext cx="51054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40DDAE-45EA-B57A-F1C2-492C41403BCD}"/>
              </a:ext>
            </a:extLst>
          </p:cNvPr>
          <p:cNvSpPr txBox="1"/>
          <p:nvPr/>
        </p:nvSpPr>
        <p:spPr>
          <a:xfrm>
            <a:off x="0" y="1268760"/>
            <a:ext cx="9135773" cy="1569660"/>
          </a:xfrm>
          <a:prstGeom prst="rect">
            <a:avLst/>
          </a:prstGeom>
          <a:noFill/>
          <a:ln>
            <a:solidFill>
              <a:srgbClr val="FFC000"/>
            </a:solidFill>
          </a:ln>
        </p:spPr>
        <p:txBody>
          <a:bodyPr>
            <a:spAutoFit/>
          </a:bodyPr>
          <a:lstStyle/>
          <a:p>
            <a:pPr marL="342900" indent="-342900">
              <a:buFont typeface="Arial" panose="020B0604020202020204" pitchFamily="34" charset="0"/>
              <a:buChar char="•"/>
              <a:defRPr/>
            </a:pPr>
            <a:r>
              <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CORPUS STRIATUM </a:t>
            </a:r>
            <a:r>
              <a:rPr lang="en-GB" sz="2800" dirty="0">
                <a:ln>
                  <a:solidFill>
                    <a:srgbClr val="FFC000"/>
                  </a:solidFill>
                </a:ln>
                <a:solidFill>
                  <a:srgbClr val="FFC000"/>
                </a:solidFill>
                <a:latin typeface="Times New Roman" panose="02020603050405020304" pitchFamily="18" charset="0"/>
                <a:cs typeface="Times New Roman" panose="02020603050405020304" pitchFamily="18" charset="0"/>
              </a:rPr>
              <a:t>IS NOT THE SAME AS  </a:t>
            </a:r>
            <a:r>
              <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STRIATUM</a:t>
            </a:r>
          </a:p>
          <a:p>
            <a:pPr marL="342900" indent="-342900">
              <a:buFont typeface="Arial" panose="020B0604020202020204" pitchFamily="34" charset="0"/>
              <a:buChar char="•"/>
              <a:defRPr/>
            </a:pPr>
            <a:r>
              <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CORPUS STRIATUM </a:t>
            </a:r>
            <a:r>
              <a:rPr lang="en-GB" sz="2800" dirty="0">
                <a:ln>
                  <a:solidFill>
                    <a:srgbClr val="FFC000"/>
                  </a:solidFill>
                </a:ln>
                <a:solidFill>
                  <a:srgbClr val="FFC000"/>
                </a:solidFill>
                <a:latin typeface="Times New Roman" panose="02020603050405020304" pitchFamily="18" charset="0"/>
                <a:cs typeface="Times New Roman" panose="02020603050405020304" pitchFamily="18" charset="0"/>
              </a:rPr>
              <a:t>IS THE PART OF </a:t>
            </a:r>
            <a:r>
              <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STRIATUM</a:t>
            </a:r>
            <a:br>
              <a:rPr lang="en-GB" sz="2000" dirty="0">
                <a:latin typeface="Times New Roman" panose="02020603050405020304" pitchFamily="18" charset="0"/>
                <a:cs typeface="Times New Roman" panose="02020603050405020304" pitchFamily="18" charset="0"/>
              </a:rPr>
            </a:br>
            <a:br>
              <a:rPr lang="en-GB" sz="2000" dirty="0">
                <a:latin typeface="Times New Roman" panose="02020603050405020304" pitchFamily="18" charset="0"/>
                <a:cs typeface="Times New Roman" panose="02020603050405020304" pitchFamily="18" charset="0"/>
              </a:rPr>
            </a:br>
            <a:endPar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1507" name="Picture 5">
            <a:extLst>
              <a:ext uri="{FF2B5EF4-FFF2-40B4-BE49-F238E27FC236}">
                <a16:creationId xmlns:a16="http://schemas.microsoft.com/office/drawing/2014/main" id="{FA3BFDBD-D951-47F1-96BB-D971DAA470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425" y="3716338"/>
            <a:ext cx="27241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Oval 7">
            <a:extLst>
              <a:ext uri="{FF2B5EF4-FFF2-40B4-BE49-F238E27FC236}">
                <a16:creationId xmlns:a16="http://schemas.microsoft.com/office/drawing/2014/main" id="{76D5B490-5A19-B5C8-B4C2-D295B53554A1}"/>
              </a:ext>
            </a:extLst>
          </p:cNvPr>
          <p:cNvSpPr>
            <a:spLocks noChangeArrowheads="1"/>
          </p:cNvSpPr>
          <p:nvPr/>
        </p:nvSpPr>
        <p:spPr bwMode="auto">
          <a:xfrm>
            <a:off x="-20638" y="5418138"/>
            <a:ext cx="4892676" cy="1201737"/>
          </a:xfrm>
          <a:prstGeom prst="ellipse">
            <a:avLst/>
          </a:prstGeom>
          <a:noFill/>
          <a:ln w="9525">
            <a:solidFill>
              <a:srgbClr val="FFFF99"/>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endParaRPr lang="sr-Latn-CS" altLang="en-US" sz="1800">
              <a:latin typeface="Arial" panose="020B0604020202020204" pitchFamily="34" charset="0"/>
              <a:cs typeface="Arial" panose="020B0604020202020204" pitchFamily="34" charset="0"/>
            </a:endParaRPr>
          </a:p>
        </p:txBody>
      </p:sp>
      <p:sp>
        <p:nvSpPr>
          <p:cNvPr id="22531" name="TextBox 8">
            <a:extLst>
              <a:ext uri="{FF2B5EF4-FFF2-40B4-BE49-F238E27FC236}">
                <a16:creationId xmlns:a16="http://schemas.microsoft.com/office/drawing/2014/main" id="{0BB6839B-4823-8DA4-7F37-AE417D6F2D46}"/>
              </a:ext>
            </a:extLst>
          </p:cNvPr>
          <p:cNvSpPr txBox="1">
            <a:spLocks noChangeArrowheads="1"/>
          </p:cNvSpPr>
          <p:nvPr/>
        </p:nvSpPr>
        <p:spPr bwMode="auto">
          <a:xfrm>
            <a:off x="766763" y="3573463"/>
            <a:ext cx="35893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2000">
                <a:latin typeface="Times New Roman" panose="02020603050405020304" pitchFamily="18" charset="0"/>
                <a:cs typeface="Times New Roman" panose="02020603050405020304" pitchFamily="18" charset="0"/>
              </a:rPr>
              <a:t>Developed for simple tasks that are performed quickly with minimal energy.</a:t>
            </a:r>
            <a:endParaRPr lang="sr-Latn-CS" altLang="en-US" sz="2000">
              <a:latin typeface="Times New Roman" panose="02020603050405020304" pitchFamily="18" charset="0"/>
              <a:cs typeface="Times New Roman" panose="02020603050405020304" pitchFamily="18" charset="0"/>
            </a:endParaRPr>
          </a:p>
        </p:txBody>
      </p:sp>
      <p:sp>
        <p:nvSpPr>
          <p:cNvPr id="22532" name="Oval 11">
            <a:extLst>
              <a:ext uri="{FF2B5EF4-FFF2-40B4-BE49-F238E27FC236}">
                <a16:creationId xmlns:a16="http://schemas.microsoft.com/office/drawing/2014/main" id="{32147397-6984-8472-8E55-2401813F5654}"/>
              </a:ext>
            </a:extLst>
          </p:cNvPr>
          <p:cNvSpPr>
            <a:spLocks noChangeArrowheads="1"/>
          </p:cNvSpPr>
          <p:nvPr/>
        </p:nvSpPr>
        <p:spPr bwMode="auto">
          <a:xfrm>
            <a:off x="285750" y="3500438"/>
            <a:ext cx="4286250" cy="1143000"/>
          </a:xfrm>
          <a:prstGeom prst="ellipse">
            <a:avLst/>
          </a:prstGeom>
          <a:noFill/>
          <a:ln w="9525">
            <a:solidFill>
              <a:srgbClr val="FFFF99"/>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endParaRPr lang="sr-Latn-CS" altLang="en-US" sz="1800">
              <a:latin typeface="Arial" panose="020B0604020202020204" pitchFamily="34" charset="0"/>
              <a:cs typeface="Arial" panose="020B0604020202020204" pitchFamily="34" charset="0"/>
            </a:endParaRPr>
          </a:p>
        </p:txBody>
      </p:sp>
      <p:sp>
        <p:nvSpPr>
          <p:cNvPr id="22533" name="TextBox 12">
            <a:extLst>
              <a:ext uri="{FF2B5EF4-FFF2-40B4-BE49-F238E27FC236}">
                <a16:creationId xmlns:a16="http://schemas.microsoft.com/office/drawing/2014/main" id="{F5C42774-AC6F-458F-75C9-D172A2B4175B}"/>
              </a:ext>
            </a:extLst>
          </p:cNvPr>
          <p:cNvSpPr txBox="1">
            <a:spLocks noChangeArrowheads="1"/>
          </p:cNvSpPr>
          <p:nvPr/>
        </p:nvSpPr>
        <p:spPr bwMode="auto">
          <a:xfrm>
            <a:off x="631825" y="5530850"/>
            <a:ext cx="4071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2000">
                <a:latin typeface="Times New Roman" panose="02020603050405020304" pitchFamily="18" charset="0"/>
                <a:cs typeface="Times New Roman" panose="02020603050405020304" pitchFamily="18" charset="0"/>
              </a:rPr>
              <a:t>Developed for very interesting, complex, and significant movements (e.g., painting, playing music).</a:t>
            </a:r>
            <a:endParaRPr lang="sr-Latn-CS" altLang="en-US" sz="200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4E896FCA-2068-9010-565D-8AC0982E0D33}"/>
              </a:ext>
            </a:extLst>
          </p:cNvPr>
          <p:cNvSpPr txBox="1"/>
          <p:nvPr/>
        </p:nvSpPr>
        <p:spPr>
          <a:xfrm>
            <a:off x="44739" y="-27384"/>
            <a:ext cx="9135773" cy="5324535"/>
          </a:xfrm>
          <a:prstGeom prst="rect">
            <a:avLst/>
          </a:prstGeom>
          <a:noFill/>
        </p:spPr>
        <p:txBody>
          <a:bodyPr>
            <a:spAutoFit/>
          </a:bodyPr>
          <a:lstStyle/>
          <a:p>
            <a:pPr>
              <a:defRPr/>
            </a:pPr>
            <a:r>
              <a:rPr lang="en-GB" sz="2000" dirty="0">
                <a:latin typeface="Times New Roman" panose="02020603050405020304" pitchFamily="18" charset="0"/>
                <a:cs typeface="Times New Roman" panose="02020603050405020304" pitchFamily="18" charset="0"/>
              </a:rPr>
              <a:t>* According to morphology of their neurons, according to location, and embryological</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and developmental relations, parts of  corpus striatum, amygdala and</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nucl</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accumbens</a:t>
            </a:r>
            <a:r>
              <a:rPr lang="en-GB" sz="2000" dirty="0">
                <a:latin typeface="Times New Roman" panose="02020603050405020304" pitchFamily="18" charset="0"/>
                <a:cs typeface="Times New Roman" panose="02020603050405020304" pitchFamily="18" charset="0"/>
              </a:rPr>
              <a:t> as the part of septal nuclei are very similar and named </a:t>
            </a:r>
            <a:r>
              <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STRIATUM</a:t>
            </a:r>
            <a:br>
              <a:rPr lang="en-GB" sz="2000" dirty="0">
                <a:latin typeface="Times New Roman" panose="02020603050405020304" pitchFamily="18" charset="0"/>
                <a:cs typeface="Times New Roman" panose="02020603050405020304" pitchFamily="18" charset="0"/>
              </a:rPr>
            </a:b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From an evolutionary point of view, </a:t>
            </a:r>
            <a:r>
              <a:rPr lang="en-GB" sz="2000" dirty="0">
                <a:solidFill>
                  <a:srgbClr val="FFFF99"/>
                </a:solidFill>
                <a:latin typeface="Times New Roman" panose="02020603050405020304" pitchFamily="18" charset="0"/>
                <a:cs typeface="Times New Roman" panose="02020603050405020304" pitchFamily="18" charset="0"/>
              </a:rPr>
              <a:t>the amygdala</a:t>
            </a:r>
            <a:r>
              <a:rPr lang="en-GB" sz="2000" dirty="0">
                <a:latin typeface="Times New Roman" panose="02020603050405020304" pitchFamily="18" charset="0"/>
                <a:cs typeface="Times New Roman" panose="02020603050405020304" pitchFamily="18" charset="0"/>
              </a:rPr>
              <a:t>, as the part of olfactory and limbic</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system is the oldest among all subcortical structures of cerebrum - </a:t>
            </a:r>
            <a:r>
              <a:rPr lang="en-GB" sz="2000" b="1" dirty="0" err="1">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Archistriatum</a:t>
            </a:r>
            <a:r>
              <a:rPr lang="en-GB" sz="2000" dirty="0">
                <a:latin typeface="Times New Roman" panose="02020603050405020304" pitchFamily="18" charset="0"/>
                <a:cs typeface="Times New Roman" panose="02020603050405020304" pitchFamily="18" charset="0"/>
              </a:rPr>
              <a:t>.</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a:t>
            </a:r>
            <a:br>
              <a:rPr lang="en-GB" sz="2000" dirty="0">
                <a:solidFill>
                  <a:schemeClr val="tx2"/>
                </a:solidFill>
                <a:latin typeface="Times New Roman" panose="02020603050405020304" pitchFamily="18" charset="0"/>
                <a:cs typeface="Times New Roman" panose="02020603050405020304" pitchFamily="18" charset="0"/>
              </a:rPr>
            </a:br>
            <a:br>
              <a:rPr lang="en-GB" sz="2000" dirty="0">
                <a:solidFill>
                  <a:schemeClr val="tx2"/>
                </a:solidFill>
                <a:latin typeface="Times New Roman" panose="02020603050405020304" pitchFamily="18" charset="0"/>
                <a:cs typeface="Times New Roman" panose="02020603050405020304" pitchFamily="18" charset="0"/>
              </a:rPr>
            </a:br>
            <a:br>
              <a:rPr lang="en-GB" sz="2000" dirty="0">
                <a:solidFill>
                  <a:schemeClr val="tx2"/>
                </a:solidFill>
                <a:latin typeface="Times New Roman" panose="02020603050405020304" pitchFamily="18" charset="0"/>
                <a:cs typeface="Times New Roman" panose="02020603050405020304" pitchFamily="18" charset="0"/>
              </a:rPr>
            </a:br>
            <a:endParaRPr lang="en-GB" sz="2000" dirty="0">
              <a:solidFill>
                <a:schemeClr val="tx2"/>
              </a:solidFill>
              <a:latin typeface="Times New Roman" panose="02020603050405020304" pitchFamily="18" charset="0"/>
              <a:cs typeface="Times New Roman" panose="02020603050405020304" pitchFamily="18" charset="0"/>
            </a:endParaRPr>
          </a:p>
          <a:p>
            <a:pPr>
              <a:defRPr/>
            </a:pPr>
            <a:r>
              <a:rPr lang="en-GB" sz="2000" dirty="0">
                <a:latin typeface="Times New Roman" panose="02020603050405020304" pitchFamily="18" charset="0"/>
                <a:cs typeface="Times New Roman" panose="02020603050405020304" pitchFamily="18" charset="0"/>
              </a:rPr>
              <a:t>* Evolutionarily younger is </a:t>
            </a:r>
            <a:r>
              <a:rPr lang="en-GB" sz="2000" dirty="0">
                <a:solidFill>
                  <a:srgbClr val="FFFF99"/>
                </a:solidFill>
                <a:latin typeface="Times New Roman" panose="02020603050405020304" pitchFamily="18" charset="0"/>
                <a:cs typeface="Times New Roman" panose="02020603050405020304" pitchFamily="18" charset="0"/>
              </a:rPr>
              <a:t>globus pallidus</a:t>
            </a:r>
            <a:r>
              <a:rPr lang="en-GB" sz="2000" dirty="0">
                <a:latin typeface="Times New Roman" panose="02020603050405020304" pitchFamily="18" charset="0"/>
                <a:cs typeface="Times New Roman" panose="02020603050405020304" pitchFamily="18" charset="0"/>
              </a:rPr>
              <a:t> – </a:t>
            </a:r>
            <a:r>
              <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Paleostriatum</a:t>
            </a:r>
          </a:p>
          <a:p>
            <a:pPr marL="342900" indent="-342900">
              <a:buFont typeface="Arial" panose="020B0604020202020204" pitchFamily="34" charset="0"/>
              <a:buChar char="•"/>
              <a:defRPr/>
            </a:pPr>
            <a:endParaRPr lang="en-GB" sz="20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defRPr/>
            </a:pPr>
            <a:endParaRPr lang="en-GB" sz="20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endParaRPr lang="en-GB" sz="20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endParaRPr lang="en-GB" sz="2000" b="1" dirty="0">
              <a:ln>
                <a:solidFill>
                  <a:srgbClr val="FFFF66"/>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Evolutionarily the youngest are </a:t>
            </a:r>
            <a:r>
              <a:rPr lang="en-GB" sz="2000" dirty="0" err="1">
                <a:solidFill>
                  <a:srgbClr val="FFFF99"/>
                </a:solidFill>
                <a:latin typeface="Times New Roman" panose="02020603050405020304" pitchFamily="18" charset="0"/>
                <a:cs typeface="Times New Roman" panose="02020603050405020304" pitchFamily="18" charset="0"/>
              </a:rPr>
              <a:t>nc</a:t>
            </a:r>
            <a:r>
              <a:rPr lang="en-GB" sz="2000" dirty="0">
                <a:solidFill>
                  <a:srgbClr val="FFFF99"/>
                </a:solidFill>
                <a:latin typeface="Times New Roman" panose="02020603050405020304" pitchFamily="18" charset="0"/>
                <a:cs typeface="Times New Roman" panose="02020603050405020304" pitchFamily="18" charset="0"/>
              </a:rPr>
              <a:t>. </a:t>
            </a:r>
            <a:r>
              <a:rPr lang="en-GB" sz="2000" dirty="0" err="1">
                <a:solidFill>
                  <a:srgbClr val="FFFF99"/>
                </a:solidFill>
                <a:latin typeface="Times New Roman" panose="02020603050405020304" pitchFamily="18" charset="0"/>
                <a:cs typeface="Times New Roman" panose="02020603050405020304" pitchFamily="18" charset="0"/>
              </a:rPr>
              <a:t>caudatus</a:t>
            </a:r>
            <a:r>
              <a:rPr lang="en-GB" sz="2000" dirty="0">
                <a:solidFill>
                  <a:srgbClr val="FFFF99"/>
                </a:solidFill>
                <a:latin typeface="Times New Roman" panose="02020603050405020304" pitchFamily="18" charset="0"/>
                <a:cs typeface="Times New Roman" panose="02020603050405020304" pitchFamily="18" charset="0"/>
              </a:rPr>
              <a:t> and putamen </a:t>
            </a:r>
            <a:r>
              <a:rPr lang="en-GB" sz="2000" dirty="0">
                <a:latin typeface="Times New Roman" panose="02020603050405020304" pitchFamily="18" charset="0"/>
                <a:cs typeface="Times New Roman" panose="02020603050405020304" pitchFamily="18" charset="0"/>
              </a:rPr>
              <a:t>that form – </a:t>
            </a:r>
            <a:r>
              <a:rPr lang="en-GB" sz="2000" b="1" dirty="0">
                <a:ln>
                  <a:solidFill>
                    <a:srgbClr val="FFC0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Neostriatum</a:t>
            </a:r>
          </a:p>
        </p:txBody>
      </p:sp>
      <p:sp>
        <p:nvSpPr>
          <p:cNvPr id="22535" name="Oval 11">
            <a:extLst>
              <a:ext uri="{FF2B5EF4-FFF2-40B4-BE49-F238E27FC236}">
                <a16:creationId xmlns:a16="http://schemas.microsoft.com/office/drawing/2014/main" id="{2A09B733-8F7B-2B42-3408-2C3D893E52C8}"/>
              </a:ext>
            </a:extLst>
          </p:cNvPr>
          <p:cNvSpPr>
            <a:spLocks noChangeArrowheads="1"/>
          </p:cNvSpPr>
          <p:nvPr/>
        </p:nvSpPr>
        <p:spPr bwMode="auto">
          <a:xfrm>
            <a:off x="293688" y="1916113"/>
            <a:ext cx="4286250" cy="1143000"/>
          </a:xfrm>
          <a:prstGeom prst="ellipse">
            <a:avLst/>
          </a:prstGeom>
          <a:noFill/>
          <a:ln w="9525">
            <a:solidFill>
              <a:srgbClr val="FFFF99"/>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endParaRPr lang="sr-Latn-CS" altLang="en-US" sz="1800">
              <a:latin typeface="Arial" panose="020B0604020202020204" pitchFamily="34" charset="0"/>
              <a:cs typeface="Arial" panose="020B0604020202020204" pitchFamily="34" charset="0"/>
            </a:endParaRPr>
          </a:p>
        </p:txBody>
      </p:sp>
      <p:sp>
        <p:nvSpPr>
          <p:cNvPr id="22536" name="TextBox 8">
            <a:extLst>
              <a:ext uri="{FF2B5EF4-FFF2-40B4-BE49-F238E27FC236}">
                <a16:creationId xmlns:a16="http://schemas.microsoft.com/office/drawing/2014/main" id="{3A19811B-1333-619B-70F6-41472632BBF3}"/>
              </a:ext>
            </a:extLst>
          </p:cNvPr>
          <p:cNvSpPr txBox="1">
            <a:spLocks noChangeArrowheads="1"/>
          </p:cNvSpPr>
          <p:nvPr/>
        </p:nvSpPr>
        <p:spPr bwMode="auto">
          <a:xfrm>
            <a:off x="981075" y="1989138"/>
            <a:ext cx="29130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Wingdings" panose="05000000000000000000" pitchFamily="2" charset="2"/>
              <a:buNone/>
            </a:pPr>
            <a:r>
              <a:rPr lang="en-GB" altLang="en-US" sz="1800">
                <a:solidFill>
                  <a:schemeClr val="tx2"/>
                </a:solidFill>
                <a:latin typeface="Times New Roman" panose="02020603050405020304" pitchFamily="18" charset="0"/>
                <a:cs typeface="Times New Roman" panose="02020603050405020304" pitchFamily="18" charset="0"/>
              </a:rPr>
              <a:t>Involved in various functions including social behavior,</a:t>
            </a:r>
            <a:br>
              <a:rPr lang="en-GB" altLang="en-US" sz="1800">
                <a:solidFill>
                  <a:schemeClr val="tx2"/>
                </a:solidFill>
                <a:latin typeface="Times New Roman" panose="02020603050405020304" pitchFamily="18" charset="0"/>
                <a:cs typeface="Times New Roman" panose="02020603050405020304" pitchFamily="18" charset="0"/>
              </a:rPr>
            </a:br>
            <a:r>
              <a:rPr lang="en-GB" altLang="en-US" sz="1800">
                <a:solidFill>
                  <a:schemeClr val="tx2"/>
                </a:solidFill>
                <a:latin typeface="Times New Roman" panose="02020603050405020304" pitchFamily="18" charset="0"/>
                <a:cs typeface="Times New Roman" panose="02020603050405020304" pitchFamily="18" charset="0"/>
              </a:rPr>
              <a:t>learning, and memory.</a:t>
            </a:r>
          </a:p>
        </p:txBody>
      </p:sp>
      <p:pic>
        <p:nvPicPr>
          <p:cNvPr id="22537" name="Picture 5">
            <a:extLst>
              <a:ext uri="{FF2B5EF4-FFF2-40B4-BE49-F238E27FC236}">
                <a16:creationId xmlns:a16="http://schemas.microsoft.com/office/drawing/2014/main" id="{2B54D932-9540-66AE-2A39-45DFC79493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8738" y="1916113"/>
            <a:ext cx="27241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6EC0F1C-187C-3E03-07F9-3864FF159A94}"/>
              </a:ext>
            </a:extLst>
          </p:cNvPr>
          <p:cNvSpPr>
            <a:spLocks noGrp="1"/>
          </p:cNvSpPr>
          <p:nvPr>
            <p:ph type="title" idx="4294967295"/>
          </p:nvPr>
        </p:nvSpPr>
        <p:spPr>
          <a:xfrm>
            <a:off x="34925" y="115888"/>
            <a:ext cx="9037638" cy="762000"/>
          </a:xfrm>
        </p:spPr>
        <p:txBody>
          <a:bodyPr/>
          <a:lstStyle/>
          <a:p>
            <a:pPr>
              <a:defRPr/>
            </a:pPr>
            <a:r>
              <a:rPr lang="en-GB" altLang="en-US" sz="30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Subcortical grey matter of telencephalon (cerebrum)</a:t>
            </a:r>
            <a:endParaRPr lang="sr-Latn-CS" altLang="en-US" sz="30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5123" name="TextBox 3">
            <a:extLst>
              <a:ext uri="{FF2B5EF4-FFF2-40B4-BE49-F238E27FC236}">
                <a16:creationId xmlns:a16="http://schemas.microsoft.com/office/drawing/2014/main" id="{F5737030-4C44-5342-CB18-9E1E30D314E3}"/>
              </a:ext>
            </a:extLst>
          </p:cNvPr>
          <p:cNvSpPr txBox="1">
            <a:spLocks noChangeArrowheads="1"/>
          </p:cNvSpPr>
          <p:nvPr/>
        </p:nvSpPr>
        <p:spPr bwMode="auto">
          <a:xfrm>
            <a:off x="0" y="1214438"/>
            <a:ext cx="90360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ts val="600"/>
              </a:spcBef>
              <a:buClrTx/>
              <a:buSzTx/>
              <a:buFont typeface="Arial" panose="020B0604020202020204" pitchFamily="34" charset="0"/>
              <a:buNone/>
            </a:pPr>
            <a:r>
              <a:rPr lang="en-GB" altLang="en-US" sz="2000" dirty="0">
                <a:latin typeface="Times New Roman" panose="02020603050405020304" pitchFamily="18" charset="0"/>
                <a:cs typeface="Times New Roman" panose="02020603050405020304" pitchFamily="18" charset="0"/>
              </a:rPr>
              <a:t>* Gray matter, or nuclei of various sizes and shapes, located  within (inside) the</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cerebral hemispheres are:</a:t>
            </a:r>
            <a:br>
              <a:rPr lang="sr-Latn-CS" altLang="en-US" sz="2000" dirty="0">
                <a:latin typeface="Times New Roman" panose="02020603050405020304" pitchFamily="18" charset="0"/>
                <a:cs typeface="Times New Roman" panose="02020603050405020304" pitchFamily="18" charset="0"/>
              </a:rPr>
            </a:br>
            <a:r>
              <a:rPr lang="sr-Latn-CS" altLang="en-US" sz="2000" dirty="0">
                <a:latin typeface="Times New Roman" panose="02020603050405020304" pitchFamily="18" charset="0"/>
                <a:cs typeface="Times New Roman" panose="02020603050405020304" pitchFamily="18" charset="0"/>
              </a:rPr>
              <a:t> 	- CORPUS STRIATUM  </a:t>
            </a:r>
            <a:br>
              <a:rPr lang="en-GB" altLang="en-US" sz="2000" dirty="0">
                <a:latin typeface="Times New Roman" panose="02020603050405020304" pitchFamily="18" charset="0"/>
                <a:cs typeface="Times New Roman" panose="02020603050405020304" pitchFamily="18" charset="0"/>
              </a:rPr>
            </a:br>
            <a:r>
              <a:rPr lang="sr-Latn-CS" altLang="en-US" sz="2000" dirty="0">
                <a:latin typeface="Times New Roman" panose="02020603050405020304" pitchFamily="18" charset="0"/>
                <a:cs typeface="Times New Roman" panose="02020603050405020304" pitchFamily="18" charset="0"/>
              </a:rPr>
              <a:t>	- CLAUSTRUM </a:t>
            </a:r>
            <a:br>
              <a:rPr lang="sr-Latn-CS" altLang="en-US" sz="2000" dirty="0">
                <a:latin typeface="Times New Roman" panose="02020603050405020304" pitchFamily="18" charset="0"/>
                <a:cs typeface="Times New Roman" panose="02020603050405020304" pitchFamily="18" charset="0"/>
              </a:rPr>
            </a:br>
            <a:r>
              <a:rPr lang="sr-Latn-CS" altLang="en-US" sz="2000" dirty="0">
                <a:latin typeface="Times New Roman" panose="02020603050405020304" pitchFamily="18" charset="0"/>
                <a:cs typeface="Times New Roman" panose="02020603050405020304" pitchFamily="18" charset="0"/>
              </a:rPr>
              <a:t>	- CORPUS AMYGDALOIDEUM  (AMYGDALA)</a:t>
            </a:r>
            <a:br>
              <a:rPr lang="sr-Latn-CS" altLang="en-US" sz="2000" dirty="0">
                <a:latin typeface="Times New Roman" panose="02020603050405020304" pitchFamily="18" charset="0"/>
                <a:cs typeface="Times New Roman" panose="02020603050405020304" pitchFamily="18" charset="0"/>
              </a:rPr>
            </a:br>
            <a:r>
              <a:rPr lang="sr-Latn-CS" altLang="en-US" sz="2000" dirty="0">
                <a:latin typeface="Times New Roman" panose="02020603050405020304" pitchFamily="18" charset="0"/>
                <a:cs typeface="Times New Roman" panose="02020603050405020304" pitchFamily="18" charset="0"/>
              </a:rPr>
              <a:t>	- </a:t>
            </a:r>
            <a:r>
              <a:rPr lang="en-GB" altLang="en-US" sz="2000" dirty="0">
                <a:latin typeface="Times New Roman" panose="02020603050405020304" pitchFamily="18" charset="0"/>
                <a:cs typeface="Times New Roman" panose="02020603050405020304" pitchFamily="18" charset="0"/>
              </a:rPr>
              <a:t>SEPTAL NUCLEI</a:t>
            </a:r>
            <a:br>
              <a:rPr lang="sr-Latn-CS" altLang="en-US" sz="2000" dirty="0">
                <a:latin typeface="Times New Roman" panose="02020603050405020304" pitchFamily="18" charset="0"/>
                <a:cs typeface="Times New Roman" panose="02020603050405020304" pitchFamily="18" charset="0"/>
              </a:rPr>
            </a:br>
            <a:r>
              <a:rPr lang="sr-Latn-CS" altLang="en-US" sz="2000" dirty="0">
                <a:latin typeface="Times New Roman" panose="02020603050405020304" pitchFamily="18" charset="0"/>
                <a:cs typeface="Times New Roman" panose="02020603050405020304" pitchFamily="18" charset="0"/>
              </a:rPr>
              <a:t>	- </a:t>
            </a:r>
            <a:r>
              <a:rPr lang="en-GB" altLang="en-US" sz="2000" dirty="0">
                <a:latin typeface="Times New Roman" panose="02020603050405020304" pitchFamily="18" charset="0"/>
                <a:cs typeface="Times New Roman" panose="02020603050405020304" pitchFamily="18" charset="0"/>
              </a:rPr>
              <a:t>NUCLEI OF BASAL FORBRAIN</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 NUCLEUS ACCUMBENS</a:t>
            </a:r>
            <a:br>
              <a:rPr lang="sr-Latn-CS" altLang="en-US" sz="2000" dirty="0">
                <a:latin typeface="Times New Roman" panose="02020603050405020304" pitchFamily="18" charset="0"/>
                <a:cs typeface="Times New Roman" panose="02020603050405020304" pitchFamily="18" charset="0"/>
              </a:rPr>
            </a:br>
            <a:endParaRPr lang="sr-Latn-CS" altLang="en-US" sz="2000" dirty="0">
              <a:latin typeface="Times New Roman" panose="02020603050405020304" pitchFamily="18" charset="0"/>
              <a:cs typeface="Times New Roman" panose="02020603050405020304" pitchFamily="18" charset="0"/>
            </a:endParaRPr>
          </a:p>
        </p:txBody>
      </p:sp>
      <p:pic>
        <p:nvPicPr>
          <p:cNvPr id="5124" name="Picture 1" descr="Picture23">
            <a:extLst>
              <a:ext uri="{FF2B5EF4-FFF2-40B4-BE49-F238E27FC236}">
                <a16:creationId xmlns:a16="http://schemas.microsoft.com/office/drawing/2014/main" id="{0977F0F4-228D-9355-F43C-DC8DC175A9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9035" y="3717032"/>
            <a:ext cx="5036979" cy="31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8">
            <a:extLst>
              <a:ext uri="{FF2B5EF4-FFF2-40B4-BE49-F238E27FC236}">
                <a16:creationId xmlns:a16="http://schemas.microsoft.com/office/drawing/2014/main" id="{470BCD57-BC21-9396-09C7-F740191234CA}"/>
              </a:ext>
            </a:extLst>
          </p:cNvPr>
          <p:cNvSpPr txBox="1">
            <a:spLocks noChangeArrowheads="1"/>
          </p:cNvSpPr>
          <p:nvPr/>
        </p:nvSpPr>
        <p:spPr bwMode="auto">
          <a:xfrm>
            <a:off x="6197600" y="3344863"/>
            <a:ext cx="1863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2000">
                <a:latin typeface="Times New Roman" panose="02020603050405020304" pitchFamily="18" charset="0"/>
                <a:cs typeface="Times New Roman" panose="02020603050405020304" pitchFamily="18" charset="0"/>
              </a:rPr>
              <a:t>Motor control </a:t>
            </a:r>
            <a:endParaRPr lang="sr-Latn-CS" altLang="en-US" sz="2000">
              <a:latin typeface="Times New Roman" panose="02020603050405020304" pitchFamily="18" charset="0"/>
              <a:cs typeface="Times New Roman" panose="02020603050405020304" pitchFamily="18" charset="0"/>
            </a:endParaRPr>
          </a:p>
        </p:txBody>
      </p:sp>
      <p:sp>
        <p:nvSpPr>
          <p:cNvPr id="16393" name="Oval 11">
            <a:extLst>
              <a:ext uri="{FF2B5EF4-FFF2-40B4-BE49-F238E27FC236}">
                <a16:creationId xmlns:a16="http://schemas.microsoft.com/office/drawing/2014/main" id="{F9CBC7DF-578E-6B63-A2DB-EB9BC62C202F}"/>
              </a:ext>
            </a:extLst>
          </p:cNvPr>
          <p:cNvSpPr>
            <a:spLocks noChangeArrowheads="1"/>
          </p:cNvSpPr>
          <p:nvPr/>
        </p:nvSpPr>
        <p:spPr bwMode="auto">
          <a:xfrm>
            <a:off x="5878513" y="2973388"/>
            <a:ext cx="2065337" cy="1143000"/>
          </a:xfrm>
          <a:prstGeom prst="ellipse">
            <a:avLst/>
          </a:prstGeom>
          <a:noFill/>
          <a:ln w="9525">
            <a:solidFill>
              <a:srgbClr val="B2A3EB"/>
            </a:solidFill>
            <a:round/>
            <a:headEnd/>
            <a:tailEnd/>
          </a:ln>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defRPr/>
            </a:pPr>
            <a:endParaRPr lang="sr-Latn-CS" altLang="en-US" sz="1800">
              <a:ln>
                <a:solidFill>
                  <a:srgbClr val="B2A3EB"/>
                </a:solidFill>
              </a:ln>
              <a:solidFill>
                <a:srgbClr val="B2A3EB"/>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762BCAA3-D6E1-542F-D1C0-F3A9AB057076}"/>
              </a:ext>
            </a:extLst>
          </p:cNvPr>
          <p:cNvSpPr txBox="1"/>
          <p:nvPr/>
        </p:nvSpPr>
        <p:spPr>
          <a:xfrm>
            <a:off x="-55736" y="67832"/>
            <a:ext cx="9135773" cy="3785652"/>
          </a:xfrm>
          <a:prstGeom prst="rect">
            <a:avLst/>
          </a:prstGeom>
          <a:noFill/>
        </p:spPr>
        <p:txBody>
          <a:bodyPr>
            <a:spAutoFit/>
          </a:bodyPr>
          <a:lstStyle/>
          <a:p>
            <a:pPr>
              <a:defRPr/>
            </a:pPr>
            <a:r>
              <a:rPr lang="en-GB" sz="2000" dirty="0">
                <a:latin typeface="Times New Roman" panose="02020603050405020304" pitchFamily="18" charset="0"/>
                <a:cs typeface="Times New Roman" panose="02020603050405020304" pitchFamily="18" charset="0"/>
              </a:rPr>
              <a:t>* According to location (topography) and the function, structures of striatum can be</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divided into:</a:t>
            </a:r>
            <a:br>
              <a:rPr lang="en-GB" sz="2000" dirty="0">
                <a:latin typeface="Times New Roman" panose="02020603050405020304" pitchFamily="18" charset="0"/>
                <a:cs typeface="Times New Roman" panose="02020603050405020304" pitchFamily="18" charset="0"/>
              </a:rPr>
            </a:br>
            <a:br>
              <a:rPr lang="en-GB" sz="2000" dirty="0">
                <a:latin typeface="Times New Roman" panose="02020603050405020304" pitchFamily="18" charset="0"/>
                <a:cs typeface="Times New Roman" panose="02020603050405020304" pitchFamily="18" charset="0"/>
              </a:rPr>
            </a:br>
            <a:r>
              <a:rPr lang="en-GB" sz="2000" b="1" dirty="0">
                <a:ln>
                  <a:solidFill>
                    <a:srgbClr val="B2A3EB"/>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Ventral striatum:</a:t>
            </a:r>
            <a:br>
              <a:rPr lang="en-GB" sz="2000" b="1" dirty="0">
                <a:ln>
                  <a:solidFill>
                    <a:srgbClr val="B2A3EB"/>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 fusion of the head of </a:t>
            </a:r>
            <a:r>
              <a:rPr lang="en-GB" sz="2000" dirty="0" err="1">
                <a:latin typeface="Times New Roman" panose="02020603050405020304" pitchFamily="18" charset="0"/>
                <a:cs typeface="Times New Roman" panose="02020603050405020304" pitchFamily="18" charset="0"/>
              </a:rPr>
              <a:t>nc</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caudatus</a:t>
            </a:r>
            <a:r>
              <a:rPr lang="en-GB" sz="2000" dirty="0">
                <a:latin typeface="Times New Roman" panose="02020603050405020304" pitchFamily="18" charset="0"/>
                <a:cs typeface="Times New Roman" panose="02020603050405020304" pitchFamily="18" charset="0"/>
              </a:rPr>
              <a:t> and putamen</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 </a:t>
            </a:r>
            <a:r>
              <a:rPr lang="en-GB" sz="2000" dirty="0" err="1">
                <a:latin typeface="Times New Roman" panose="02020603050405020304" pitchFamily="18" charset="0"/>
                <a:cs typeface="Times New Roman" panose="02020603050405020304" pitchFamily="18" charset="0"/>
              </a:rPr>
              <a:t>nc</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accumbens</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 olfactory tubercule</a:t>
            </a:r>
            <a:br>
              <a:rPr lang="en-GB" sz="2000" dirty="0">
                <a:latin typeface="Times New Roman" panose="02020603050405020304" pitchFamily="18" charset="0"/>
                <a:cs typeface="Times New Roman" panose="02020603050405020304" pitchFamily="18" charset="0"/>
              </a:rPr>
            </a:b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a:t>
            </a:r>
            <a:r>
              <a:rPr lang="en-GB" sz="2000" b="1" dirty="0">
                <a:ln>
                  <a:solidFill>
                    <a:srgbClr val="B2A3EB"/>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Dorsal striatum</a:t>
            </a:r>
            <a:r>
              <a:rPr lang="en-GB" sz="2000" dirty="0">
                <a:ln>
                  <a:solidFill>
                    <a:srgbClr val="B2A3EB"/>
                  </a:solidFill>
                </a:ln>
                <a:latin typeface="Times New Roman" panose="02020603050405020304" pitchFamily="18" charset="0"/>
                <a:cs typeface="Times New Roman" panose="02020603050405020304" pitchFamily="18" charset="0"/>
              </a:rPr>
              <a:t>.</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 the greatest part of </a:t>
            </a:r>
            <a:r>
              <a:rPr lang="en-GB" sz="2000" dirty="0" err="1">
                <a:latin typeface="Times New Roman" panose="02020603050405020304" pitchFamily="18" charset="0"/>
                <a:cs typeface="Times New Roman" panose="02020603050405020304" pitchFamily="18" charset="0"/>
              </a:rPr>
              <a:t>nc</a:t>
            </a:r>
            <a:r>
              <a:rPr lang="en-GB" sz="2000" dirty="0">
                <a:latin typeface="Times New Roman" panose="02020603050405020304" pitchFamily="18" charset="0"/>
                <a:cs typeface="Times New Roman" panose="02020603050405020304" pitchFamily="18" charset="0"/>
              </a:rPr>
              <a:t>. </a:t>
            </a:r>
            <a:r>
              <a:rPr lang="en-GB" sz="2000" dirty="0" err="1">
                <a:latin typeface="Times New Roman" panose="02020603050405020304" pitchFamily="18" charset="0"/>
                <a:cs typeface="Times New Roman" panose="02020603050405020304" pitchFamily="18" charset="0"/>
              </a:rPr>
              <a:t>caudatus</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 putamen</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 globus pallidus</a:t>
            </a:r>
            <a:endParaRPr lang="en-GB" sz="2000" dirty="0">
              <a:solidFill>
                <a:schemeClr val="tx2"/>
              </a:solidFill>
              <a:latin typeface="Times New Roman" panose="02020603050405020304" pitchFamily="18" charset="0"/>
              <a:cs typeface="Times New Roman" panose="02020603050405020304" pitchFamily="18" charset="0"/>
            </a:endParaRPr>
          </a:p>
        </p:txBody>
      </p:sp>
      <p:sp>
        <p:nvSpPr>
          <p:cNvPr id="23557" name="Oval 11">
            <a:extLst>
              <a:ext uri="{FF2B5EF4-FFF2-40B4-BE49-F238E27FC236}">
                <a16:creationId xmlns:a16="http://schemas.microsoft.com/office/drawing/2014/main" id="{1EDEC4C8-0F0D-FFD7-B838-8BE614369745}"/>
              </a:ext>
            </a:extLst>
          </p:cNvPr>
          <p:cNvSpPr>
            <a:spLocks noChangeArrowheads="1"/>
          </p:cNvSpPr>
          <p:nvPr/>
        </p:nvSpPr>
        <p:spPr bwMode="auto">
          <a:xfrm>
            <a:off x="5157788" y="1247775"/>
            <a:ext cx="3948112" cy="1143000"/>
          </a:xfrm>
          <a:prstGeom prst="ellipse">
            <a:avLst/>
          </a:prstGeom>
          <a:noFill/>
          <a:ln w="9525">
            <a:solidFill>
              <a:srgbClr val="B2A3EB"/>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endParaRPr lang="sr-Latn-CS" altLang="en-US" sz="1800">
              <a:latin typeface="Arial" panose="020B0604020202020204" pitchFamily="34" charset="0"/>
              <a:cs typeface="Arial" panose="020B0604020202020204" pitchFamily="34" charset="0"/>
            </a:endParaRPr>
          </a:p>
        </p:txBody>
      </p:sp>
      <p:sp>
        <p:nvSpPr>
          <p:cNvPr id="23558" name="TextBox 8">
            <a:extLst>
              <a:ext uri="{FF2B5EF4-FFF2-40B4-BE49-F238E27FC236}">
                <a16:creationId xmlns:a16="http://schemas.microsoft.com/office/drawing/2014/main" id="{2DB1E8E2-BC78-D662-A47A-CD6542AE8B6B}"/>
              </a:ext>
            </a:extLst>
          </p:cNvPr>
          <p:cNvSpPr txBox="1">
            <a:spLocks noChangeArrowheads="1"/>
          </p:cNvSpPr>
          <p:nvPr/>
        </p:nvSpPr>
        <p:spPr bwMode="auto">
          <a:xfrm>
            <a:off x="5675313" y="1357313"/>
            <a:ext cx="29130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Wingdings" panose="05000000000000000000" pitchFamily="2" charset="2"/>
              <a:buNone/>
            </a:pPr>
            <a:r>
              <a:rPr lang="en-GB" altLang="en-US" sz="1800">
                <a:latin typeface="Times New Roman" panose="02020603050405020304" pitchFamily="18" charset="0"/>
                <a:cs typeface="Times New Roman" panose="02020603050405020304" pitchFamily="18" charset="0"/>
              </a:rPr>
              <a:t>Parts </a:t>
            </a:r>
            <a:r>
              <a:rPr lang="en-GB" altLang="en-US" sz="1800">
                <a:solidFill>
                  <a:schemeClr val="tx2"/>
                </a:solidFill>
                <a:latin typeface="Times New Roman" panose="02020603050405020304" pitchFamily="18" charset="0"/>
                <a:cs typeface="Times New Roman" panose="02020603050405020304" pitchFamily="18" charset="0"/>
              </a:rPr>
              <a:t>of olfactory and limbic system important for social behavior and motivation </a:t>
            </a:r>
          </a:p>
        </p:txBody>
      </p:sp>
      <p:pic>
        <p:nvPicPr>
          <p:cNvPr id="23559" name="Picture 5">
            <a:extLst>
              <a:ext uri="{FF2B5EF4-FFF2-40B4-BE49-F238E27FC236}">
                <a16:creationId xmlns:a16="http://schemas.microsoft.com/office/drawing/2014/main" id="{7683D0FB-3AF2-8031-555A-B0D4F8DF88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6075" y="4151313"/>
            <a:ext cx="2447925"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1" descr="Picture33">
            <a:extLst>
              <a:ext uri="{FF2B5EF4-FFF2-40B4-BE49-F238E27FC236}">
                <a16:creationId xmlns:a16="http://schemas.microsoft.com/office/drawing/2014/main" id="{EA8B1785-89FE-EDE8-5D17-2AC9F2C2EF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675" y="4208463"/>
            <a:ext cx="1500188"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2" descr="document.php.jpg">
            <a:extLst>
              <a:ext uri="{FF2B5EF4-FFF2-40B4-BE49-F238E27FC236}">
                <a16:creationId xmlns:a16="http://schemas.microsoft.com/office/drawing/2014/main" id="{E9BF617D-0C92-45DA-A993-4834559773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4581525"/>
            <a:ext cx="2857500"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ABBAD3AB-F58C-D514-3FFE-F913FF6DE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563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922A16B5-B4ED-9F4B-0E88-42505D6BF3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7288" y="890588"/>
            <a:ext cx="682942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descr="Picture35">
            <a:extLst>
              <a:ext uri="{FF2B5EF4-FFF2-40B4-BE49-F238E27FC236}">
                <a16:creationId xmlns:a16="http://schemas.microsoft.com/office/drawing/2014/main" id="{E1D11ADD-0EBB-1BB6-2DF4-60BEBDF821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488" y="995363"/>
            <a:ext cx="7439025"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icture37">
            <a:extLst>
              <a:ext uri="{FF2B5EF4-FFF2-40B4-BE49-F238E27FC236}">
                <a16:creationId xmlns:a16="http://schemas.microsoft.com/office/drawing/2014/main" id="{D61A79D3-DAC6-AF02-84C9-78C954B28E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504825"/>
            <a:ext cx="8520112"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Picture38">
            <a:extLst>
              <a:ext uri="{FF2B5EF4-FFF2-40B4-BE49-F238E27FC236}">
                <a16:creationId xmlns:a16="http://schemas.microsoft.com/office/drawing/2014/main" id="{DF5518A4-1545-FA19-38CF-E3680B6C64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050" y="423863"/>
            <a:ext cx="7581900" cy="601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8E8A6401-6DB9-F92C-C722-B9B65C7DC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4545"/>
          <a:stretch>
            <a:fillRect/>
          </a:stretch>
        </p:blipFill>
        <p:spPr bwMode="auto">
          <a:xfrm>
            <a:off x="114300" y="1773238"/>
            <a:ext cx="8915400"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a:extLst>
              <a:ext uri="{FF2B5EF4-FFF2-40B4-BE49-F238E27FC236}">
                <a16:creationId xmlns:a16="http://schemas.microsoft.com/office/drawing/2014/main" id="{0D9DA5E9-5C79-14ED-C008-690C1EBB9C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2303" r="50000" b="75455"/>
          <a:stretch>
            <a:fillRect/>
          </a:stretch>
        </p:blipFill>
        <p:spPr bwMode="auto">
          <a:xfrm>
            <a:off x="114300" y="976313"/>
            <a:ext cx="44577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5">
            <a:extLst>
              <a:ext uri="{FF2B5EF4-FFF2-40B4-BE49-F238E27FC236}">
                <a16:creationId xmlns:a16="http://schemas.microsoft.com/office/drawing/2014/main" id="{3A7549F6-AD55-CB03-D2C2-6B46485359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6463" r="3537" b="78625"/>
          <a:stretch>
            <a:fillRect/>
          </a:stretch>
        </p:blipFill>
        <p:spPr bwMode="auto">
          <a:xfrm>
            <a:off x="4572000" y="950913"/>
            <a:ext cx="44577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Box 6">
            <a:extLst>
              <a:ext uri="{FF2B5EF4-FFF2-40B4-BE49-F238E27FC236}">
                <a16:creationId xmlns:a16="http://schemas.microsoft.com/office/drawing/2014/main" id="{ACCDE44A-E6F1-75B6-20A0-DF4947891305}"/>
              </a:ext>
            </a:extLst>
          </p:cNvPr>
          <p:cNvSpPr txBox="1">
            <a:spLocks noChangeArrowheads="1"/>
          </p:cNvSpPr>
          <p:nvPr/>
        </p:nvSpPr>
        <p:spPr bwMode="auto">
          <a:xfrm>
            <a:off x="5153025" y="2425700"/>
            <a:ext cx="3876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GB" altLang="en-US" sz="1600" b="1">
                <a:solidFill>
                  <a:srgbClr val="C00000"/>
                </a:solidFill>
                <a:latin typeface="Times New Roman" panose="02020603050405020304" pitchFamily="18" charset="0"/>
                <a:cs typeface="Times New Roman" panose="02020603050405020304" pitchFamily="18" charset="0"/>
              </a:rPr>
              <a:t>Glutamate – excitatory neurotransmitter</a:t>
            </a:r>
          </a:p>
        </p:txBody>
      </p:sp>
      <p:sp>
        <p:nvSpPr>
          <p:cNvPr id="29702" name="TextBox 8">
            <a:extLst>
              <a:ext uri="{FF2B5EF4-FFF2-40B4-BE49-F238E27FC236}">
                <a16:creationId xmlns:a16="http://schemas.microsoft.com/office/drawing/2014/main" id="{7EFC23C7-8E81-BB3C-8764-75DEEE5C8064}"/>
              </a:ext>
            </a:extLst>
          </p:cNvPr>
          <p:cNvSpPr txBox="1">
            <a:spLocks noChangeArrowheads="1"/>
          </p:cNvSpPr>
          <p:nvPr/>
        </p:nvSpPr>
        <p:spPr bwMode="auto">
          <a:xfrm>
            <a:off x="4151313" y="776288"/>
            <a:ext cx="4962525" cy="1322387"/>
          </a:xfrm>
          <a:prstGeom prst="rect">
            <a:avLst/>
          </a:prstGeom>
          <a:solidFill>
            <a:schemeClr val="tx2"/>
          </a:solidFill>
          <a:ln w="9525">
            <a:solidFill>
              <a:srgbClr val="C00000"/>
            </a:solidFill>
            <a:miter lim="800000"/>
            <a:headEnd/>
            <a:tailEnd/>
          </a:ln>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1600">
                <a:solidFill>
                  <a:srgbClr val="C00000"/>
                </a:solidFill>
                <a:latin typeface="Times New Roman" panose="02020603050405020304" pitchFamily="18" charset="0"/>
                <a:cs typeface="Times New Roman" panose="02020603050405020304" pitchFamily="18" charset="0"/>
              </a:rPr>
              <a:t>Motor regions </a:t>
            </a:r>
            <a:r>
              <a:rPr lang="en-US" altLang="en-US" sz="1600">
                <a:solidFill>
                  <a:schemeClr val="bg2"/>
                </a:solidFill>
                <a:latin typeface="Times New Roman" panose="02020603050405020304" pitchFamily="18" charset="0"/>
                <a:cs typeface="Times New Roman" panose="02020603050405020304" pitchFamily="18" charset="0"/>
              </a:rPr>
              <a:t>of the frontal lobe project mainly to the </a:t>
            </a:r>
            <a:r>
              <a:rPr lang="en-US" altLang="en-US" sz="1600">
                <a:solidFill>
                  <a:srgbClr val="C00000"/>
                </a:solidFill>
                <a:latin typeface="Times New Roman" panose="02020603050405020304" pitchFamily="18" charset="0"/>
                <a:cs typeface="Times New Roman" panose="02020603050405020304" pitchFamily="18" charset="0"/>
              </a:rPr>
              <a:t>putamen</a:t>
            </a:r>
            <a:br>
              <a:rPr lang="en-US" altLang="en-US" sz="1600">
                <a:solidFill>
                  <a:schemeClr val="bg2"/>
                </a:solidFill>
                <a:latin typeface="Times New Roman" panose="02020603050405020304" pitchFamily="18" charset="0"/>
                <a:cs typeface="Times New Roman" panose="02020603050405020304" pitchFamily="18" charset="0"/>
              </a:rPr>
            </a:br>
            <a:r>
              <a:rPr lang="en-US" altLang="en-US" sz="1600">
                <a:solidFill>
                  <a:srgbClr val="FF0000"/>
                </a:solidFill>
                <a:latin typeface="Times New Roman" panose="02020603050405020304" pitchFamily="18" charset="0"/>
                <a:cs typeface="Times New Roman" panose="02020603050405020304" pitchFamily="18" charset="0"/>
              </a:rPr>
              <a:t>Associative prefrontal cortex </a:t>
            </a:r>
            <a:r>
              <a:rPr lang="en-US" altLang="en-US" sz="1600">
                <a:solidFill>
                  <a:schemeClr val="bg2"/>
                </a:solidFill>
                <a:latin typeface="Times New Roman" panose="02020603050405020304" pitchFamily="18" charset="0"/>
                <a:cs typeface="Times New Roman" panose="02020603050405020304" pitchFamily="18" charset="0"/>
              </a:rPr>
              <a:t>and other association cortices project mainly to the </a:t>
            </a:r>
            <a:r>
              <a:rPr lang="en-US" altLang="en-US" sz="1600">
                <a:solidFill>
                  <a:srgbClr val="FF0000"/>
                </a:solidFill>
                <a:latin typeface="Times New Roman" panose="02020603050405020304" pitchFamily="18" charset="0"/>
                <a:cs typeface="Times New Roman" panose="02020603050405020304" pitchFamily="18" charset="0"/>
              </a:rPr>
              <a:t>caudate nucleus</a:t>
            </a:r>
            <a:r>
              <a:rPr lang="en-US" altLang="en-US" sz="1600">
                <a:solidFill>
                  <a:schemeClr val="bg2"/>
                </a:solidFill>
                <a:latin typeface="Times New Roman" panose="02020603050405020304" pitchFamily="18" charset="0"/>
                <a:cs typeface="Times New Roman" panose="02020603050405020304" pitchFamily="18" charset="0"/>
              </a:rPr>
              <a:t>. So, it has more associative functions.</a:t>
            </a:r>
          </a:p>
        </p:txBody>
      </p:sp>
      <p:cxnSp>
        <p:nvCxnSpPr>
          <p:cNvPr id="11" name="Straight Arrow Connector 10">
            <a:extLst>
              <a:ext uri="{FF2B5EF4-FFF2-40B4-BE49-F238E27FC236}">
                <a16:creationId xmlns:a16="http://schemas.microsoft.com/office/drawing/2014/main" id="{F8B08B37-98A9-88A1-6632-D73731C82D99}"/>
              </a:ext>
            </a:extLst>
          </p:cNvPr>
          <p:cNvCxnSpPr/>
          <p:nvPr/>
        </p:nvCxnSpPr>
        <p:spPr>
          <a:xfrm flipV="1">
            <a:off x="2987675" y="1773238"/>
            <a:ext cx="1079500" cy="360362"/>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704" name="TextBox 12">
            <a:extLst>
              <a:ext uri="{FF2B5EF4-FFF2-40B4-BE49-F238E27FC236}">
                <a16:creationId xmlns:a16="http://schemas.microsoft.com/office/drawing/2014/main" id="{2361E3A4-F155-87F5-D240-E7E17B84350F}"/>
              </a:ext>
            </a:extLst>
          </p:cNvPr>
          <p:cNvSpPr txBox="1">
            <a:spLocks noChangeArrowheads="1"/>
          </p:cNvSpPr>
          <p:nvPr/>
        </p:nvSpPr>
        <p:spPr bwMode="auto">
          <a:xfrm>
            <a:off x="4346575" y="4681538"/>
            <a:ext cx="45720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1700">
                <a:solidFill>
                  <a:srgbClr val="C00000"/>
                </a:solidFill>
                <a:latin typeface="Times New Roman" panose="02020603050405020304" pitchFamily="18" charset="0"/>
                <a:cs typeface="Times New Roman" panose="02020603050405020304" pitchFamily="18" charset="0"/>
              </a:rPr>
              <a:t>Dopamine has both excitatory and inhibitory effects upon striatal neurons. </a:t>
            </a:r>
            <a:endParaRPr lang="en-GB" altLang="en-US" sz="1700">
              <a:solidFill>
                <a:srgbClr val="C00000"/>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AB194125-A1BD-79FF-F54A-CB44889C16D0}"/>
              </a:ext>
            </a:extLst>
          </p:cNvPr>
          <p:cNvSpPr txBox="1"/>
          <p:nvPr/>
        </p:nvSpPr>
        <p:spPr>
          <a:xfrm>
            <a:off x="2076450" y="39688"/>
            <a:ext cx="5014913" cy="585787"/>
          </a:xfrm>
          <a:prstGeom prst="rect">
            <a:avLst/>
          </a:prstGeom>
        </p:spPr>
        <p:style>
          <a:lnRef idx="2">
            <a:schemeClr val="dk1">
              <a:shade val="15000"/>
            </a:schemeClr>
          </a:lnRef>
          <a:fillRef idx="1">
            <a:schemeClr val="dk1"/>
          </a:fillRef>
          <a:effectRef idx="0">
            <a:schemeClr val="dk1"/>
          </a:effectRef>
          <a:fontRef idx="minor">
            <a:schemeClr val="lt1"/>
          </a:fontRef>
        </p:style>
        <p:txBody>
          <a:bodyPr wrap="none">
            <a:spAutoFit/>
          </a:bodyPr>
          <a:lstStyle/>
          <a:p>
            <a:pPr>
              <a:defRPr/>
            </a:pPr>
            <a:r>
              <a:rPr lang="en-GB" sz="3200" b="1" dirty="0">
                <a:solidFill>
                  <a:schemeClr val="bg1">
                    <a:lumMod val="50000"/>
                  </a:schemeClr>
                </a:solidFill>
                <a:latin typeface="Times New Roman" panose="02020603050405020304" pitchFamily="18" charset="0"/>
                <a:cs typeface="Times New Roman" panose="02020603050405020304" pitchFamily="18" charset="0"/>
              </a:rPr>
              <a:t>Connections of neostriatum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D9215EFF-4CA9-7C40-8C0A-4AA54D9D48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8" y="26988"/>
            <a:ext cx="9144001"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Box 5">
            <a:extLst>
              <a:ext uri="{FF2B5EF4-FFF2-40B4-BE49-F238E27FC236}">
                <a16:creationId xmlns:a16="http://schemas.microsoft.com/office/drawing/2014/main" id="{2DAE67B1-1FA7-CF83-F206-777EB5F78FC6}"/>
              </a:ext>
            </a:extLst>
          </p:cNvPr>
          <p:cNvSpPr txBox="1">
            <a:spLocks noChangeArrowheads="1"/>
          </p:cNvSpPr>
          <p:nvPr/>
        </p:nvSpPr>
        <p:spPr bwMode="auto">
          <a:xfrm>
            <a:off x="3175" y="3852863"/>
            <a:ext cx="9148763" cy="30162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GB" altLang="en-US" sz="2000">
                <a:solidFill>
                  <a:schemeClr val="bg2"/>
                </a:solidFill>
                <a:latin typeface="Times New Roman" panose="02020603050405020304" pitchFamily="18" charset="0"/>
                <a:cs typeface="Times New Roman" panose="02020603050405020304" pitchFamily="18" charset="0"/>
              </a:rPr>
              <a:t>* Neurons of striatum (mostly putamen) use GABA as inhibitory neurotransmitter.</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There are 2 types of neurons:</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1) </a:t>
            </a:r>
            <a:r>
              <a:rPr lang="en-GB" altLang="en-US" sz="2000" b="1">
                <a:solidFill>
                  <a:srgbClr val="C00000"/>
                </a:solidFill>
                <a:latin typeface="Times New Roman" panose="02020603050405020304" pitchFamily="18" charset="0"/>
                <a:cs typeface="Times New Roman" panose="02020603050405020304" pitchFamily="18" charset="0"/>
              </a:rPr>
              <a:t>Type 1</a:t>
            </a:r>
            <a:r>
              <a:rPr lang="en-GB" altLang="en-US" sz="2000">
                <a:solidFill>
                  <a:schemeClr val="bg2"/>
                </a:solidFill>
                <a:latin typeface="Times New Roman" panose="02020603050405020304" pitchFamily="18" charset="0"/>
                <a:cs typeface="Times New Roman" panose="02020603050405020304" pitchFamily="18" charset="0"/>
              </a:rPr>
              <a:t> – </a:t>
            </a:r>
            <a:r>
              <a:rPr lang="en-GB" altLang="en-US" sz="2000">
                <a:solidFill>
                  <a:srgbClr val="C00000"/>
                </a:solidFill>
                <a:latin typeface="Times New Roman" panose="02020603050405020304" pitchFamily="18" charset="0"/>
                <a:cs typeface="Times New Roman" panose="02020603050405020304" pitchFamily="18" charset="0"/>
              </a:rPr>
              <a:t>send fibers to        globus pallidus medialis (Gpi) and substantia nigra</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 its GABArgic neurons have D1 receptors</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a:t>
            </a:r>
            <a:r>
              <a:rPr lang="en-GB" altLang="en-US" sz="2000">
                <a:solidFill>
                  <a:srgbClr val="C00000"/>
                </a:solidFill>
                <a:latin typeface="Times New Roman" panose="02020603050405020304" pitchFamily="18" charset="0"/>
                <a:cs typeface="Times New Roman" panose="02020603050405020304" pitchFamily="18" charset="0"/>
              </a:rPr>
              <a:t>- dopamine excites these neurons by binding to D1 receptors</a:t>
            </a:r>
            <a:br>
              <a:rPr lang="en-GB" altLang="en-US" sz="2000">
                <a:solidFill>
                  <a:schemeClr val="bg2"/>
                </a:solidFill>
                <a:latin typeface="Times New Roman" panose="02020603050405020304" pitchFamily="18" charset="0"/>
                <a:cs typeface="Times New Roman" panose="02020603050405020304" pitchFamily="18" charset="0"/>
              </a:rPr>
            </a:br>
            <a:endParaRPr lang="en-GB" altLang="en-US" sz="1000">
              <a:solidFill>
                <a:schemeClr val="bg2"/>
              </a:solidFill>
              <a:latin typeface="Times New Roman" panose="02020603050405020304" pitchFamily="18" charset="0"/>
              <a:cs typeface="Times New Roman" panose="02020603050405020304" pitchFamily="18" charset="0"/>
            </a:endParaRPr>
          </a:p>
          <a:p>
            <a:pPr>
              <a:spcBef>
                <a:spcPct val="0"/>
              </a:spcBef>
              <a:buClrTx/>
              <a:buSzTx/>
              <a:buFontTx/>
              <a:buNone/>
            </a:pPr>
            <a:r>
              <a:rPr lang="en-GB" altLang="en-US" sz="2000">
                <a:solidFill>
                  <a:schemeClr val="bg2"/>
                </a:solidFill>
                <a:latin typeface="Times New Roman" panose="02020603050405020304" pitchFamily="18" charset="0"/>
                <a:cs typeface="Times New Roman" panose="02020603050405020304" pitchFamily="18" charset="0"/>
              </a:rPr>
              <a:t>     2) </a:t>
            </a:r>
            <a:r>
              <a:rPr lang="en-GB" altLang="en-US" sz="2000" b="1">
                <a:solidFill>
                  <a:srgbClr val="C00000"/>
                </a:solidFill>
                <a:latin typeface="Times New Roman" panose="02020603050405020304" pitchFamily="18" charset="0"/>
                <a:cs typeface="Times New Roman" panose="02020603050405020304" pitchFamily="18" charset="0"/>
              </a:rPr>
              <a:t>Type 2</a:t>
            </a:r>
            <a:r>
              <a:rPr lang="en-GB" altLang="en-US" sz="2000">
                <a:solidFill>
                  <a:schemeClr val="bg2"/>
                </a:solidFill>
                <a:latin typeface="Times New Roman" panose="02020603050405020304" pitchFamily="18" charset="0"/>
                <a:cs typeface="Times New Roman" panose="02020603050405020304" pitchFamily="18" charset="0"/>
              </a:rPr>
              <a:t> - </a:t>
            </a:r>
            <a:r>
              <a:rPr lang="en-GB" altLang="en-US" sz="2000">
                <a:solidFill>
                  <a:srgbClr val="C00000"/>
                </a:solidFill>
                <a:latin typeface="Times New Roman" panose="02020603050405020304" pitchFamily="18" charset="0"/>
                <a:cs typeface="Times New Roman" panose="02020603050405020304" pitchFamily="18" charset="0"/>
              </a:rPr>
              <a:t>send fibers to        globus pallidus lateralis (Gpe)</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 its GABArgic neurons have D2 receptors</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a:t>
            </a:r>
            <a:r>
              <a:rPr lang="en-GB" altLang="en-US" sz="2000">
                <a:solidFill>
                  <a:srgbClr val="C00000"/>
                </a:solidFill>
                <a:latin typeface="Times New Roman" panose="02020603050405020304" pitchFamily="18" charset="0"/>
                <a:cs typeface="Times New Roman" panose="02020603050405020304" pitchFamily="18" charset="0"/>
              </a:rPr>
              <a:t>- dopamine inhibits these neurons by binding to D2 receptors</a:t>
            </a:r>
            <a:br>
              <a:rPr lang="en-GB" altLang="en-US" sz="2000">
                <a:solidFill>
                  <a:srgbClr val="C00000"/>
                </a:solidFill>
                <a:latin typeface="Times New Roman" panose="02020603050405020304" pitchFamily="18" charset="0"/>
                <a:cs typeface="Times New Roman" panose="02020603050405020304" pitchFamily="18" charset="0"/>
              </a:rPr>
            </a:br>
            <a:endParaRPr lang="en-GB" altLang="en-US" sz="2000">
              <a:solidFill>
                <a:srgbClr val="C00000"/>
              </a:solidFill>
              <a:latin typeface="Times New Roman" panose="02020603050405020304" pitchFamily="18" charset="0"/>
              <a:cs typeface="Times New Roman" panose="02020603050405020304" pitchFamily="18" charset="0"/>
            </a:endParaRPr>
          </a:p>
        </p:txBody>
      </p:sp>
      <p:sp>
        <p:nvSpPr>
          <p:cNvPr id="30724" name="TextBox 6">
            <a:extLst>
              <a:ext uri="{FF2B5EF4-FFF2-40B4-BE49-F238E27FC236}">
                <a16:creationId xmlns:a16="http://schemas.microsoft.com/office/drawing/2014/main" id="{B9984B72-8609-E92F-0D65-C84432520CFD}"/>
              </a:ext>
            </a:extLst>
          </p:cNvPr>
          <p:cNvSpPr txBox="1">
            <a:spLocks noChangeArrowheads="1"/>
          </p:cNvSpPr>
          <p:nvPr/>
        </p:nvSpPr>
        <p:spPr bwMode="auto">
          <a:xfrm>
            <a:off x="5003800" y="1773238"/>
            <a:ext cx="34178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GB" altLang="en-US" sz="1600" b="1">
                <a:solidFill>
                  <a:srgbClr val="C00000"/>
                </a:solidFill>
                <a:latin typeface="Times New Roman" panose="02020603050405020304" pitchFamily="18" charset="0"/>
                <a:cs typeface="Times New Roman" panose="02020603050405020304" pitchFamily="18" charset="0"/>
              </a:rPr>
              <a:t>GABA – inhibitory neurotransmitter</a:t>
            </a:r>
          </a:p>
        </p:txBody>
      </p:sp>
      <p:cxnSp>
        <p:nvCxnSpPr>
          <p:cNvPr id="9" name="Straight Arrow Connector 8">
            <a:extLst>
              <a:ext uri="{FF2B5EF4-FFF2-40B4-BE49-F238E27FC236}">
                <a16:creationId xmlns:a16="http://schemas.microsoft.com/office/drawing/2014/main" id="{BF378C5A-15E5-DD23-0D4F-85EC3840621A}"/>
              </a:ext>
            </a:extLst>
          </p:cNvPr>
          <p:cNvCxnSpPr>
            <a:cxnSpLocks/>
          </p:cNvCxnSpPr>
          <p:nvPr/>
        </p:nvCxnSpPr>
        <p:spPr>
          <a:xfrm>
            <a:off x="1547813" y="4797425"/>
            <a:ext cx="1728787"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CCBCD99-86E5-ED78-9378-53CB60C0FEF1}"/>
              </a:ext>
            </a:extLst>
          </p:cNvPr>
          <p:cNvCxnSpPr>
            <a:cxnSpLocks/>
          </p:cNvCxnSpPr>
          <p:nvPr/>
        </p:nvCxnSpPr>
        <p:spPr>
          <a:xfrm>
            <a:off x="1547813" y="5876925"/>
            <a:ext cx="1728787"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Text Box 5">
            <a:extLst>
              <a:ext uri="{FF2B5EF4-FFF2-40B4-BE49-F238E27FC236}">
                <a16:creationId xmlns:a16="http://schemas.microsoft.com/office/drawing/2014/main" id="{491646B9-D890-18C4-CDB8-011071746418}"/>
              </a:ext>
            </a:extLst>
          </p:cNvPr>
          <p:cNvSpPr txBox="1">
            <a:spLocks noChangeArrowheads="1"/>
          </p:cNvSpPr>
          <p:nvPr/>
        </p:nvSpPr>
        <p:spPr bwMode="auto">
          <a:xfrm>
            <a:off x="0" y="1412875"/>
            <a:ext cx="9144000" cy="4524375"/>
          </a:xfrm>
          <a:prstGeom prst="rect">
            <a:avLst/>
          </a:prstGeom>
          <a:ln/>
        </p:spPr>
        <p:style>
          <a:lnRef idx="3">
            <a:schemeClr val="lt1"/>
          </a:lnRef>
          <a:fillRef idx="1">
            <a:schemeClr val="dk1"/>
          </a:fillRef>
          <a:effectRef idx="1">
            <a:schemeClr val="dk1"/>
          </a:effectRef>
          <a:fontRef idx="minor">
            <a:schemeClr val="lt1"/>
          </a:fontRef>
        </p:style>
        <p:txBody>
          <a:bodyPr>
            <a:spAutoFit/>
          </a:bodyPr>
          <a:lstStyle/>
          <a:p>
            <a:pPr>
              <a:defRPr/>
            </a:pPr>
            <a:r>
              <a:rPr lang="en-US" altLang="en-US" b="1" dirty="0">
                <a:latin typeface="Times New Roman" panose="02020603050405020304" pitchFamily="18" charset="0"/>
                <a:cs typeface="Times New Roman" panose="02020603050405020304" pitchFamily="18" charset="0"/>
              </a:rPr>
              <a:t>Pallidal Afferents:</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They arise from the </a:t>
            </a:r>
            <a:r>
              <a:rPr lang="en-US" altLang="en-US" b="1" dirty="0">
                <a:solidFill>
                  <a:srgbClr val="FF0000"/>
                </a:solidFill>
                <a:latin typeface="Times New Roman" panose="02020603050405020304" pitchFamily="18" charset="0"/>
                <a:cs typeface="Times New Roman" panose="02020603050405020304" pitchFamily="18" charset="0"/>
              </a:rPr>
              <a:t>striatum</a:t>
            </a:r>
            <a:r>
              <a:rPr lang="en-US" altLang="en-US" b="1" dirty="0">
                <a:latin typeface="Times New Roman" panose="02020603050405020304" pitchFamily="18" charset="0"/>
                <a:cs typeface="Times New Roman" panose="02020603050405020304" pitchFamily="18" charset="0"/>
              </a:rPr>
              <a:t> and from the </a:t>
            </a:r>
            <a:r>
              <a:rPr lang="en-US" altLang="en-US" b="1" dirty="0">
                <a:solidFill>
                  <a:srgbClr val="FF0000"/>
                </a:solidFill>
                <a:latin typeface="Times New Roman" panose="02020603050405020304" pitchFamily="18" charset="0"/>
                <a:cs typeface="Times New Roman" panose="02020603050405020304" pitchFamily="18" charset="0"/>
              </a:rPr>
              <a:t>subthalamic nucleus</a:t>
            </a:r>
            <a:r>
              <a:rPr lang="en-US" altLang="en-US" b="1" dirty="0">
                <a:latin typeface="Times New Roman" panose="02020603050405020304" pitchFamily="18" charset="0"/>
                <a:cs typeface="Times New Roman" panose="02020603050405020304" pitchFamily="18" charset="0"/>
              </a:rPr>
              <a:t>. Both utilize GABA as transmitter. In addition, each </a:t>
            </a:r>
            <a:r>
              <a:rPr lang="en-US" altLang="en-US" b="1" dirty="0">
                <a:solidFill>
                  <a:srgbClr val="FF0000"/>
                </a:solidFill>
                <a:latin typeface="Times New Roman" panose="02020603050405020304" pitchFamily="18" charset="0"/>
                <a:cs typeface="Times New Roman" panose="02020603050405020304" pitchFamily="18" charset="0"/>
              </a:rPr>
              <a:t>contains </a:t>
            </a:r>
            <a:r>
              <a:rPr lang="en-US" altLang="en-US" b="1" dirty="0">
                <a:latin typeface="Times New Roman" panose="02020603050405020304" pitchFamily="18" charset="0"/>
                <a:cs typeface="Times New Roman" panose="02020603050405020304" pitchFamily="18" charset="0"/>
              </a:rPr>
              <a:t>peptide </a:t>
            </a:r>
            <a:r>
              <a:rPr lang="en-US" altLang="en-US" b="1" dirty="0" err="1">
                <a:latin typeface="Times New Roman" panose="02020603050405020304" pitchFamily="18" charset="0"/>
                <a:cs typeface="Times New Roman" panose="02020603050405020304" pitchFamily="18" charset="0"/>
              </a:rPr>
              <a:t>cotransmitters</a:t>
            </a:r>
            <a:r>
              <a:rPr lang="en-US" altLang="en-US" b="1" dirty="0">
                <a:latin typeface="Times New Roman" panose="02020603050405020304" pitchFamily="18" charset="0"/>
                <a:cs typeface="Times New Roman" panose="02020603050405020304" pitchFamily="18" charset="0"/>
              </a:rPr>
              <a:t> (released from the cholinergic motor </a:t>
            </a:r>
            <a:r>
              <a:rPr lang="en-US" altLang="en-US" b="1" dirty="0" err="1">
                <a:latin typeface="Times New Roman" panose="02020603050405020304" pitchFamily="18" charset="0"/>
                <a:cs typeface="Times New Roman" panose="02020603050405020304" pitchFamily="18" charset="0"/>
              </a:rPr>
              <a:t>neurone</a:t>
            </a:r>
            <a:r>
              <a:rPr lang="en-US" altLang="en-US" b="1" dirty="0">
                <a:latin typeface="Times New Roman" panose="02020603050405020304" pitchFamily="18" charset="0"/>
                <a:cs typeface="Times New Roman" panose="02020603050405020304" pitchFamily="18" charset="0"/>
              </a:rPr>
              <a:t>). </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err="1">
                <a:latin typeface="Times New Roman" panose="02020603050405020304" pitchFamily="18" charset="0"/>
                <a:cs typeface="Times New Roman" panose="02020603050405020304" pitchFamily="18" charset="0"/>
              </a:rPr>
              <a:t>Subthalamopallidal</a:t>
            </a:r>
            <a:r>
              <a:rPr lang="en-US" altLang="en-US" b="1" dirty="0">
                <a:latin typeface="Times New Roman" panose="02020603050405020304" pitchFamily="18" charset="0"/>
                <a:cs typeface="Times New Roman" panose="02020603050405020304" pitchFamily="18" charset="0"/>
              </a:rPr>
              <a:t> projection:</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It </a:t>
            </a:r>
            <a:r>
              <a:rPr lang="en-US" altLang="en-US" b="1" dirty="0">
                <a:solidFill>
                  <a:srgbClr val="FF0000"/>
                </a:solidFill>
                <a:latin typeface="Times New Roman" panose="02020603050405020304" pitchFamily="18" charset="0"/>
                <a:cs typeface="Times New Roman" panose="02020603050405020304" pitchFamily="18" charset="0"/>
              </a:rPr>
              <a:t>originates</a:t>
            </a:r>
            <a:r>
              <a:rPr lang="en-US" altLang="en-US" b="1" dirty="0">
                <a:latin typeface="Times New Roman" panose="02020603050405020304" pitchFamily="18" charset="0"/>
                <a:cs typeface="Times New Roman" panose="02020603050405020304" pitchFamily="18" charset="0"/>
              </a:rPr>
              <a:t> from </a:t>
            </a:r>
            <a:r>
              <a:rPr lang="en-US" altLang="en-US" b="1" dirty="0">
                <a:solidFill>
                  <a:srgbClr val="FF0000"/>
                </a:solidFill>
                <a:latin typeface="Times New Roman" panose="02020603050405020304" pitchFamily="18" charset="0"/>
                <a:cs typeface="Times New Roman" panose="02020603050405020304" pitchFamily="18" charset="0"/>
              </a:rPr>
              <a:t>subthalamus </a:t>
            </a:r>
            <a:r>
              <a:rPr lang="en-US" altLang="en-US" b="1" dirty="0">
                <a:solidFill>
                  <a:schemeClr val="bg1">
                    <a:lumMod val="50000"/>
                  </a:schemeClr>
                </a:solidFill>
                <a:latin typeface="Times New Roman" panose="02020603050405020304" pitchFamily="18" charset="0"/>
                <a:cs typeface="Times New Roman" panose="02020603050405020304" pitchFamily="18" charset="0"/>
              </a:rPr>
              <a:t>(located beneath the thalamus, </a:t>
            </a:r>
            <a:r>
              <a:rPr lang="en-US" altLang="en-US" b="1" dirty="0">
                <a:latin typeface="Times New Roman" panose="02020603050405020304" pitchFamily="18" charset="0"/>
                <a:cs typeface="Times New Roman" panose="02020603050405020304" pitchFamily="18" charset="0"/>
              </a:rPr>
              <a:t>lying against the</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u="sng" dirty="0">
                <a:solidFill>
                  <a:schemeClr val="bg1">
                    <a:lumMod val="50000"/>
                  </a:schemeClr>
                </a:solidFill>
                <a:latin typeface="Times New Roman" panose="02020603050405020304" pitchFamily="18" charset="0"/>
                <a:cs typeface="Times New Roman" panose="02020603050405020304" pitchFamily="18" charset="0"/>
              </a:rPr>
              <a:t>medial surface </a:t>
            </a:r>
            <a:r>
              <a:rPr lang="en-US" altLang="en-US" b="1" dirty="0">
                <a:latin typeface="Times New Roman" panose="02020603050405020304" pitchFamily="18" charset="0"/>
                <a:cs typeface="Times New Roman" panose="02020603050405020304" pitchFamily="18" charset="0"/>
              </a:rPr>
              <a:t>of the internal capsule).</a:t>
            </a:r>
          </a:p>
          <a:p>
            <a:pPr algn="ct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They </a:t>
            </a:r>
            <a:r>
              <a:rPr lang="en-US" altLang="en-US" b="1" dirty="0">
                <a:solidFill>
                  <a:srgbClr val="FF0000"/>
                </a:solidFill>
                <a:latin typeface="Times New Roman" panose="02020603050405020304" pitchFamily="18" charset="0"/>
                <a:cs typeface="Times New Roman" panose="02020603050405020304" pitchFamily="18" charset="0"/>
              </a:rPr>
              <a:t>pass laterally</a:t>
            </a:r>
            <a:r>
              <a:rPr lang="en-US" altLang="en-US" b="1" dirty="0">
                <a:latin typeface="Times New Roman" panose="02020603050405020304" pitchFamily="18" charset="0"/>
                <a:cs typeface="Times New Roman" panose="02020603050405020304" pitchFamily="18" charset="0"/>
              </a:rPr>
              <a:t> through the internal capsule</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a:solidFill>
                  <a:schemeClr val="bg2"/>
                </a:solidFill>
                <a:latin typeface="Times New Roman" panose="02020603050405020304" pitchFamily="18" charset="0"/>
                <a:cs typeface="Times New Roman" panose="02020603050405020304" pitchFamily="18" charset="0"/>
              </a:rPr>
              <a:t>forming</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a:latin typeface="Times New Roman" panose="02020603050405020304" pitchFamily="18" charset="0"/>
                <a:cs typeface="Times New Roman" panose="02020603050405020304" pitchFamily="18" charset="0"/>
              </a:rPr>
              <a:t>the </a:t>
            </a:r>
            <a:r>
              <a:rPr lang="en-US" altLang="en-US" b="1" dirty="0">
                <a:solidFill>
                  <a:srgbClr val="FF0000"/>
                </a:solidFill>
                <a:latin typeface="Times New Roman" panose="02020603050405020304" pitchFamily="18" charset="0"/>
                <a:cs typeface="Times New Roman" panose="02020603050405020304" pitchFamily="18" charset="0"/>
              </a:rPr>
              <a:t>subthalamic fasciculus </a:t>
            </a:r>
            <a:r>
              <a:rPr lang="en-US" altLang="en-US" b="1" dirty="0">
                <a:latin typeface="Times New Roman" panose="02020603050405020304" pitchFamily="18" charset="0"/>
                <a:cs typeface="Times New Roman" panose="02020603050405020304" pitchFamily="18" charset="0"/>
              </a:rPr>
              <a:t>and </a:t>
            </a:r>
            <a:r>
              <a:rPr lang="en-US" altLang="en-US" b="1" u="sng" dirty="0">
                <a:solidFill>
                  <a:schemeClr val="bg1">
                    <a:lumMod val="50000"/>
                  </a:schemeClr>
                </a:solidFill>
                <a:latin typeface="Times New Roman" panose="02020603050405020304" pitchFamily="18" charset="0"/>
                <a:cs typeface="Times New Roman" panose="02020603050405020304" pitchFamily="18" charset="0"/>
              </a:rPr>
              <a:t>terminate in both segments of globus pallidus mainly the media</a:t>
            </a:r>
            <a:r>
              <a:rPr lang="en-US" altLang="en-US" b="1" dirty="0">
                <a:solidFill>
                  <a:schemeClr val="bg1">
                    <a:lumMod val="50000"/>
                  </a:schemeClr>
                </a:solidFill>
                <a:latin typeface="Times New Roman" panose="02020603050405020304" pitchFamily="18" charset="0"/>
                <a:cs typeface="Times New Roman" panose="02020603050405020304" pitchFamily="18" charset="0"/>
              </a:rPr>
              <a:t>l</a:t>
            </a:r>
            <a:r>
              <a:rPr lang="en-US" altLang="en-US" b="1" dirty="0">
                <a:latin typeface="Times New Roman" panose="02020603050405020304" pitchFamily="18" charset="0"/>
                <a:cs typeface="Times New Roman" panose="02020603050405020304" pitchFamily="18" charset="0"/>
              </a:rPr>
              <a:t>. </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They are </a:t>
            </a:r>
            <a:r>
              <a:rPr lang="en-US" altLang="en-US" b="1" dirty="0">
                <a:solidFill>
                  <a:srgbClr val="FF0000"/>
                </a:solidFill>
                <a:latin typeface="Times New Roman" panose="02020603050405020304" pitchFamily="18" charset="0"/>
                <a:cs typeface="Times New Roman" panose="02020603050405020304" pitchFamily="18" charset="0"/>
              </a:rPr>
              <a:t>excitatory to</a:t>
            </a:r>
            <a:r>
              <a:rPr lang="en-US" altLang="en-US" b="1" dirty="0">
                <a:latin typeface="Times New Roman" panose="02020603050405020304" pitchFamily="18" charset="0"/>
                <a:cs typeface="Times New Roman" panose="02020603050405020304" pitchFamily="18" charset="0"/>
              </a:rPr>
              <a:t> pallidal neurons using </a:t>
            </a:r>
            <a:r>
              <a:rPr lang="en-US" altLang="en-US" b="1" dirty="0">
                <a:solidFill>
                  <a:srgbClr val="FF0000"/>
                </a:solidFill>
                <a:latin typeface="Times New Roman" panose="02020603050405020304" pitchFamily="18" charset="0"/>
                <a:cs typeface="Times New Roman" panose="02020603050405020304" pitchFamily="18" charset="0"/>
              </a:rPr>
              <a:t>glutamic acid</a:t>
            </a:r>
            <a:r>
              <a:rPr lang="en-US" altLang="en-US" b="1" dirty="0">
                <a:latin typeface="Times New Roman" panose="02020603050405020304" pitchFamily="18" charset="0"/>
                <a:cs typeface="Times New Roman" panose="02020603050405020304" pitchFamily="18" charset="0"/>
              </a:rPr>
              <a:t> as their transmitter. They also</a:t>
            </a:r>
            <a:r>
              <a:rPr lang="en-US" altLang="en-US" b="1" dirty="0">
                <a:solidFill>
                  <a:srgbClr val="FF0000"/>
                </a:solidFill>
                <a:latin typeface="Times New Roman" panose="02020603050405020304" pitchFamily="18" charset="0"/>
                <a:cs typeface="Times New Roman" panose="02020603050405020304" pitchFamily="18" charset="0"/>
              </a:rPr>
              <a:t>, sends</a:t>
            </a:r>
            <a:r>
              <a:rPr lang="en-US" altLang="en-US" b="1" dirty="0">
                <a:latin typeface="Times New Roman" panose="02020603050405020304" pitchFamily="18" charset="0"/>
                <a:cs typeface="Times New Roman" panose="02020603050405020304" pitchFamily="18" charset="0"/>
              </a:rPr>
              <a:t> fibers to the </a:t>
            </a:r>
            <a:r>
              <a:rPr lang="en-US" altLang="en-US" b="1" dirty="0">
                <a:solidFill>
                  <a:srgbClr val="FF0000"/>
                </a:solidFill>
                <a:latin typeface="Times New Roman" panose="02020603050405020304" pitchFamily="18" charset="0"/>
                <a:cs typeface="Times New Roman" panose="02020603050405020304" pitchFamily="18" charset="0"/>
              </a:rPr>
              <a:t>pars reticulata</a:t>
            </a:r>
            <a:r>
              <a:rPr lang="en-US" altLang="en-US" b="1" dirty="0">
                <a:latin typeface="Times New Roman" panose="02020603050405020304" pitchFamily="18" charset="0"/>
                <a:cs typeface="Times New Roman" panose="02020603050405020304" pitchFamily="18" charset="0"/>
              </a:rPr>
              <a:t> of the substantia nigra.</a:t>
            </a:r>
          </a:p>
        </p:txBody>
      </p:sp>
      <p:sp>
        <p:nvSpPr>
          <p:cNvPr id="2" name="TextBox 1">
            <a:extLst>
              <a:ext uri="{FF2B5EF4-FFF2-40B4-BE49-F238E27FC236}">
                <a16:creationId xmlns:a16="http://schemas.microsoft.com/office/drawing/2014/main" id="{2019D797-3C76-5F1A-7ABC-1768BE045792}"/>
              </a:ext>
            </a:extLst>
          </p:cNvPr>
          <p:cNvSpPr txBox="1"/>
          <p:nvPr/>
        </p:nvSpPr>
        <p:spPr>
          <a:xfrm>
            <a:off x="2076450" y="39688"/>
            <a:ext cx="5529263" cy="585787"/>
          </a:xfrm>
          <a:prstGeom prst="rect">
            <a:avLst/>
          </a:prstGeom>
        </p:spPr>
        <p:style>
          <a:lnRef idx="2">
            <a:schemeClr val="dk1">
              <a:shade val="15000"/>
            </a:schemeClr>
          </a:lnRef>
          <a:fillRef idx="1">
            <a:schemeClr val="dk1"/>
          </a:fillRef>
          <a:effectRef idx="0">
            <a:schemeClr val="dk1"/>
          </a:effectRef>
          <a:fontRef idx="minor">
            <a:schemeClr val="lt1"/>
          </a:fontRef>
        </p:style>
        <p:txBody>
          <a:bodyPr wrap="none">
            <a:spAutoFit/>
          </a:bodyPr>
          <a:lstStyle/>
          <a:p>
            <a:pPr>
              <a:defRPr/>
            </a:pPr>
            <a:r>
              <a:rPr lang="en-GB" sz="3200" b="1" dirty="0">
                <a:solidFill>
                  <a:schemeClr val="bg1">
                    <a:lumMod val="50000"/>
                  </a:schemeClr>
                </a:solidFill>
                <a:latin typeface="Times New Roman" panose="02020603050405020304" pitchFamily="18" charset="0"/>
                <a:cs typeface="Times New Roman" panose="02020603050405020304" pitchFamily="18" charset="0"/>
              </a:rPr>
              <a:t>Connections of globus pallidus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Text Box 6">
            <a:extLst>
              <a:ext uri="{FF2B5EF4-FFF2-40B4-BE49-F238E27FC236}">
                <a16:creationId xmlns:a16="http://schemas.microsoft.com/office/drawing/2014/main" id="{47C9E5F4-85F8-9B5B-8C53-7A2D736884DD}"/>
              </a:ext>
            </a:extLst>
          </p:cNvPr>
          <p:cNvSpPr txBox="1">
            <a:spLocks noChangeArrowheads="1"/>
          </p:cNvSpPr>
          <p:nvPr/>
        </p:nvSpPr>
        <p:spPr bwMode="auto">
          <a:xfrm>
            <a:off x="0" y="1125538"/>
            <a:ext cx="9144000" cy="5076825"/>
          </a:xfrm>
          <a:prstGeom prst="rect">
            <a:avLst/>
          </a:prstGeom>
          <a:ln/>
        </p:spPr>
        <p:style>
          <a:lnRef idx="2">
            <a:schemeClr val="dk1">
              <a:shade val="15000"/>
            </a:schemeClr>
          </a:lnRef>
          <a:fillRef idx="1">
            <a:schemeClr val="dk1"/>
          </a:fillRef>
          <a:effectRef idx="0">
            <a:schemeClr val="dk1"/>
          </a:effectRef>
          <a:fontRef idx="minor">
            <a:schemeClr val="lt1"/>
          </a:fontRef>
        </p:style>
        <p:txBody>
          <a:bodyPr>
            <a:spAutoFit/>
          </a:bodyPr>
          <a:lstStyle/>
          <a:p>
            <a:pPr>
              <a:defRPr/>
            </a:pPr>
            <a:r>
              <a:rPr lang="en-US" altLang="en-US" b="1" dirty="0">
                <a:latin typeface="Times New Roman" panose="02020603050405020304" pitchFamily="18" charset="0"/>
                <a:cs typeface="Times New Roman" panose="02020603050405020304" pitchFamily="18" charset="0"/>
              </a:rPr>
              <a:t>Pallidal </a:t>
            </a:r>
            <a:r>
              <a:rPr lang="en-US" altLang="en-US" b="1" dirty="0" err="1">
                <a:latin typeface="Times New Roman" panose="02020603050405020304" pitchFamily="18" charset="0"/>
                <a:cs typeface="Times New Roman" panose="02020603050405020304" pitchFamily="18" charset="0"/>
              </a:rPr>
              <a:t>efferents</a:t>
            </a:r>
            <a:r>
              <a:rPr lang="en-US" altLang="en-US" b="1" dirty="0">
                <a:latin typeface="Times New Roman" panose="02020603050405020304" pitchFamily="18" charset="0"/>
                <a:cs typeface="Times New Roman" panose="02020603050405020304" pitchFamily="18" charset="0"/>
              </a:rPr>
              <a:t>:</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 </a:t>
            </a:r>
            <a:r>
              <a:rPr lang="en-US" altLang="en-US" b="1" dirty="0">
                <a:solidFill>
                  <a:srgbClr val="FF0000"/>
                </a:solidFill>
                <a:latin typeface="Times New Roman" panose="02020603050405020304" pitchFamily="18" charset="0"/>
                <a:cs typeface="Times New Roman" panose="02020603050405020304" pitchFamily="18" charset="0"/>
              </a:rPr>
              <a:t>lateral segments</a:t>
            </a:r>
            <a:r>
              <a:rPr lang="en-US" altLang="en-US" b="1" dirty="0">
                <a:latin typeface="Times New Roman" panose="02020603050405020304" pitchFamily="18" charset="0"/>
                <a:cs typeface="Times New Roman" panose="02020603050405020304" pitchFamily="18" charset="0"/>
              </a:rPr>
              <a:t> projects to the </a:t>
            </a:r>
            <a:r>
              <a:rPr lang="en-US" altLang="en-US" b="1" dirty="0">
                <a:solidFill>
                  <a:srgbClr val="FF0000"/>
                </a:solidFill>
                <a:latin typeface="Times New Roman" panose="02020603050405020304" pitchFamily="18" charset="0"/>
                <a:cs typeface="Times New Roman" panose="02020603050405020304" pitchFamily="18" charset="0"/>
              </a:rPr>
              <a:t>subthalamic</a:t>
            </a:r>
            <a:r>
              <a:rPr lang="en-US" altLang="en-US" b="1" dirty="0">
                <a:latin typeface="Times New Roman" panose="02020603050405020304" pitchFamily="18" charset="0"/>
                <a:cs typeface="Times New Roman" panose="02020603050405020304" pitchFamily="18" charset="0"/>
              </a:rPr>
              <a:t> nucleus. They pass through the internal capsule in the </a:t>
            </a:r>
            <a:r>
              <a:rPr lang="en-US" altLang="en-US" b="1" dirty="0">
                <a:solidFill>
                  <a:srgbClr val="FF0000"/>
                </a:solidFill>
                <a:latin typeface="Times New Roman" panose="02020603050405020304" pitchFamily="18" charset="0"/>
                <a:cs typeface="Times New Roman" panose="02020603050405020304" pitchFamily="18" charset="0"/>
              </a:rPr>
              <a:t>subthalamic fasciculus</a:t>
            </a:r>
            <a:r>
              <a:rPr lang="en-US" altLang="en-US" b="1" dirty="0">
                <a:latin typeface="Times New Roman" panose="02020603050405020304" pitchFamily="18" charset="0"/>
                <a:cs typeface="Times New Roman" panose="02020603050405020304" pitchFamily="18" charset="0"/>
              </a:rPr>
              <a:t>. They are i</a:t>
            </a:r>
            <a:r>
              <a:rPr lang="en-US" altLang="en-US" b="1" dirty="0">
                <a:solidFill>
                  <a:srgbClr val="FF0000"/>
                </a:solidFill>
                <a:latin typeface="Times New Roman" panose="02020603050405020304" pitchFamily="18" charset="0"/>
                <a:cs typeface="Times New Roman" panose="02020603050405020304" pitchFamily="18" charset="0"/>
              </a:rPr>
              <a:t>nhibitory</a:t>
            </a:r>
            <a:r>
              <a:rPr lang="en-US" altLang="en-US" b="1" dirty="0">
                <a:latin typeface="Times New Roman" panose="02020603050405020304" pitchFamily="18" charset="0"/>
                <a:cs typeface="Times New Roman" panose="02020603050405020304" pitchFamily="18" charset="0"/>
              </a:rPr>
              <a:t> and use </a:t>
            </a:r>
            <a:r>
              <a:rPr lang="en-US" altLang="en-US" b="1" dirty="0">
                <a:solidFill>
                  <a:srgbClr val="FF0000"/>
                </a:solidFill>
                <a:latin typeface="Times New Roman" panose="02020603050405020304" pitchFamily="18" charset="0"/>
                <a:cs typeface="Times New Roman" panose="02020603050405020304" pitchFamily="18" charset="0"/>
              </a:rPr>
              <a:t>GABA. </a:t>
            </a:r>
          </a:p>
          <a:p>
            <a:pPr>
              <a:defRPr/>
            </a:pPr>
            <a:endParaRPr lang="en-US" altLang="en-US" b="1" dirty="0">
              <a:solidFill>
                <a:srgbClr val="FF0000"/>
              </a:solidFill>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 </a:t>
            </a:r>
            <a:r>
              <a:rPr lang="en-US" altLang="en-US" b="1" dirty="0">
                <a:solidFill>
                  <a:srgbClr val="FF0000"/>
                </a:solidFill>
                <a:latin typeface="Times New Roman" panose="02020603050405020304" pitchFamily="18" charset="0"/>
                <a:cs typeface="Times New Roman" panose="02020603050405020304" pitchFamily="18" charset="0"/>
              </a:rPr>
              <a:t>medial segment</a:t>
            </a:r>
            <a:r>
              <a:rPr lang="en-US" altLang="en-US" b="1" dirty="0">
                <a:latin typeface="Times New Roman" panose="02020603050405020304" pitchFamily="18" charset="0"/>
                <a:cs typeface="Times New Roman" panose="02020603050405020304" pitchFamily="18" charset="0"/>
              </a:rPr>
              <a:t> together with the pars reticulata project to </a:t>
            </a:r>
            <a:r>
              <a:rPr lang="en-US" altLang="en-US" b="1" dirty="0">
                <a:solidFill>
                  <a:srgbClr val="FF0000"/>
                </a:solidFill>
                <a:latin typeface="Times New Roman" panose="02020603050405020304" pitchFamily="18" charset="0"/>
                <a:cs typeface="Times New Roman" panose="02020603050405020304" pitchFamily="18" charset="0"/>
              </a:rPr>
              <a:t>the thalamus</a:t>
            </a:r>
            <a:r>
              <a:rPr lang="en-US" altLang="en-US" b="1" dirty="0">
                <a:latin typeface="Times New Roman" panose="02020603050405020304" pitchFamily="18" charset="0"/>
                <a:cs typeface="Times New Roman" panose="02020603050405020304" pitchFamily="18" charset="0"/>
              </a:rPr>
              <a:t> (ventral lateral ventral anterior and </a:t>
            </a:r>
            <a:r>
              <a:rPr lang="en-US" altLang="en-US" b="1" dirty="0" err="1">
                <a:latin typeface="Times New Roman" panose="02020603050405020304" pitchFamily="18" charset="0"/>
                <a:cs typeface="Times New Roman" panose="02020603050405020304" pitchFamily="18" charset="0"/>
              </a:rPr>
              <a:t>centromedian</a:t>
            </a:r>
            <a:r>
              <a:rPr lang="en-US" altLang="en-US" b="1" dirty="0">
                <a:latin typeface="Times New Roman" panose="02020603050405020304" pitchFamily="18" charset="0"/>
                <a:cs typeface="Times New Roman" panose="02020603050405020304" pitchFamily="18" charset="0"/>
              </a:rPr>
              <a:t> nuclei ).</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pallidothalamic</a:t>
            </a:r>
            <a:r>
              <a:rPr lang="en-US" altLang="en-US" b="1" dirty="0">
                <a:latin typeface="Times New Roman" panose="02020603050405020304" pitchFamily="18" charset="0"/>
                <a:cs typeface="Times New Roman" panose="02020603050405020304" pitchFamily="18" charset="0"/>
              </a:rPr>
              <a:t> fibers:</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Some fibers pass </a:t>
            </a:r>
            <a:r>
              <a:rPr lang="en-US" altLang="en-US" b="1" dirty="0">
                <a:solidFill>
                  <a:srgbClr val="FF0000"/>
                </a:solidFill>
                <a:latin typeface="Times New Roman" panose="02020603050405020304" pitchFamily="18" charset="0"/>
                <a:cs typeface="Times New Roman" panose="02020603050405020304" pitchFamily="18" charset="0"/>
              </a:rPr>
              <a:t>round the</a:t>
            </a:r>
            <a:r>
              <a:rPr lang="en-US" altLang="en-US" b="1" dirty="0">
                <a:latin typeface="Times New Roman" panose="02020603050405020304" pitchFamily="18" charset="0"/>
                <a:cs typeface="Times New Roman" panose="02020603050405020304" pitchFamily="18" charset="0"/>
              </a:rPr>
              <a:t> anterior margin of the internal capsule as </a:t>
            </a:r>
            <a:r>
              <a:rPr lang="en-US" altLang="en-US" b="1" dirty="0" err="1">
                <a:solidFill>
                  <a:srgbClr val="FF0000"/>
                </a:solidFill>
                <a:latin typeface="Times New Roman" panose="02020603050405020304" pitchFamily="18" charset="0"/>
                <a:cs typeface="Times New Roman" panose="02020603050405020304" pitchFamily="18" charset="0"/>
              </a:rPr>
              <a:t>ansa</a:t>
            </a:r>
            <a:r>
              <a:rPr lang="en-US" altLang="en-US" b="1" dirty="0">
                <a:solidFill>
                  <a:srgbClr val="FF0000"/>
                </a:solidFill>
                <a:latin typeface="Times New Roman" panose="02020603050405020304" pitchFamily="18" charset="0"/>
                <a:cs typeface="Times New Roman" panose="02020603050405020304" pitchFamily="18" charset="0"/>
              </a:rPr>
              <a:t> lenticularis</a:t>
            </a:r>
            <a:r>
              <a:rPr lang="en-US" altLang="en-US" b="1" dirty="0">
                <a:latin typeface="Times New Roman" panose="02020603050405020304" pitchFamily="18" charset="0"/>
                <a:cs typeface="Times New Roman" panose="02020603050405020304" pitchFamily="18" charset="0"/>
              </a:rPr>
              <a:t>, while others pass through the internal capsule as </a:t>
            </a:r>
            <a:r>
              <a:rPr lang="en-US" altLang="en-US" b="1" dirty="0">
                <a:solidFill>
                  <a:srgbClr val="FF0000"/>
                </a:solidFill>
                <a:latin typeface="Times New Roman" panose="02020603050405020304" pitchFamily="18" charset="0"/>
                <a:cs typeface="Times New Roman" panose="02020603050405020304" pitchFamily="18" charset="0"/>
              </a:rPr>
              <a:t>lenticular fasciculus.</a:t>
            </a:r>
            <a:r>
              <a:rPr lang="en-US" altLang="en-US" b="1" dirty="0">
                <a:latin typeface="Times New Roman" panose="02020603050405020304" pitchFamily="18" charset="0"/>
                <a:cs typeface="Times New Roman" panose="02020603050405020304" pitchFamily="18" charset="0"/>
              </a:rPr>
              <a:t> The fibers continue to course </a:t>
            </a:r>
            <a:r>
              <a:rPr lang="en-US" altLang="en-US" b="1" dirty="0">
                <a:solidFill>
                  <a:srgbClr val="FF0000"/>
                </a:solidFill>
                <a:latin typeface="Times New Roman" panose="02020603050405020304" pitchFamily="18" charset="0"/>
                <a:cs typeface="Times New Roman" panose="02020603050405020304" pitchFamily="18" charset="0"/>
              </a:rPr>
              <a:t>medially</a:t>
            </a:r>
            <a:r>
              <a:rPr lang="en-US" altLang="en-US" b="1" dirty="0">
                <a:latin typeface="Times New Roman" panose="02020603050405020304" pitchFamily="18" charset="0"/>
                <a:cs typeface="Times New Roman" panose="02020603050405020304" pitchFamily="18" charset="0"/>
              </a:rPr>
              <a:t> then loop </a:t>
            </a:r>
            <a:r>
              <a:rPr lang="en-US" altLang="en-US" b="1" dirty="0">
                <a:solidFill>
                  <a:srgbClr val="FF0000"/>
                </a:solidFill>
                <a:latin typeface="Times New Roman" panose="02020603050405020304" pitchFamily="18" charset="0"/>
                <a:cs typeface="Times New Roman" panose="02020603050405020304" pitchFamily="18" charset="0"/>
              </a:rPr>
              <a:t>dorsally</a:t>
            </a:r>
            <a:r>
              <a:rPr lang="en-US" altLang="en-US" b="1" dirty="0">
                <a:latin typeface="Times New Roman" panose="02020603050405020304" pitchFamily="18" charset="0"/>
                <a:cs typeface="Times New Roman" panose="02020603050405020304" pitchFamily="18" charset="0"/>
              </a:rPr>
              <a:t> and </a:t>
            </a:r>
            <a:r>
              <a:rPr lang="en-US" altLang="en-US" b="1" dirty="0">
                <a:solidFill>
                  <a:srgbClr val="FF0000"/>
                </a:solidFill>
                <a:latin typeface="Times New Roman" panose="02020603050405020304" pitchFamily="18" charset="0"/>
                <a:cs typeface="Times New Roman" panose="02020603050405020304" pitchFamily="18" charset="0"/>
              </a:rPr>
              <a:t>laterally</a:t>
            </a:r>
            <a:r>
              <a:rPr lang="en-US" altLang="en-US" b="1" dirty="0">
                <a:latin typeface="Times New Roman" panose="02020603050405020304" pitchFamily="18" charset="0"/>
                <a:cs typeface="Times New Roman" panose="02020603050405020304" pitchFamily="18" charset="0"/>
              </a:rPr>
              <a:t> as </a:t>
            </a:r>
            <a:r>
              <a:rPr lang="en-US" altLang="en-US" b="1" dirty="0">
                <a:solidFill>
                  <a:srgbClr val="FF0000"/>
                </a:solidFill>
                <a:latin typeface="Times New Roman" panose="02020603050405020304" pitchFamily="18" charset="0"/>
                <a:cs typeface="Times New Roman" panose="02020603050405020304" pitchFamily="18" charset="0"/>
              </a:rPr>
              <a:t>thalamic fasciculus</a:t>
            </a:r>
            <a:r>
              <a:rPr lang="en-US" altLang="en-US" b="1" dirty="0">
                <a:latin typeface="Times New Roman" panose="02020603050405020304" pitchFamily="18" charset="0"/>
                <a:cs typeface="Times New Roman" panose="02020603050405020304" pitchFamily="18" charset="0"/>
              </a:rPr>
              <a:t> to enter the ventral aspect of the thalamus.</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 fibers circumnavigate (go around) a </a:t>
            </a:r>
            <a:r>
              <a:rPr lang="en-US" altLang="en-US" b="1" dirty="0">
                <a:solidFill>
                  <a:srgbClr val="FF0000"/>
                </a:solidFill>
                <a:latin typeface="Times New Roman" panose="02020603050405020304" pitchFamily="18" charset="0"/>
                <a:cs typeface="Times New Roman" panose="02020603050405020304" pitchFamily="18" charset="0"/>
              </a:rPr>
              <a:t>cellular region</a:t>
            </a:r>
            <a:r>
              <a:rPr lang="en-US" altLang="en-US" b="1" dirty="0">
                <a:latin typeface="Times New Roman" panose="02020603050405020304" pitchFamily="18" charset="0"/>
                <a:cs typeface="Times New Roman" panose="02020603050405020304" pitchFamily="18" charset="0"/>
              </a:rPr>
              <a:t> of the </a:t>
            </a:r>
            <a:r>
              <a:rPr lang="en-US" altLang="en-US" b="1" dirty="0">
                <a:solidFill>
                  <a:srgbClr val="FF0000"/>
                </a:solidFill>
                <a:latin typeface="Times New Roman" panose="02020603050405020304" pitchFamily="18" charset="0"/>
                <a:cs typeface="Times New Roman" panose="02020603050405020304" pitchFamily="18" charset="0"/>
              </a:rPr>
              <a:t>subthalamus</a:t>
            </a:r>
            <a:r>
              <a:rPr lang="en-US" altLang="en-US" b="1" dirty="0">
                <a:latin typeface="Times New Roman" panose="02020603050405020304" pitchFamily="18" charset="0"/>
                <a:cs typeface="Times New Roman" panose="02020603050405020304" pitchFamily="18" charset="0"/>
              </a:rPr>
              <a:t> known as </a:t>
            </a:r>
            <a:r>
              <a:rPr lang="en-US" altLang="en-US" b="1" dirty="0">
                <a:solidFill>
                  <a:srgbClr val="FF0000"/>
                </a:solidFill>
                <a:latin typeface="Times New Roman" panose="02020603050405020304" pitchFamily="18" charset="0"/>
                <a:cs typeface="Times New Roman" panose="02020603050405020304" pitchFamily="18" charset="0"/>
              </a:rPr>
              <a:t>zona increta</a:t>
            </a:r>
            <a:r>
              <a:rPr lang="en-US" altLang="en-US" b="1" dirty="0">
                <a:latin typeface="Times New Roman" panose="02020603050405020304" pitchFamily="18" charset="0"/>
                <a:cs typeface="Times New Roman" panose="02020603050405020304" pitchFamily="18" charset="0"/>
              </a:rPr>
              <a:t> which </a:t>
            </a:r>
            <a:r>
              <a:rPr lang="en-US" altLang="en-US" b="1" dirty="0">
                <a:solidFill>
                  <a:srgbClr val="FF0000"/>
                </a:solidFill>
                <a:latin typeface="Times New Roman" panose="02020603050405020304" pitchFamily="18" charset="0"/>
                <a:cs typeface="Times New Roman" panose="02020603050405020304" pitchFamily="18" charset="0"/>
              </a:rPr>
              <a:t>lies</a:t>
            </a:r>
            <a:r>
              <a:rPr lang="en-US" altLang="en-US" b="1" dirty="0">
                <a:latin typeface="Times New Roman" panose="02020603050405020304" pitchFamily="18" charset="0"/>
                <a:cs typeface="Times New Roman" panose="02020603050405020304" pitchFamily="18" charset="0"/>
              </a:rPr>
              <a:t> between the thalamus and subthalamus nucleus. The thalamic project </a:t>
            </a:r>
            <a:r>
              <a:rPr lang="en-US" altLang="en-US" b="1" dirty="0">
                <a:solidFill>
                  <a:srgbClr val="FF0000"/>
                </a:solidFill>
                <a:latin typeface="Times New Roman" panose="02020603050405020304" pitchFamily="18" charset="0"/>
                <a:cs typeface="Times New Roman" panose="02020603050405020304" pitchFamily="18" charset="0"/>
              </a:rPr>
              <a:t>excitatory</a:t>
            </a:r>
            <a:r>
              <a:rPr lang="en-US" altLang="en-US" b="1" dirty="0">
                <a:latin typeface="Times New Roman" panose="02020603050405020304" pitchFamily="18" charset="0"/>
                <a:cs typeface="Times New Roman" panose="02020603050405020304" pitchFamily="18" charset="0"/>
              </a:rPr>
              <a:t> fibers to the </a:t>
            </a:r>
            <a:r>
              <a:rPr lang="en-US" altLang="en-US" b="1" dirty="0">
                <a:solidFill>
                  <a:srgbClr val="FF0000"/>
                </a:solidFill>
                <a:latin typeface="Times New Roman" panose="02020603050405020304" pitchFamily="18" charset="0"/>
                <a:cs typeface="Times New Roman" panose="02020603050405020304" pitchFamily="18" charset="0"/>
              </a:rPr>
              <a:t>primary </a:t>
            </a:r>
            <a:r>
              <a:rPr lang="en-US" altLang="en-US" b="1" dirty="0">
                <a:latin typeface="Times New Roman" panose="02020603050405020304" pitchFamily="18" charset="0"/>
                <a:cs typeface="Times New Roman" panose="02020603050405020304" pitchFamily="18" charset="0"/>
              </a:rPr>
              <a:t>motor and </a:t>
            </a:r>
            <a:r>
              <a:rPr lang="en-US" altLang="en-US" b="1" dirty="0">
                <a:solidFill>
                  <a:srgbClr val="FF0000"/>
                </a:solidFill>
                <a:latin typeface="Times New Roman" panose="02020603050405020304" pitchFamily="18" charset="0"/>
                <a:cs typeface="Times New Roman" panose="02020603050405020304" pitchFamily="18" charset="0"/>
              </a:rPr>
              <a:t>supplementary</a:t>
            </a:r>
            <a:r>
              <a:rPr lang="en-US" altLang="en-US" b="1" dirty="0">
                <a:latin typeface="Times New Roman" panose="02020603050405020304" pitchFamily="18" charset="0"/>
                <a:cs typeface="Times New Roman" panose="02020603050405020304" pitchFamily="18" charset="0"/>
              </a:rPr>
              <a:t> motor cortices</a:t>
            </a:r>
          </a:p>
        </p:txBody>
      </p:sp>
      <p:sp>
        <p:nvSpPr>
          <p:cNvPr id="3" name="TextBox 2">
            <a:extLst>
              <a:ext uri="{FF2B5EF4-FFF2-40B4-BE49-F238E27FC236}">
                <a16:creationId xmlns:a16="http://schemas.microsoft.com/office/drawing/2014/main" id="{306A7639-7363-8652-4EEF-F86876557D5A}"/>
              </a:ext>
            </a:extLst>
          </p:cNvPr>
          <p:cNvSpPr txBox="1"/>
          <p:nvPr/>
        </p:nvSpPr>
        <p:spPr>
          <a:xfrm>
            <a:off x="2076450" y="39688"/>
            <a:ext cx="5529263" cy="585787"/>
          </a:xfrm>
          <a:prstGeom prst="rect">
            <a:avLst/>
          </a:prstGeom>
        </p:spPr>
        <p:style>
          <a:lnRef idx="2">
            <a:schemeClr val="dk1">
              <a:shade val="15000"/>
            </a:schemeClr>
          </a:lnRef>
          <a:fillRef idx="1">
            <a:schemeClr val="dk1"/>
          </a:fillRef>
          <a:effectRef idx="0">
            <a:schemeClr val="dk1"/>
          </a:effectRef>
          <a:fontRef idx="minor">
            <a:schemeClr val="lt1"/>
          </a:fontRef>
        </p:style>
        <p:txBody>
          <a:bodyPr wrap="none">
            <a:spAutoFit/>
          </a:bodyPr>
          <a:lstStyle/>
          <a:p>
            <a:pPr>
              <a:defRPr/>
            </a:pPr>
            <a:r>
              <a:rPr lang="en-GB" sz="3200" b="1" dirty="0">
                <a:solidFill>
                  <a:schemeClr val="bg1">
                    <a:lumMod val="50000"/>
                  </a:schemeClr>
                </a:solidFill>
                <a:latin typeface="Times New Roman" panose="02020603050405020304" pitchFamily="18" charset="0"/>
                <a:cs typeface="Times New Roman" panose="02020603050405020304" pitchFamily="18" charset="0"/>
              </a:rPr>
              <a:t>Connections of globus pallidus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2D31CC-F263-A2A0-3E68-843D2765DA4D}"/>
              </a:ext>
            </a:extLst>
          </p:cNvPr>
          <p:cNvSpPr txBox="1"/>
          <p:nvPr/>
        </p:nvSpPr>
        <p:spPr>
          <a:xfrm>
            <a:off x="106800" y="142324"/>
            <a:ext cx="8928992" cy="2862322"/>
          </a:xfrm>
          <a:prstGeom prst="rect">
            <a:avLst/>
          </a:prstGeom>
          <a:solidFill>
            <a:srgbClr val="FF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2000" dirty="0">
                <a:solidFill>
                  <a:schemeClr val="bg2"/>
                </a:solidFill>
                <a:latin typeface="Times New Roman" panose="02020603050405020304" pitchFamily="18" charset="0"/>
                <a:cs typeface="Times New Roman" panose="02020603050405020304" pitchFamily="18" charset="0"/>
              </a:rPr>
              <a:t>* Subcortical </a:t>
            </a:r>
            <a:r>
              <a:rPr lang="en-GB" sz="2000" dirty="0" err="1">
                <a:solidFill>
                  <a:schemeClr val="bg2"/>
                </a:solidFill>
                <a:latin typeface="Times New Roman" panose="02020603050405020304" pitchFamily="18" charset="0"/>
                <a:cs typeface="Times New Roman" panose="02020603050405020304" pitchFamily="18" charset="0"/>
              </a:rPr>
              <a:t>gray</a:t>
            </a:r>
            <a:r>
              <a:rPr lang="en-GB" sz="2000" dirty="0">
                <a:solidFill>
                  <a:schemeClr val="bg2"/>
                </a:solidFill>
                <a:latin typeface="Times New Roman" panose="02020603050405020304" pitchFamily="18" charset="0"/>
                <a:cs typeface="Times New Roman" panose="02020603050405020304" pitchFamily="18" charset="0"/>
              </a:rPr>
              <a:t> matter of brain, which main function is related to</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motor control (control of movement) are collectively named </a:t>
            </a:r>
            <a:r>
              <a:rPr lang="en-GB" sz="2000" b="1" dirty="0">
                <a:solidFill>
                  <a:schemeClr val="bg2"/>
                </a:solidFill>
                <a:latin typeface="Times New Roman" panose="02020603050405020304" pitchFamily="18" charset="0"/>
                <a:cs typeface="Times New Roman" panose="02020603050405020304" pitchFamily="18" charset="0"/>
              </a:rPr>
              <a:t>BASAL GANGLIA</a:t>
            </a:r>
          </a:p>
          <a:p>
            <a:pPr>
              <a:defRPr/>
            </a:pPr>
            <a:r>
              <a:rPr lang="en-GB" sz="2000" dirty="0">
                <a:solidFill>
                  <a:schemeClr val="bg2"/>
                </a:solidFill>
                <a:latin typeface="Times New Roman" panose="02020603050405020304" pitchFamily="18" charset="0"/>
                <a:cs typeface="Times New Roman" panose="02020603050405020304" pitchFamily="18" charset="0"/>
              </a:rPr>
              <a:t>   The subcortical structure </a:t>
            </a:r>
            <a:r>
              <a:rPr lang="en-GB" sz="2000" dirty="0">
                <a:solidFill>
                  <a:srgbClr val="FF0000"/>
                </a:solidFill>
                <a:latin typeface="Times New Roman" panose="02020603050405020304" pitchFamily="18" charset="0"/>
                <a:cs typeface="Times New Roman" panose="02020603050405020304" pitchFamily="18" charset="0"/>
              </a:rPr>
              <a:t>of cerebrum </a:t>
            </a:r>
            <a:r>
              <a:rPr lang="en-GB" sz="2000" dirty="0">
                <a:solidFill>
                  <a:schemeClr val="bg2"/>
                </a:solidFill>
                <a:latin typeface="Times New Roman" panose="02020603050405020304" pitchFamily="18" charset="0"/>
                <a:cs typeface="Times New Roman" panose="02020603050405020304" pitchFamily="18" charset="0"/>
              </a:rPr>
              <a:t>which is part of basal ganglia is:</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a:t>
            </a:r>
            <a:r>
              <a:rPr lang="en-GB" sz="2000" b="1" dirty="0">
                <a:solidFill>
                  <a:schemeClr val="bg2"/>
                </a:solidFill>
                <a:latin typeface="Times New Roman" panose="02020603050405020304" pitchFamily="18" charset="0"/>
                <a:cs typeface="Times New Roman" panose="02020603050405020304" pitchFamily="18" charset="0"/>
              </a:rPr>
              <a:t>- corpus striatum</a:t>
            </a:r>
          </a:p>
          <a:p>
            <a:pPr>
              <a:defRPr/>
            </a:pPr>
            <a:r>
              <a:rPr lang="en-GB" sz="2000" dirty="0">
                <a:solidFill>
                  <a:schemeClr val="bg2"/>
                </a:solidFill>
                <a:latin typeface="Times New Roman" panose="02020603050405020304" pitchFamily="18" charset="0"/>
                <a:cs typeface="Times New Roman" panose="02020603050405020304" pitchFamily="18" charset="0"/>
              </a:rPr>
              <a:t>* </a:t>
            </a:r>
            <a:r>
              <a:rPr lang="en-GB" sz="2000" dirty="0">
                <a:solidFill>
                  <a:srgbClr val="0D0D0D"/>
                </a:solidFill>
                <a:latin typeface="Times New Roman" panose="02020603050405020304" pitchFamily="18" charset="0"/>
                <a:cs typeface="Times New Roman" panose="02020603050405020304" pitchFamily="18" charset="0"/>
              </a:rPr>
              <a:t>Some </a:t>
            </a:r>
            <a:r>
              <a:rPr lang="en-GB" sz="2000" dirty="0" err="1">
                <a:solidFill>
                  <a:srgbClr val="0D0D0D"/>
                </a:solidFill>
                <a:latin typeface="Times New Roman" panose="02020603050405020304" pitchFamily="18" charset="0"/>
                <a:cs typeface="Times New Roman" panose="02020603050405020304" pitchFamily="18" charset="0"/>
              </a:rPr>
              <a:t>gray</a:t>
            </a:r>
            <a:r>
              <a:rPr lang="en-GB" sz="2000" dirty="0">
                <a:solidFill>
                  <a:srgbClr val="0D0D0D"/>
                </a:solidFill>
                <a:latin typeface="Times New Roman" panose="02020603050405020304" pitchFamily="18" charset="0"/>
                <a:cs typeface="Times New Roman" panose="02020603050405020304" pitchFamily="18" charset="0"/>
              </a:rPr>
              <a:t> matter from other parts of the CNS functionally belongs to the basal</a:t>
            </a:r>
            <a:br>
              <a:rPr lang="en-GB" sz="2000" dirty="0">
                <a:solidFill>
                  <a:srgbClr val="0D0D0D"/>
                </a:solidFill>
                <a:latin typeface="Times New Roman" panose="02020603050405020304" pitchFamily="18" charset="0"/>
                <a:cs typeface="Times New Roman" panose="02020603050405020304" pitchFamily="18" charset="0"/>
              </a:rPr>
            </a:br>
            <a:r>
              <a:rPr lang="en-GB" sz="2000" dirty="0">
                <a:solidFill>
                  <a:srgbClr val="0D0D0D"/>
                </a:solidFill>
                <a:latin typeface="Times New Roman" panose="02020603050405020304" pitchFamily="18" charset="0"/>
                <a:cs typeface="Times New Roman" panose="02020603050405020304" pitchFamily="18" charset="0"/>
              </a:rPr>
              <a:t>   ganglia system, such as:</a:t>
            </a:r>
          </a:p>
          <a:p>
            <a:pPr>
              <a:defRPr/>
            </a:pPr>
            <a:r>
              <a:rPr lang="en-GB" sz="2000" dirty="0">
                <a:solidFill>
                  <a:srgbClr val="0D0D0D"/>
                </a:solidFill>
                <a:latin typeface="Times New Roman" panose="02020603050405020304" pitchFamily="18" charset="0"/>
                <a:cs typeface="Times New Roman" panose="02020603050405020304" pitchFamily="18" charset="0"/>
              </a:rPr>
              <a:t>	</a:t>
            </a:r>
            <a:r>
              <a:rPr lang="en-GB" sz="2000" b="1" dirty="0">
                <a:solidFill>
                  <a:srgbClr val="0D0D0D"/>
                </a:solidFill>
                <a:latin typeface="Times New Roman" panose="02020603050405020304" pitchFamily="18" charset="0"/>
                <a:cs typeface="Times New Roman" panose="02020603050405020304" pitchFamily="18" charset="0"/>
              </a:rPr>
              <a:t>- </a:t>
            </a:r>
            <a:r>
              <a:rPr lang="en-GB" altLang="en-US" sz="2000" b="1" dirty="0">
                <a:solidFill>
                  <a:schemeClr val="bg2"/>
                </a:solidFill>
                <a:latin typeface="Times New Roman" panose="02020603050405020304" pitchFamily="18" charset="0"/>
                <a:cs typeface="Times New Roman" panose="02020603050405020304" pitchFamily="18" charset="0"/>
              </a:rPr>
              <a:t>some thalamic nuclei (</a:t>
            </a:r>
            <a:r>
              <a:rPr lang="en-GB" altLang="en-US" sz="2000" b="1" dirty="0" err="1">
                <a:solidFill>
                  <a:schemeClr val="bg2"/>
                </a:solidFill>
                <a:latin typeface="Times New Roman" panose="02020603050405020304" pitchFamily="18" charset="0"/>
                <a:cs typeface="Times New Roman" panose="02020603050405020304" pitchFamily="18" charset="0"/>
              </a:rPr>
              <a:t>nc</a:t>
            </a:r>
            <a:r>
              <a:rPr lang="en-GB" altLang="en-US" sz="2000" b="1" dirty="0">
                <a:solidFill>
                  <a:schemeClr val="bg2"/>
                </a:solidFill>
                <a:latin typeface="Times New Roman" panose="02020603050405020304" pitchFamily="18" charset="0"/>
                <a:cs typeface="Times New Roman" panose="02020603050405020304" pitchFamily="18" charset="0"/>
              </a:rPr>
              <a:t>. </a:t>
            </a:r>
            <a:r>
              <a:rPr lang="en-GB" altLang="en-US" sz="2000" b="1" dirty="0" err="1">
                <a:solidFill>
                  <a:schemeClr val="bg2"/>
                </a:solidFill>
                <a:latin typeface="Times New Roman" panose="02020603050405020304" pitchFamily="18" charset="0"/>
                <a:cs typeface="Times New Roman" panose="02020603050405020304" pitchFamily="18" charset="0"/>
              </a:rPr>
              <a:t>ventralis</a:t>
            </a:r>
            <a:r>
              <a:rPr lang="en-GB" altLang="en-US" sz="2000" b="1" dirty="0">
                <a:solidFill>
                  <a:schemeClr val="bg2"/>
                </a:solidFill>
                <a:latin typeface="Times New Roman" panose="02020603050405020304" pitchFamily="18" charset="0"/>
                <a:cs typeface="Times New Roman" panose="02020603050405020304" pitchFamily="18" charset="0"/>
              </a:rPr>
              <a:t> anterior and </a:t>
            </a:r>
            <a:r>
              <a:rPr lang="en-GB" altLang="en-US" sz="2000" b="1" dirty="0" err="1">
                <a:solidFill>
                  <a:schemeClr val="bg2"/>
                </a:solidFill>
                <a:latin typeface="Times New Roman" panose="02020603050405020304" pitchFamily="18" charset="0"/>
                <a:cs typeface="Times New Roman" panose="02020603050405020304" pitchFamily="18" charset="0"/>
              </a:rPr>
              <a:t>nc</a:t>
            </a:r>
            <a:r>
              <a:rPr lang="en-GB" altLang="en-US" sz="2000" b="1" dirty="0">
                <a:solidFill>
                  <a:schemeClr val="bg2"/>
                </a:solidFill>
                <a:latin typeface="Times New Roman" panose="02020603050405020304" pitchFamily="18" charset="0"/>
                <a:cs typeface="Times New Roman" panose="02020603050405020304" pitchFamily="18" charset="0"/>
              </a:rPr>
              <a:t>. </a:t>
            </a:r>
            <a:r>
              <a:rPr lang="en-GB" altLang="en-US" sz="2000" b="1" dirty="0" err="1">
                <a:solidFill>
                  <a:schemeClr val="bg2"/>
                </a:solidFill>
                <a:latin typeface="Times New Roman" panose="02020603050405020304" pitchFamily="18" charset="0"/>
                <a:cs typeface="Times New Roman" panose="02020603050405020304" pitchFamily="18" charset="0"/>
              </a:rPr>
              <a:t>ventralis</a:t>
            </a:r>
            <a:r>
              <a:rPr lang="en-GB" altLang="en-US" sz="2000" b="1" dirty="0">
                <a:solidFill>
                  <a:schemeClr val="bg2"/>
                </a:solidFill>
                <a:latin typeface="Times New Roman" panose="02020603050405020304" pitchFamily="18" charset="0"/>
                <a:cs typeface="Times New Roman" panose="02020603050405020304" pitchFamily="18" charset="0"/>
              </a:rPr>
              <a:t> lateralis)</a:t>
            </a:r>
            <a:br>
              <a:rPr lang="sr-Latn-CS" altLang="en-US" sz="2000" b="1" dirty="0">
                <a:solidFill>
                  <a:schemeClr val="bg2"/>
                </a:solidFill>
                <a:latin typeface="Times New Roman" panose="02020603050405020304" pitchFamily="18" charset="0"/>
                <a:cs typeface="Times New Roman" panose="02020603050405020304" pitchFamily="18" charset="0"/>
              </a:rPr>
            </a:br>
            <a:r>
              <a:rPr lang="en-GB"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err="1">
                <a:solidFill>
                  <a:schemeClr val="bg2"/>
                </a:solidFill>
                <a:latin typeface="Times New Roman" panose="02020603050405020304" pitchFamily="18" charset="0"/>
                <a:cs typeface="Times New Roman" panose="02020603050405020304" pitchFamily="18" charset="0"/>
              </a:rPr>
              <a:t>nc</a:t>
            </a:r>
            <a:r>
              <a:rPr lang="sr-Latn-CS" altLang="en-US" sz="2000" b="1" dirty="0">
                <a:solidFill>
                  <a:schemeClr val="bg2"/>
                </a:solidFill>
                <a:latin typeface="Times New Roman" panose="02020603050405020304" pitchFamily="18" charset="0"/>
                <a:cs typeface="Times New Roman" panose="02020603050405020304" pitchFamily="18" charset="0"/>
              </a:rPr>
              <a:t>. </a:t>
            </a:r>
            <a:r>
              <a:rPr lang="en-GB" altLang="en-US" sz="2000" b="1" dirty="0">
                <a:solidFill>
                  <a:schemeClr val="bg2"/>
                </a:solidFill>
                <a:latin typeface="Times New Roman" panose="02020603050405020304" pitchFamily="18" charset="0"/>
                <a:cs typeface="Times New Roman" panose="02020603050405020304" pitchFamily="18" charset="0"/>
              </a:rPr>
              <a:t>s</a:t>
            </a:r>
            <a:r>
              <a:rPr lang="sr-Latn-CS" altLang="en-US" sz="2000" b="1" dirty="0" err="1">
                <a:solidFill>
                  <a:schemeClr val="bg2"/>
                </a:solidFill>
                <a:latin typeface="Times New Roman" panose="02020603050405020304" pitchFamily="18" charset="0"/>
                <a:cs typeface="Times New Roman" panose="02020603050405020304" pitchFamily="18" charset="0"/>
              </a:rPr>
              <a:t>ubthalamicus</a:t>
            </a:r>
            <a:r>
              <a:rPr lang="en-GB" altLang="en-US" sz="2000" b="1" dirty="0">
                <a:solidFill>
                  <a:schemeClr val="bg2"/>
                </a:solidFill>
                <a:latin typeface="Times New Roman" panose="02020603050405020304" pitchFamily="18" charset="0"/>
                <a:cs typeface="Times New Roman" panose="02020603050405020304" pitchFamily="18" charset="0"/>
              </a:rPr>
              <a:t> (as nucleus of subthalamus) </a:t>
            </a:r>
            <a:br>
              <a:rPr lang="en-GB" altLang="en-US" sz="2000" b="1" dirty="0">
                <a:solidFill>
                  <a:schemeClr val="bg2"/>
                </a:solidFill>
                <a:latin typeface="Times New Roman" panose="02020603050405020304" pitchFamily="18" charset="0"/>
                <a:cs typeface="Times New Roman" panose="02020603050405020304" pitchFamily="18" charset="0"/>
              </a:rPr>
            </a:br>
            <a:r>
              <a:rPr lang="en-GB"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err="1">
                <a:solidFill>
                  <a:schemeClr val="bg2"/>
                </a:solidFill>
                <a:latin typeface="Times New Roman" panose="02020603050405020304" pitchFamily="18" charset="0"/>
                <a:cs typeface="Times New Roman" panose="02020603050405020304" pitchFamily="18" charset="0"/>
              </a:rPr>
              <a:t>substantia</a:t>
            </a:r>
            <a:r>
              <a:rPr lang="sr-Latn-CS"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err="1">
                <a:solidFill>
                  <a:schemeClr val="bg2"/>
                </a:solidFill>
                <a:latin typeface="Times New Roman" panose="02020603050405020304" pitchFamily="18" charset="0"/>
                <a:cs typeface="Times New Roman" panose="02020603050405020304" pitchFamily="18" charset="0"/>
              </a:rPr>
              <a:t>nigra</a:t>
            </a:r>
            <a:r>
              <a:rPr lang="en-GB" altLang="en-US" sz="2000" b="1" dirty="0">
                <a:solidFill>
                  <a:schemeClr val="bg2"/>
                </a:solidFill>
                <a:latin typeface="Times New Roman" panose="02020603050405020304" pitchFamily="18" charset="0"/>
                <a:cs typeface="Times New Roman" panose="02020603050405020304" pitchFamily="18" charset="0"/>
              </a:rPr>
              <a:t> (as the relay nucleus of mesencephalon)</a:t>
            </a:r>
            <a:endParaRPr lang="sr-Latn-CS" altLang="en-US" sz="2000" b="1" dirty="0">
              <a:solidFill>
                <a:schemeClr val="bg2"/>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70104141-D759-D492-76A8-A18EFCB009F7}"/>
              </a:ext>
            </a:extLst>
          </p:cNvPr>
          <p:cNvSpPr txBox="1"/>
          <p:nvPr/>
        </p:nvSpPr>
        <p:spPr>
          <a:xfrm>
            <a:off x="106800" y="3095398"/>
            <a:ext cx="8928992" cy="2246769"/>
          </a:xfrm>
          <a:prstGeom prst="rect">
            <a:avLst/>
          </a:prstGeom>
          <a:solidFill>
            <a:srgbClr val="FF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342900" indent="-342900">
              <a:buFont typeface="Arial" panose="020B0604020202020204" pitchFamily="34" charset="0"/>
              <a:buChar char="•"/>
              <a:defRPr/>
            </a:pPr>
            <a:r>
              <a:rPr lang="en-GB" sz="2000" dirty="0">
                <a:solidFill>
                  <a:srgbClr val="0D0D0D"/>
                </a:solidFill>
                <a:latin typeface="Times New Roman" panose="02020603050405020304" pitchFamily="18" charset="0"/>
                <a:cs typeface="Times New Roman" panose="02020603050405020304" pitchFamily="18" charset="0"/>
              </a:rPr>
              <a:t>They influence motor control and movement coordination. </a:t>
            </a:r>
          </a:p>
          <a:p>
            <a:pPr marL="342900" indent="-342900">
              <a:buFont typeface="Arial" panose="020B0604020202020204" pitchFamily="34" charset="0"/>
              <a:buChar char="•"/>
              <a:defRPr/>
            </a:pPr>
            <a:r>
              <a:rPr lang="en-GB" sz="2000" dirty="0">
                <a:solidFill>
                  <a:srgbClr val="0D0D0D"/>
                </a:solidFill>
                <a:latin typeface="Times New Roman" panose="02020603050405020304" pitchFamily="18" charset="0"/>
                <a:cs typeface="Times New Roman" panose="02020603050405020304" pitchFamily="18" charset="0"/>
              </a:rPr>
              <a:t>They monitor and represent the timing </a:t>
            </a:r>
            <a:r>
              <a:rPr lang="en-GB" sz="2000" dirty="0" err="1">
                <a:solidFill>
                  <a:srgbClr val="0D0D0D"/>
                </a:solidFill>
                <a:latin typeface="Times New Roman" panose="02020603050405020304" pitchFamily="18" charset="0"/>
                <a:cs typeface="Times New Roman" panose="02020603050405020304" pitchFamily="18" charset="0"/>
              </a:rPr>
              <a:t>center</a:t>
            </a:r>
            <a:r>
              <a:rPr lang="en-GB" sz="2000" dirty="0">
                <a:solidFill>
                  <a:srgbClr val="0D0D0D"/>
                </a:solidFill>
                <a:latin typeface="Times New Roman" panose="02020603050405020304" pitchFamily="18" charset="0"/>
                <a:cs typeface="Times New Roman" panose="02020603050405020304" pitchFamily="18" charset="0"/>
              </a:rPr>
              <a:t> of movements. </a:t>
            </a:r>
          </a:p>
          <a:p>
            <a:pPr marL="342900" indent="-342900">
              <a:buFont typeface="Arial" panose="020B0604020202020204" pitchFamily="34" charset="0"/>
              <a:buChar char="•"/>
              <a:defRPr/>
            </a:pPr>
            <a:r>
              <a:rPr lang="en-GB" sz="2000" dirty="0">
                <a:solidFill>
                  <a:srgbClr val="0D0D0D"/>
                </a:solidFill>
                <a:latin typeface="Times New Roman" panose="02020603050405020304" pitchFamily="18" charset="0"/>
                <a:cs typeface="Times New Roman" panose="02020603050405020304" pitchFamily="18" charset="0"/>
              </a:rPr>
              <a:t>By controlling the body's </a:t>
            </a:r>
            <a:r>
              <a:rPr lang="en-GB" sz="2000" dirty="0" err="1">
                <a:solidFill>
                  <a:srgbClr val="0D0D0D"/>
                </a:solidFill>
                <a:latin typeface="Times New Roman" panose="02020603050405020304" pitchFamily="18" charset="0"/>
                <a:cs typeface="Times New Roman" panose="02020603050405020304" pitchFamily="18" charset="0"/>
              </a:rPr>
              <a:t>center</a:t>
            </a:r>
            <a:r>
              <a:rPr lang="en-GB" sz="2000" dirty="0">
                <a:solidFill>
                  <a:srgbClr val="0D0D0D"/>
                </a:solidFill>
                <a:latin typeface="Times New Roman" panose="02020603050405020304" pitchFamily="18" charset="0"/>
                <a:cs typeface="Times New Roman" panose="02020603050405020304" pitchFamily="18" charset="0"/>
              </a:rPr>
              <a:t> of gravity and exciting some muscles while inhibiting others, they maintain body balance. </a:t>
            </a:r>
          </a:p>
          <a:p>
            <a:pPr marL="342900" indent="-342900">
              <a:buFont typeface="Arial" panose="020B0604020202020204" pitchFamily="34" charset="0"/>
              <a:buChar char="•"/>
              <a:defRPr/>
            </a:pPr>
            <a:r>
              <a:rPr lang="en-GB" sz="2000" dirty="0">
                <a:solidFill>
                  <a:srgbClr val="0D0D0D"/>
                </a:solidFill>
                <a:latin typeface="Times New Roman" panose="02020603050405020304" pitchFamily="18" charset="0"/>
                <a:cs typeface="Times New Roman" panose="02020603050405020304" pitchFamily="18" charset="0"/>
              </a:rPr>
              <a:t>The basal nuclei are also responsible for programming and automatically executing learned movements, such as walking, driving car, riding the bicycle.</a:t>
            </a:r>
          </a:p>
          <a:p>
            <a:pPr>
              <a:defRPr/>
            </a:pPr>
            <a:endParaRPr lang="sr-Latn-CS" altLang="en-US" sz="2000" dirty="0">
              <a:solidFill>
                <a:schemeClr val="bg2"/>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F641CAE3-8576-D790-7BB4-651E185E1789}"/>
              </a:ext>
            </a:extLst>
          </p:cNvPr>
          <p:cNvSpPr txBox="1"/>
          <p:nvPr/>
        </p:nvSpPr>
        <p:spPr>
          <a:xfrm>
            <a:off x="107504" y="5432919"/>
            <a:ext cx="8928992" cy="1323439"/>
          </a:xfrm>
          <a:prstGeom prst="rect">
            <a:avLst/>
          </a:prstGeom>
          <a:solidFill>
            <a:srgbClr val="FF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2000" dirty="0">
                <a:solidFill>
                  <a:srgbClr val="0D0D0D"/>
                </a:solidFill>
                <a:latin typeface="Times New Roman" panose="02020603050405020304" pitchFamily="18" charset="0"/>
                <a:cs typeface="Times New Roman" panose="02020603050405020304" pitchFamily="18" charset="0"/>
              </a:rPr>
              <a:t>* Damage to the basal ganglia clinically results in two types of disorders: various</a:t>
            </a:r>
            <a:br>
              <a:rPr lang="en-GB" sz="2000" dirty="0">
                <a:solidFill>
                  <a:srgbClr val="0D0D0D"/>
                </a:solidFill>
                <a:latin typeface="Times New Roman" panose="02020603050405020304" pitchFamily="18" charset="0"/>
                <a:cs typeface="Times New Roman" panose="02020603050405020304" pitchFamily="18" charset="0"/>
              </a:rPr>
            </a:br>
            <a:r>
              <a:rPr lang="en-GB" sz="2000" dirty="0">
                <a:solidFill>
                  <a:srgbClr val="0D0D0D"/>
                </a:solidFill>
                <a:latin typeface="Times New Roman" panose="02020603050405020304" pitchFamily="18" charset="0"/>
                <a:cs typeface="Times New Roman" panose="02020603050405020304" pitchFamily="18" charset="0"/>
              </a:rPr>
              <a:t>   types of involuntary movements called dyskinesias and disturbances in muscle tone.</a:t>
            </a:r>
            <a:br>
              <a:rPr lang="en-GB" sz="2000" dirty="0">
                <a:solidFill>
                  <a:srgbClr val="0D0D0D"/>
                </a:solidFill>
                <a:latin typeface="Times New Roman" panose="02020603050405020304" pitchFamily="18" charset="0"/>
                <a:cs typeface="Times New Roman" panose="02020603050405020304" pitchFamily="18" charset="0"/>
              </a:rPr>
            </a:br>
            <a:r>
              <a:rPr lang="en-GB" sz="2000" dirty="0">
                <a:solidFill>
                  <a:srgbClr val="0D0D0D"/>
                </a:solidFill>
                <a:latin typeface="Times New Roman" panose="02020603050405020304" pitchFamily="18" charset="0"/>
                <a:cs typeface="Times New Roman" panose="02020603050405020304" pitchFamily="18" charset="0"/>
              </a:rPr>
              <a:t>* Diseases that alter the function of the basal ganglia affect the initiation and control</a:t>
            </a:r>
            <a:br>
              <a:rPr lang="en-GB" sz="2000" dirty="0">
                <a:solidFill>
                  <a:srgbClr val="0D0D0D"/>
                </a:solidFill>
                <a:latin typeface="Times New Roman" panose="02020603050405020304" pitchFamily="18" charset="0"/>
                <a:cs typeface="Times New Roman" panose="02020603050405020304" pitchFamily="18" charset="0"/>
              </a:rPr>
            </a:br>
            <a:r>
              <a:rPr lang="en-GB" sz="2000" dirty="0">
                <a:solidFill>
                  <a:srgbClr val="0D0D0D"/>
                </a:solidFill>
                <a:latin typeface="Times New Roman" panose="02020603050405020304" pitchFamily="18" charset="0"/>
                <a:cs typeface="Times New Roman" panose="02020603050405020304" pitchFamily="18" charset="0"/>
              </a:rPr>
              <a:t>   of movement.</a:t>
            </a:r>
            <a:endParaRPr lang="sr-Latn-CS" altLang="en-US" sz="2000" dirty="0">
              <a:solidFill>
                <a:schemeClr val="bg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Text Box 5">
            <a:extLst>
              <a:ext uri="{FF2B5EF4-FFF2-40B4-BE49-F238E27FC236}">
                <a16:creationId xmlns:a16="http://schemas.microsoft.com/office/drawing/2014/main" id="{8312E511-364D-9897-DE7A-1BC7F55CCF84}"/>
              </a:ext>
            </a:extLst>
          </p:cNvPr>
          <p:cNvSpPr txBox="1">
            <a:spLocks noChangeArrowheads="1"/>
          </p:cNvSpPr>
          <p:nvPr/>
        </p:nvSpPr>
        <p:spPr bwMode="auto">
          <a:xfrm>
            <a:off x="4114800" y="25400"/>
            <a:ext cx="5029200" cy="6740525"/>
          </a:xfrm>
          <a:prstGeom prst="rect">
            <a:avLst/>
          </a:prstGeom>
          <a:ln/>
        </p:spPr>
        <p:style>
          <a:lnRef idx="3">
            <a:schemeClr val="lt1"/>
          </a:lnRef>
          <a:fillRef idx="1">
            <a:schemeClr val="dk1"/>
          </a:fillRef>
          <a:effectRef idx="1">
            <a:schemeClr val="dk1"/>
          </a:effectRef>
          <a:fontRef idx="minor">
            <a:schemeClr val="lt1"/>
          </a:fontRef>
        </p:style>
        <p:txBody>
          <a:bodyPr>
            <a:spAutoFit/>
          </a:bodyPr>
          <a:lstStyle/>
          <a:p>
            <a:pPr>
              <a:defRPr/>
            </a:pPr>
            <a:r>
              <a:rPr lang="en-US" altLang="en-US" b="1" dirty="0">
                <a:latin typeface="Times New Roman" panose="02020603050405020304" pitchFamily="18" charset="0"/>
                <a:cs typeface="Times New Roman" panose="02020603050405020304" pitchFamily="18" charset="0"/>
              </a:rPr>
              <a:t>A smaller </a:t>
            </a:r>
            <a:r>
              <a:rPr lang="en-US" altLang="en-US" b="1" dirty="0">
                <a:solidFill>
                  <a:srgbClr val="FF0000"/>
                </a:solidFill>
                <a:latin typeface="Times New Roman" panose="02020603050405020304" pitchFamily="18" charset="0"/>
                <a:cs typeface="Times New Roman" panose="02020603050405020304" pitchFamily="18" charset="0"/>
              </a:rPr>
              <a:t>projection </a:t>
            </a:r>
            <a:r>
              <a:rPr lang="en-US" altLang="en-US" b="1" dirty="0">
                <a:latin typeface="Times New Roman" panose="02020603050405020304" pitchFamily="18" charset="0"/>
                <a:cs typeface="Times New Roman" panose="02020603050405020304" pitchFamily="18" charset="0"/>
              </a:rPr>
              <a:t>of the medial pallidal efferent fibers passes caudally to</a:t>
            </a:r>
            <a:r>
              <a:rPr lang="en-US" altLang="en-US" b="1" dirty="0">
                <a:solidFill>
                  <a:srgbClr val="FF0000"/>
                </a:solidFill>
                <a:latin typeface="Times New Roman" panose="02020603050405020304" pitchFamily="18" charset="0"/>
                <a:cs typeface="Times New Roman" panose="02020603050405020304" pitchFamily="18" charset="0"/>
              </a:rPr>
              <a:t> terminate</a:t>
            </a:r>
            <a:r>
              <a:rPr lang="en-US" altLang="en-US" b="1" dirty="0">
                <a:latin typeface="Times New Roman" panose="02020603050405020304" pitchFamily="18" charset="0"/>
                <a:cs typeface="Times New Roman" panose="02020603050405020304" pitchFamily="18" charset="0"/>
              </a:rPr>
              <a:t> in the brain stem tegmentum in the nucleus </a:t>
            </a:r>
            <a:r>
              <a:rPr lang="en-US" altLang="en-US" b="1" dirty="0" err="1">
                <a:latin typeface="Times New Roman" panose="02020603050405020304" pitchFamily="18" charset="0"/>
                <a:cs typeface="Times New Roman" panose="02020603050405020304" pitchFamily="18" charset="0"/>
              </a:rPr>
              <a:t>tegmenti</a:t>
            </a:r>
            <a:r>
              <a:rPr lang="en-US" altLang="en-US" b="1" dirty="0">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pedunculopontinus</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a:latin typeface="Times New Roman" panose="02020603050405020304" pitchFamily="18" charset="0"/>
                <a:cs typeface="Times New Roman" panose="02020603050405020304" pitchFamily="18" charset="0"/>
              </a:rPr>
              <a:t>which </a:t>
            </a:r>
            <a:r>
              <a:rPr lang="en-US" altLang="en-US" b="1" dirty="0">
                <a:solidFill>
                  <a:srgbClr val="FF0000"/>
                </a:solidFill>
                <a:latin typeface="Times New Roman" panose="02020603050405020304" pitchFamily="18" charset="0"/>
                <a:cs typeface="Times New Roman" panose="02020603050405020304" pitchFamily="18" charset="0"/>
              </a:rPr>
              <a:t>lies </a:t>
            </a:r>
            <a:r>
              <a:rPr lang="en-US" altLang="en-US" b="1" dirty="0">
                <a:latin typeface="Times New Roman" panose="02020603050405020304" pitchFamily="18" charset="0"/>
                <a:cs typeface="Times New Roman" panose="02020603050405020304" pitchFamily="18" charset="0"/>
              </a:rPr>
              <a:t>at the boundary </a:t>
            </a:r>
            <a:r>
              <a:rPr lang="en-US" altLang="en-US" b="1" dirty="0">
                <a:solidFill>
                  <a:srgbClr val="FF0000"/>
                </a:solidFill>
                <a:latin typeface="Times New Roman" panose="02020603050405020304" pitchFamily="18" charset="0"/>
                <a:cs typeface="Times New Roman" panose="02020603050405020304" pitchFamily="18" charset="0"/>
              </a:rPr>
              <a:t>between </a:t>
            </a:r>
            <a:r>
              <a:rPr lang="en-US" altLang="en-US" b="1" dirty="0">
                <a:latin typeface="Times New Roman" panose="02020603050405020304" pitchFamily="18" charset="0"/>
                <a:cs typeface="Times New Roman" panose="02020603050405020304" pitchFamily="18" charset="0"/>
              </a:rPr>
              <a:t>midbrain and pons, surrounding the </a:t>
            </a:r>
            <a:r>
              <a:rPr lang="en-US" altLang="en-US" b="1" dirty="0">
                <a:solidFill>
                  <a:srgbClr val="FF0000"/>
                </a:solidFill>
                <a:latin typeface="Times New Roman" panose="02020603050405020304" pitchFamily="18" charset="0"/>
                <a:cs typeface="Times New Roman" panose="02020603050405020304" pitchFamily="18" charset="0"/>
              </a:rPr>
              <a:t>superior cerebellar peduncle.</a:t>
            </a:r>
          </a:p>
          <a:p>
            <a:pPr>
              <a:defRPr/>
            </a:pPr>
            <a:endParaRPr lang="en-US" altLang="en-US" b="1" dirty="0">
              <a:solidFill>
                <a:srgbClr val="FF0000"/>
              </a:solidFill>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Pallidal neurons are </a:t>
            </a:r>
            <a:r>
              <a:rPr lang="en-US" altLang="en-US" b="1" dirty="0">
                <a:solidFill>
                  <a:srgbClr val="FF0000"/>
                </a:solidFill>
                <a:latin typeface="Times New Roman" panose="02020603050405020304" pitchFamily="18" charset="0"/>
                <a:cs typeface="Times New Roman" panose="02020603050405020304" pitchFamily="18" charset="0"/>
              </a:rPr>
              <a:t>associated</a:t>
            </a:r>
            <a:r>
              <a:rPr lang="en-US" altLang="en-US" b="1" dirty="0">
                <a:latin typeface="Times New Roman" panose="02020603050405020304" pitchFamily="18" charset="0"/>
                <a:cs typeface="Times New Roman" panose="02020603050405020304" pitchFamily="18" charset="0"/>
              </a:rPr>
              <a:t> with limb movements. </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err="1">
                <a:latin typeface="Times New Roman" panose="02020603050405020304" pitchFamily="18" charset="0"/>
                <a:cs typeface="Times New Roman" panose="02020603050405020304" pitchFamily="18" charset="0"/>
              </a:rPr>
              <a:t>Efferents</a:t>
            </a:r>
            <a:r>
              <a:rPr lang="en-US" altLang="en-US" b="1" dirty="0">
                <a:latin typeface="Times New Roman" panose="02020603050405020304" pitchFamily="18" charset="0"/>
                <a:cs typeface="Times New Roman" panose="02020603050405020304" pitchFamily="18" charset="0"/>
              </a:rPr>
              <a:t> of the </a:t>
            </a:r>
            <a:r>
              <a:rPr lang="en-US" altLang="en-US" b="1" dirty="0">
                <a:solidFill>
                  <a:srgbClr val="FF0000"/>
                </a:solidFill>
                <a:latin typeface="Times New Roman" panose="02020603050405020304" pitchFamily="18" charset="0"/>
                <a:cs typeface="Times New Roman" panose="02020603050405020304" pitchFamily="18" charset="0"/>
              </a:rPr>
              <a:t>pars reticularis</a:t>
            </a:r>
            <a:r>
              <a:rPr lang="en-US" altLang="en-US" b="1" dirty="0">
                <a:latin typeface="Times New Roman" panose="02020603050405020304" pitchFamily="18" charset="0"/>
                <a:cs typeface="Times New Roman" panose="02020603050405020304" pitchFamily="18" charset="0"/>
              </a:rPr>
              <a:t> of the substantia nigra </a:t>
            </a:r>
            <a:r>
              <a:rPr lang="en-US" altLang="en-US" b="1" dirty="0">
                <a:solidFill>
                  <a:srgbClr val="FF0000"/>
                </a:solidFill>
                <a:latin typeface="Times New Roman" panose="02020603050405020304" pitchFamily="18" charset="0"/>
                <a:cs typeface="Times New Roman" panose="02020603050405020304" pitchFamily="18" charset="0"/>
              </a:rPr>
              <a:t>pass to</a:t>
            </a:r>
            <a:r>
              <a:rPr lang="en-US" altLang="en-US" b="1" dirty="0">
                <a:latin typeface="Times New Roman" panose="02020603050405020304" pitchFamily="18" charset="0"/>
                <a:cs typeface="Times New Roman" panose="02020603050405020304" pitchFamily="18" charset="0"/>
              </a:rPr>
              <a:t> the ventral lateral thalamus </a:t>
            </a:r>
            <a:r>
              <a:rPr lang="en-US" altLang="en-US" b="1" dirty="0">
                <a:solidFill>
                  <a:srgbClr val="FF0000"/>
                </a:solidFill>
                <a:latin typeface="Times New Roman" panose="02020603050405020304" pitchFamily="18" charset="0"/>
                <a:cs typeface="Times New Roman" panose="02020603050405020304" pitchFamily="18" charset="0"/>
              </a:rPr>
              <a:t>to </a:t>
            </a:r>
            <a:r>
              <a:rPr lang="en-US" altLang="en-US" b="1" dirty="0">
                <a:latin typeface="Times New Roman" panose="02020603050405020304" pitchFamily="18" charset="0"/>
                <a:cs typeface="Times New Roman" panose="02020603050405020304" pitchFamily="18" charset="0"/>
              </a:rPr>
              <a:t>superior colliculus </a:t>
            </a:r>
            <a:r>
              <a:rPr lang="en-US" altLang="en-US" b="1" dirty="0">
                <a:solidFill>
                  <a:srgbClr val="FF0000"/>
                </a:solidFill>
                <a:latin typeface="Times New Roman" panose="02020603050405020304" pitchFamily="18" charset="0"/>
                <a:cs typeface="Times New Roman" panose="02020603050405020304" pitchFamily="18" charset="0"/>
              </a:rPr>
              <a:t>and to</a:t>
            </a:r>
            <a:r>
              <a:rPr lang="en-US" altLang="en-US" b="1" dirty="0">
                <a:latin typeface="Times New Roman" panose="02020603050405020304" pitchFamily="18" charset="0"/>
                <a:cs typeface="Times New Roman" panose="02020603050405020304" pitchFamily="18" charset="0"/>
              </a:rPr>
              <a:t> brain stem reticular formation </a:t>
            </a:r>
            <a:r>
              <a:rPr lang="en-US" altLang="en-US" b="1" dirty="0">
                <a:solidFill>
                  <a:srgbClr val="FF0000"/>
                </a:solidFill>
                <a:latin typeface="Times New Roman" panose="02020603050405020304" pitchFamily="18" charset="0"/>
                <a:cs typeface="Times New Roman" panose="02020603050405020304" pitchFamily="18" charset="0"/>
              </a:rPr>
              <a:t>including</a:t>
            </a:r>
            <a:r>
              <a:rPr lang="en-US" altLang="en-US" b="1" dirty="0">
                <a:latin typeface="Times New Roman" panose="02020603050405020304" pitchFamily="18" charset="0"/>
                <a:cs typeface="Times New Roman" panose="02020603050405020304" pitchFamily="18" charset="0"/>
              </a:rPr>
              <a:t> the pedunculopontine nucleus. </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 nigral cells </a:t>
            </a:r>
            <a:r>
              <a:rPr lang="en-US" altLang="en-US" b="1" dirty="0">
                <a:solidFill>
                  <a:srgbClr val="FF0000"/>
                </a:solidFill>
                <a:latin typeface="Times New Roman" panose="02020603050405020304" pitchFamily="18" charset="0"/>
                <a:cs typeface="Times New Roman" panose="02020603050405020304" pitchFamily="18" charset="0"/>
              </a:rPr>
              <a:t>control the</a:t>
            </a:r>
            <a:r>
              <a:rPr lang="en-US" altLang="en-US" b="1" dirty="0">
                <a:latin typeface="Times New Roman" panose="02020603050405020304" pitchFamily="18" charset="0"/>
                <a:cs typeface="Times New Roman" panose="02020603050405020304" pitchFamily="18" charset="0"/>
              </a:rPr>
              <a:t> axial musculature including the </a:t>
            </a:r>
            <a:r>
              <a:rPr lang="en-US" altLang="en-US" b="1" dirty="0">
                <a:solidFill>
                  <a:srgbClr val="FF0000"/>
                </a:solidFill>
                <a:latin typeface="Times New Roman" panose="02020603050405020304" pitchFamily="18" charset="0"/>
                <a:cs typeface="Times New Roman" panose="02020603050405020304" pitchFamily="18" charset="0"/>
              </a:rPr>
              <a:t>extraocular</a:t>
            </a:r>
            <a:r>
              <a:rPr lang="en-US" altLang="en-US" b="1" dirty="0">
                <a:latin typeface="Times New Roman" panose="02020603050405020304" pitchFamily="18" charset="0"/>
                <a:cs typeface="Times New Roman" panose="02020603050405020304" pitchFamily="18" charset="0"/>
              </a:rPr>
              <a:t> muscles.</a:t>
            </a:r>
          </a:p>
          <a:p>
            <a:pPr>
              <a:defRPr/>
            </a:pPr>
            <a:endParaRPr lang="en-US" altLang="en-US" b="1" dirty="0">
              <a:latin typeface="Times New Roman" panose="02020603050405020304" pitchFamily="18" charset="0"/>
              <a:cs typeface="Times New Roman" panose="02020603050405020304" pitchFamily="18" charset="0"/>
            </a:endParaRPr>
          </a:p>
          <a:p>
            <a:pPr>
              <a:defRPr/>
            </a:pPr>
            <a:r>
              <a:rPr lang="en-US" altLang="en-US" b="1" dirty="0">
                <a:latin typeface="Times New Roman" panose="02020603050405020304" pitchFamily="18" charset="0"/>
                <a:cs typeface="Times New Roman" panose="02020603050405020304" pitchFamily="18" charset="0"/>
              </a:rPr>
              <a:t>The </a:t>
            </a:r>
            <a:r>
              <a:rPr lang="en-US" altLang="en-US" b="1" dirty="0">
                <a:solidFill>
                  <a:srgbClr val="FF0000"/>
                </a:solidFill>
                <a:latin typeface="Times New Roman" panose="02020603050405020304" pitchFamily="18" charset="0"/>
                <a:cs typeface="Times New Roman" panose="02020603050405020304" pitchFamily="18" charset="0"/>
              </a:rPr>
              <a:t>medial segment of the globus pallidus</a:t>
            </a:r>
            <a:r>
              <a:rPr lang="en-US" altLang="en-US" b="1" dirty="0">
                <a:latin typeface="Times New Roman" panose="02020603050405020304" pitchFamily="18" charset="0"/>
                <a:cs typeface="Times New Roman" panose="02020603050405020304" pitchFamily="18" charset="0"/>
              </a:rPr>
              <a:t> is very similar in structure and function to the </a:t>
            </a:r>
            <a:r>
              <a:rPr lang="en-US" altLang="en-US" b="1" dirty="0">
                <a:solidFill>
                  <a:srgbClr val="FF0000"/>
                </a:solidFill>
                <a:latin typeface="Times New Roman" panose="02020603050405020304" pitchFamily="18" charset="0"/>
                <a:cs typeface="Times New Roman" panose="02020603050405020304" pitchFamily="18" charset="0"/>
              </a:rPr>
              <a:t>pars reticulata </a:t>
            </a:r>
            <a:r>
              <a:rPr lang="en-US" altLang="en-US" b="1" dirty="0">
                <a:latin typeface="Times New Roman" panose="02020603050405020304" pitchFamily="18" charset="0"/>
                <a:cs typeface="Times New Roman" panose="02020603050405020304" pitchFamily="18" charset="0"/>
              </a:rPr>
              <a:t>of the substantia nigra. They are regarded as the </a:t>
            </a:r>
            <a:r>
              <a:rPr lang="en-US" altLang="en-US" b="1" dirty="0">
                <a:solidFill>
                  <a:srgbClr val="FF0000"/>
                </a:solidFill>
                <a:latin typeface="Times New Roman" panose="02020603050405020304" pitchFamily="18" charset="0"/>
                <a:cs typeface="Times New Roman" panose="02020603050405020304" pitchFamily="18" charset="0"/>
              </a:rPr>
              <a:t>output portion of the basal ganglia</a:t>
            </a:r>
            <a:endParaRPr lang="en-US" altLang="en-US" b="1" dirty="0">
              <a:latin typeface="Times New Roman" panose="02020603050405020304" pitchFamily="18" charset="0"/>
              <a:cs typeface="Times New Roman" panose="02020603050405020304" pitchFamily="18" charset="0"/>
            </a:endParaRPr>
          </a:p>
        </p:txBody>
      </p:sp>
      <p:sp>
        <p:nvSpPr>
          <p:cNvPr id="33795" name="Line 7">
            <a:extLst>
              <a:ext uri="{FF2B5EF4-FFF2-40B4-BE49-F238E27FC236}">
                <a16:creationId xmlns:a16="http://schemas.microsoft.com/office/drawing/2014/main" id="{EADC7678-73C6-D725-25E4-C1C6F0FE7D47}"/>
              </a:ext>
            </a:extLst>
          </p:cNvPr>
          <p:cNvSpPr>
            <a:spLocks noChangeShapeType="1"/>
          </p:cNvSpPr>
          <p:nvPr/>
        </p:nvSpPr>
        <p:spPr bwMode="auto">
          <a:xfrm>
            <a:off x="2438400" y="4419600"/>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796" name="Line 8">
            <a:extLst>
              <a:ext uri="{FF2B5EF4-FFF2-40B4-BE49-F238E27FC236}">
                <a16:creationId xmlns:a16="http://schemas.microsoft.com/office/drawing/2014/main" id="{A96BC5D3-972F-7FE0-C3E1-85E5343266E6}"/>
              </a:ext>
            </a:extLst>
          </p:cNvPr>
          <p:cNvSpPr>
            <a:spLocks noChangeShapeType="1"/>
          </p:cNvSpPr>
          <p:nvPr/>
        </p:nvSpPr>
        <p:spPr bwMode="auto">
          <a:xfrm>
            <a:off x="1905000" y="5638800"/>
            <a:ext cx="106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797" name="Line 9">
            <a:extLst>
              <a:ext uri="{FF2B5EF4-FFF2-40B4-BE49-F238E27FC236}">
                <a16:creationId xmlns:a16="http://schemas.microsoft.com/office/drawing/2014/main" id="{A8FBD8EF-5A90-FA93-69C0-44C023EC03C4}"/>
              </a:ext>
            </a:extLst>
          </p:cNvPr>
          <p:cNvSpPr>
            <a:spLocks noChangeShapeType="1"/>
          </p:cNvSpPr>
          <p:nvPr/>
        </p:nvSpPr>
        <p:spPr bwMode="auto">
          <a:xfrm>
            <a:off x="2362200" y="3505200"/>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33798" name="Picture 11">
            <a:extLst>
              <a:ext uri="{FF2B5EF4-FFF2-40B4-BE49-F238E27FC236}">
                <a16:creationId xmlns:a16="http://schemas.microsoft.com/office/drawing/2014/main" id="{588D4CA4-834A-10CC-032D-061A84703AEF}"/>
              </a:ext>
            </a:extLst>
          </p:cNvPr>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0" y="0"/>
            <a:ext cx="4114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Line 12">
            <a:extLst>
              <a:ext uri="{FF2B5EF4-FFF2-40B4-BE49-F238E27FC236}">
                <a16:creationId xmlns:a16="http://schemas.microsoft.com/office/drawing/2014/main" id="{874B85CC-4077-B120-A775-27CA7E38F105}"/>
              </a:ext>
            </a:extLst>
          </p:cNvPr>
          <p:cNvSpPr>
            <a:spLocks noChangeShapeType="1"/>
          </p:cNvSpPr>
          <p:nvPr/>
        </p:nvSpPr>
        <p:spPr bwMode="auto">
          <a:xfrm>
            <a:off x="3124200" y="3581400"/>
            <a:ext cx="83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800" name="Line 13">
            <a:extLst>
              <a:ext uri="{FF2B5EF4-FFF2-40B4-BE49-F238E27FC236}">
                <a16:creationId xmlns:a16="http://schemas.microsoft.com/office/drawing/2014/main" id="{0439313F-D9D3-7F67-9071-D653DD71F87C}"/>
              </a:ext>
            </a:extLst>
          </p:cNvPr>
          <p:cNvSpPr>
            <a:spLocks noChangeShapeType="1"/>
          </p:cNvSpPr>
          <p:nvPr/>
        </p:nvSpPr>
        <p:spPr bwMode="auto">
          <a:xfrm>
            <a:off x="3352800" y="4495800"/>
            <a:ext cx="60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801" name="Line 14">
            <a:extLst>
              <a:ext uri="{FF2B5EF4-FFF2-40B4-BE49-F238E27FC236}">
                <a16:creationId xmlns:a16="http://schemas.microsoft.com/office/drawing/2014/main" id="{D00E5BD1-5436-6307-D156-6C7328E62177}"/>
              </a:ext>
            </a:extLst>
          </p:cNvPr>
          <p:cNvSpPr>
            <a:spLocks noChangeShapeType="1"/>
          </p:cNvSpPr>
          <p:nvPr/>
        </p:nvSpPr>
        <p:spPr bwMode="auto">
          <a:xfrm>
            <a:off x="3048000" y="5638800"/>
            <a:ext cx="914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802" name="Line 15">
            <a:extLst>
              <a:ext uri="{FF2B5EF4-FFF2-40B4-BE49-F238E27FC236}">
                <a16:creationId xmlns:a16="http://schemas.microsoft.com/office/drawing/2014/main" id="{AEE19DA4-79CD-5723-D835-984317E3C728}"/>
              </a:ext>
            </a:extLst>
          </p:cNvPr>
          <p:cNvSpPr>
            <a:spLocks noChangeShapeType="1"/>
          </p:cNvSpPr>
          <p:nvPr/>
        </p:nvSpPr>
        <p:spPr bwMode="auto">
          <a:xfrm>
            <a:off x="3276600" y="5029200"/>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C601CD4A-7105-64A9-9B59-47085ADC220B}"/>
              </a:ext>
            </a:extLst>
          </p:cNvPr>
          <p:cNvSpPr>
            <a:spLocks noGrp="1" noChangeArrowheads="1"/>
          </p:cNvSpPr>
          <p:nvPr>
            <p:ph type="title"/>
          </p:nvPr>
        </p:nvSpPr>
        <p:spPr/>
        <p:txBody>
          <a:bodyPr/>
          <a:lstStyle/>
          <a:p>
            <a:r>
              <a:rPr lang="en-US" altLang="en-US"/>
              <a:t>Functions of the Basal Ganglia</a:t>
            </a:r>
          </a:p>
        </p:txBody>
      </p:sp>
      <p:sp>
        <p:nvSpPr>
          <p:cNvPr id="6147" name="Rectangle 3">
            <a:extLst>
              <a:ext uri="{FF2B5EF4-FFF2-40B4-BE49-F238E27FC236}">
                <a16:creationId xmlns:a16="http://schemas.microsoft.com/office/drawing/2014/main" id="{A2359EE5-2CE1-6702-1136-DF2B5F318D7B}"/>
              </a:ext>
            </a:extLst>
          </p:cNvPr>
          <p:cNvSpPr>
            <a:spLocks noGrp="1" noChangeArrowheads="1"/>
          </p:cNvSpPr>
          <p:nvPr>
            <p:ph type="body" idx="1"/>
          </p:nvPr>
        </p:nvSpPr>
        <p:spPr/>
        <p:txBody>
          <a:bodyPr/>
          <a:lstStyle/>
          <a:p>
            <a:pPr>
              <a:lnSpc>
                <a:spcPct val="90000"/>
              </a:lnSpc>
              <a:defRPr/>
            </a:pPr>
            <a:r>
              <a:rPr lang="en-US" altLang="en-US" dirty="0"/>
              <a:t>Motor Loop</a:t>
            </a:r>
          </a:p>
          <a:p>
            <a:pPr lvl="1">
              <a:lnSpc>
                <a:spcPct val="90000"/>
              </a:lnSpc>
              <a:defRPr/>
            </a:pPr>
            <a:r>
              <a:rPr lang="en-US" altLang="en-US" dirty="0"/>
              <a:t>Regulation of upper motor neurons</a:t>
            </a:r>
          </a:p>
          <a:p>
            <a:pPr lvl="1">
              <a:lnSpc>
                <a:spcPct val="90000"/>
              </a:lnSpc>
              <a:defRPr/>
            </a:pPr>
            <a:r>
              <a:rPr lang="en-US" altLang="en-US" dirty="0"/>
              <a:t>Necessary for normal initiation of movement</a:t>
            </a:r>
          </a:p>
          <a:p>
            <a:pPr marL="0" indent="0">
              <a:lnSpc>
                <a:spcPct val="90000"/>
              </a:lnSpc>
              <a:buFont typeface="Wingdings" panose="05000000000000000000" pitchFamily="2" charset="2"/>
              <a:buNone/>
              <a:defRPr/>
            </a:pPr>
            <a:endParaRPr lang="en-US" altLang="en-US" dirty="0"/>
          </a:p>
          <a:p>
            <a:pPr>
              <a:lnSpc>
                <a:spcPct val="90000"/>
              </a:lnSpc>
              <a:defRPr/>
            </a:pPr>
            <a:r>
              <a:rPr lang="en-US" altLang="en-US" dirty="0"/>
              <a:t>Non-Motor Loops</a:t>
            </a:r>
          </a:p>
          <a:p>
            <a:pPr lvl="1">
              <a:lnSpc>
                <a:spcPct val="90000"/>
              </a:lnSpc>
              <a:defRPr/>
            </a:pPr>
            <a:r>
              <a:rPr lang="en-US" altLang="en-US" dirty="0"/>
              <a:t>Executive/Prefrontal Loop</a:t>
            </a:r>
          </a:p>
          <a:p>
            <a:pPr lvl="1">
              <a:lnSpc>
                <a:spcPct val="90000"/>
              </a:lnSpc>
              <a:defRPr/>
            </a:pPr>
            <a:r>
              <a:rPr lang="en-US" altLang="en-US" dirty="0"/>
              <a:t>Limbic Loop</a:t>
            </a:r>
          </a:p>
          <a:p>
            <a:pPr lvl="1">
              <a:lnSpc>
                <a:spcPct val="90000"/>
              </a:lnSpc>
              <a:defRPr/>
            </a:pPr>
            <a:r>
              <a:rPr lang="en-US" altLang="en-US" dirty="0"/>
              <a:t>Oculomotor Loop</a:t>
            </a:r>
          </a:p>
          <a:p>
            <a:pPr lvl="1">
              <a:lnSpc>
                <a:spcPct val="90000"/>
              </a:lnSpc>
              <a:buFont typeface="Wingdings" panose="05000000000000000000" pitchFamily="2" charset="2"/>
              <a:buNone/>
              <a:defRPr/>
            </a:pPr>
            <a:endParaRPr lang="en-US" altLang="en-US" dirty="0"/>
          </a:p>
          <a:p>
            <a:pPr lvl="1">
              <a:lnSpc>
                <a:spcPct val="90000"/>
              </a:lnSpc>
              <a:buFont typeface="Wingdings" panose="05000000000000000000" pitchFamily="2" charset="2"/>
              <a:buNone/>
              <a:defRPr/>
            </a:pPr>
            <a:endParaRPr lang="en-US" altLang="en-US" dirty="0"/>
          </a:p>
          <a:p>
            <a:pPr lvl="1">
              <a:lnSpc>
                <a:spcPct val="90000"/>
              </a:lnSpc>
              <a:buFont typeface="Wingdings" panose="05000000000000000000" pitchFamily="2" charset="2"/>
              <a:buNone/>
              <a:defRPr/>
            </a:pPr>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4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EA44BD3F-8FFA-E40F-5843-08D8F948C332}"/>
              </a:ext>
            </a:extLst>
          </p:cNvPr>
          <p:cNvSpPr>
            <a:spLocks noGrp="1" noChangeArrowheads="1"/>
          </p:cNvSpPr>
          <p:nvPr>
            <p:ph type="title"/>
          </p:nvPr>
        </p:nvSpPr>
        <p:spPr/>
        <p:txBody>
          <a:bodyPr/>
          <a:lstStyle/>
          <a:p>
            <a:r>
              <a:rPr lang="en-US" altLang="en-US"/>
              <a:t>Pathways of Motor Loop</a:t>
            </a:r>
          </a:p>
        </p:txBody>
      </p:sp>
      <p:sp>
        <p:nvSpPr>
          <p:cNvPr id="70659" name="Rectangle 3">
            <a:extLst>
              <a:ext uri="{FF2B5EF4-FFF2-40B4-BE49-F238E27FC236}">
                <a16:creationId xmlns:a16="http://schemas.microsoft.com/office/drawing/2014/main" id="{19D0519A-F41C-9596-74E6-DDF5AB19125D}"/>
              </a:ext>
            </a:extLst>
          </p:cNvPr>
          <p:cNvSpPr>
            <a:spLocks noGrp="1" noChangeArrowheads="1"/>
          </p:cNvSpPr>
          <p:nvPr>
            <p:ph type="body" idx="1"/>
          </p:nvPr>
        </p:nvSpPr>
        <p:spPr>
          <a:xfrm>
            <a:off x="457200" y="1524000"/>
            <a:ext cx="8229600" cy="3273425"/>
          </a:xfrm>
        </p:spPr>
        <p:txBody>
          <a:bodyPr/>
          <a:lstStyle/>
          <a:p>
            <a:pPr>
              <a:lnSpc>
                <a:spcPct val="90000"/>
              </a:lnSpc>
            </a:pPr>
            <a:r>
              <a:rPr lang="en-US" altLang="en-US"/>
              <a:t>Direct Pathway</a:t>
            </a:r>
          </a:p>
          <a:p>
            <a:pPr lvl="1">
              <a:lnSpc>
                <a:spcPct val="90000"/>
              </a:lnSpc>
            </a:pPr>
            <a:r>
              <a:rPr lang="en-US" altLang="en-US"/>
              <a:t>Overall Excitatory</a:t>
            </a:r>
          </a:p>
          <a:p>
            <a:pPr lvl="1">
              <a:lnSpc>
                <a:spcPct val="90000"/>
              </a:lnSpc>
            </a:pPr>
            <a:endParaRPr lang="en-US" altLang="en-US"/>
          </a:p>
          <a:p>
            <a:pPr>
              <a:lnSpc>
                <a:spcPct val="90000"/>
              </a:lnSpc>
            </a:pPr>
            <a:r>
              <a:rPr lang="en-US" altLang="en-US"/>
              <a:t>Indirect Pathway</a:t>
            </a:r>
          </a:p>
          <a:p>
            <a:pPr lvl="1">
              <a:lnSpc>
                <a:spcPct val="90000"/>
              </a:lnSpc>
            </a:pPr>
            <a:r>
              <a:rPr lang="en-US" altLang="en-US"/>
              <a:t>Overall Inhibitor</a:t>
            </a:r>
          </a:p>
          <a:p>
            <a:pPr lvl="1">
              <a:lnSpc>
                <a:spcPct val="90000"/>
              </a:lnSpc>
            </a:pPr>
            <a:endParaRPr lang="en-US" altLang="en-US"/>
          </a:p>
        </p:txBody>
      </p:sp>
      <p:sp>
        <p:nvSpPr>
          <p:cNvPr id="36868" name="TextBox 2">
            <a:extLst>
              <a:ext uri="{FF2B5EF4-FFF2-40B4-BE49-F238E27FC236}">
                <a16:creationId xmlns:a16="http://schemas.microsoft.com/office/drawing/2014/main" id="{07F43706-91B5-6769-BBDC-B31440FAAC86}"/>
              </a:ext>
            </a:extLst>
          </p:cNvPr>
          <p:cNvSpPr txBox="1">
            <a:spLocks noChangeArrowheads="1"/>
          </p:cNvSpPr>
          <p:nvPr/>
        </p:nvSpPr>
        <p:spPr bwMode="auto">
          <a:xfrm>
            <a:off x="107950" y="4643438"/>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Balance between the two are not well-defined, but they work together for movement.  While they are presented separately here, keep in mind they are working simultaneously.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0659">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065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6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Group 4">
            <a:extLst>
              <a:ext uri="{FF2B5EF4-FFF2-40B4-BE49-F238E27FC236}">
                <a16:creationId xmlns:a16="http://schemas.microsoft.com/office/drawing/2014/main" id="{FED62445-0338-1745-8E56-52D2156A88CE}"/>
              </a:ext>
            </a:extLst>
          </p:cNvPr>
          <p:cNvGrpSpPr>
            <a:grpSpLocks/>
          </p:cNvGrpSpPr>
          <p:nvPr/>
        </p:nvGrpSpPr>
        <p:grpSpPr bwMode="auto">
          <a:xfrm>
            <a:off x="500063" y="385763"/>
            <a:ext cx="8143875" cy="6086475"/>
            <a:chOff x="315" y="243"/>
            <a:chExt cx="5130" cy="3834"/>
          </a:xfrm>
        </p:grpSpPr>
        <p:pic>
          <p:nvPicPr>
            <p:cNvPr id="38916" name="Picture 5" descr="Picture 9">
              <a:extLst>
                <a:ext uri="{FF2B5EF4-FFF2-40B4-BE49-F238E27FC236}">
                  <a16:creationId xmlns:a16="http://schemas.microsoft.com/office/drawing/2014/main" id="{B866B622-F781-B66F-106D-76A87C8A08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 y="243"/>
              <a:ext cx="5130" cy="3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6" descr="Picture 13">
              <a:extLst>
                <a:ext uri="{FF2B5EF4-FFF2-40B4-BE49-F238E27FC236}">
                  <a16:creationId xmlns:a16="http://schemas.microsoft.com/office/drawing/2014/main" id="{2B04F403-038C-9D61-8ABF-28C27B746D8F}"/>
                </a:ext>
              </a:extLst>
            </p:cNvPr>
            <p:cNvPicPr>
              <a:picLocks noChangeAspect="1" noChangeArrowheads="1"/>
            </p:cNvPicPr>
            <p:nvPr/>
          </p:nvPicPr>
          <p:blipFill>
            <a:blip r:embed="rId4">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1301" y="1117"/>
              <a:ext cx="1051" cy="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915" name="Text Box 10">
            <a:extLst>
              <a:ext uri="{FF2B5EF4-FFF2-40B4-BE49-F238E27FC236}">
                <a16:creationId xmlns:a16="http://schemas.microsoft.com/office/drawing/2014/main" id="{2946E968-EF66-A28F-95E8-18059330C99A}"/>
              </a:ext>
            </a:extLst>
          </p:cNvPr>
          <p:cNvSpPr>
            <a:spLocks noGrp="1" noChangeArrowheads="1"/>
          </p:cNvSpPr>
          <p:nvPr>
            <p:ph type="body" idx="1"/>
          </p:nvPr>
        </p:nvSpPr>
        <p:spPr>
          <a:xfrm>
            <a:off x="571500" y="2768600"/>
            <a:ext cx="3238500" cy="2184400"/>
          </a:xfrm>
          <a:noFill/>
        </p:spPr>
        <p:txBody>
          <a:bodyPr/>
          <a:lstStyle/>
          <a:p>
            <a:pPr marL="0" indent="0">
              <a:spcBef>
                <a:spcPct val="0"/>
              </a:spcBef>
              <a:buFontTx/>
              <a:buNone/>
            </a:pPr>
            <a:r>
              <a:rPr lang="en-US" altLang="en-US" sz="1800">
                <a:solidFill>
                  <a:srgbClr val="0503AE"/>
                </a:solidFill>
              </a:rPr>
              <a:t>The cortex receives motor planning information, then passes that information to the caudate &amp; putamen, which govern timing of events</a:t>
            </a:r>
            <a:endParaRPr lang="en-US" altLang="en-US" sz="2000">
              <a:solidFill>
                <a:srgbClr val="0503AE"/>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2085CF2A-3E00-5C57-D22E-9D2F50021E16}"/>
              </a:ext>
            </a:extLst>
          </p:cNvPr>
          <p:cNvSpPr>
            <a:spLocks noGrp="1" noChangeArrowheads="1"/>
          </p:cNvSpPr>
          <p:nvPr>
            <p:ph type="title"/>
          </p:nvPr>
        </p:nvSpPr>
        <p:spPr/>
        <p:txBody>
          <a:bodyPr/>
          <a:lstStyle/>
          <a:p>
            <a:pPr eaLnBrk="1" hangingPunct="1"/>
            <a:endParaRPr lang="en-US" altLang="en-US"/>
          </a:p>
        </p:txBody>
      </p:sp>
      <p:pic>
        <p:nvPicPr>
          <p:cNvPr id="40963" name="Picture 4" descr="Picture 10">
            <a:extLst>
              <a:ext uri="{FF2B5EF4-FFF2-40B4-BE49-F238E27FC236}">
                <a16:creationId xmlns:a16="http://schemas.microsoft.com/office/drawing/2014/main" id="{9FB01EFE-D1E1-054D-8CA6-0DF02FC314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385763"/>
            <a:ext cx="8143875" cy="608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ext Box 6">
            <a:extLst>
              <a:ext uri="{FF2B5EF4-FFF2-40B4-BE49-F238E27FC236}">
                <a16:creationId xmlns:a16="http://schemas.microsoft.com/office/drawing/2014/main" id="{FCC682E5-67BD-4796-207A-7332AB3DC977}"/>
              </a:ext>
            </a:extLst>
          </p:cNvPr>
          <p:cNvSpPr>
            <a:spLocks noGrp="1" noChangeArrowheads="1"/>
          </p:cNvSpPr>
          <p:nvPr>
            <p:ph type="body" idx="1"/>
          </p:nvPr>
        </p:nvSpPr>
        <p:spPr>
          <a:xfrm>
            <a:off x="660400" y="2755900"/>
            <a:ext cx="2832100" cy="1435100"/>
          </a:xfrm>
          <a:noFill/>
        </p:spPr>
        <p:txBody>
          <a:bodyPr/>
          <a:lstStyle/>
          <a:p>
            <a:pPr marL="63500" indent="0">
              <a:spcBef>
                <a:spcPct val="0"/>
              </a:spcBef>
              <a:buFontTx/>
              <a:buNone/>
            </a:pPr>
            <a:r>
              <a:rPr lang="en-US" altLang="en-US" sz="2000">
                <a:solidFill>
                  <a:srgbClr val="0503AE"/>
                </a:solidFill>
              </a:rPr>
              <a:t>The information then is passed to the globus pallidus …</a:t>
            </a:r>
            <a:endParaRPr lang="en-US" altLang="en-US" sz="20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DC0BB3BD-2FC1-E3EF-C5C7-BE5209D4CC97}"/>
              </a:ext>
            </a:extLst>
          </p:cNvPr>
          <p:cNvSpPr>
            <a:spLocks noGrp="1" noChangeArrowheads="1"/>
          </p:cNvSpPr>
          <p:nvPr>
            <p:ph type="title"/>
          </p:nvPr>
        </p:nvSpPr>
        <p:spPr/>
        <p:txBody>
          <a:bodyPr/>
          <a:lstStyle/>
          <a:p>
            <a:pPr eaLnBrk="1" hangingPunct="1"/>
            <a:endParaRPr lang="en-US" altLang="en-US"/>
          </a:p>
        </p:txBody>
      </p:sp>
      <p:pic>
        <p:nvPicPr>
          <p:cNvPr id="43011" name="Picture 4" descr="Picture 11">
            <a:extLst>
              <a:ext uri="{FF2B5EF4-FFF2-40B4-BE49-F238E27FC236}">
                <a16:creationId xmlns:a16="http://schemas.microsoft.com/office/drawing/2014/main" id="{F7C653A8-819A-3E06-82D6-A6D8F72714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385763"/>
            <a:ext cx="8143875" cy="608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 Box 6">
            <a:extLst>
              <a:ext uri="{FF2B5EF4-FFF2-40B4-BE49-F238E27FC236}">
                <a16:creationId xmlns:a16="http://schemas.microsoft.com/office/drawing/2014/main" id="{2AB34D42-7C0C-2277-7B16-7FB09E6121CB}"/>
              </a:ext>
            </a:extLst>
          </p:cNvPr>
          <p:cNvSpPr>
            <a:spLocks noGrp="1" noChangeArrowheads="1"/>
          </p:cNvSpPr>
          <p:nvPr>
            <p:ph type="body" idx="1"/>
          </p:nvPr>
        </p:nvSpPr>
        <p:spPr>
          <a:xfrm>
            <a:off x="685800" y="2667000"/>
            <a:ext cx="3009900" cy="1574800"/>
          </a:xfrm>
          <a:noFill/>
        </p:spPr>
        <p:txBody>
          <a:bodyPr/>
          <a:lstStyle/>
          <a:p>
            <a:pPr marL="63500" indent="0">
              <a:lnSpc>
                <a:spcPct val="90000"/>
              </a:lnSpc>
              <a:spcBef>
                <a:spcPct val="0"/>
              </a:spcBef>
              <a:buFontTx/>
              <a:buNone/>
            </a:pPr>
            <a:r>
              <a:rPr lang="en-US" altLang="en-US" sz="2000">
                <a:solidFill>
                  <a:srgbClr val="0503AE"/>
                </a:solidFill>
              </a:rPr>
              <a:t>... which helps govern movement magnitude, and then passes this basal ganglia output to thalamus nuclei</a:t>
            </a:r>
            <a:endParaRPr lang="en-US" altLang="en-US" sz="20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1F8241A8-E99B-2BE0-5010-457D5E6EEFD7}"/>
              </a:ext>
            </a:extLst>
          </p:cNvPr>
          <p:cNvSpPr>
            <a:spLocks noGrp="1" noChangeArrowheads="1"/>
          </p:cNvSpPr>
          <p:nvPr>
            <p:ph type="title"/>
          </p:nvPr>
        </p:nvSpPr>
        <p:spPr/>
        <p:txBody>
          <a:bodyPr/>
          <a:lstStyle/>
          <a:p>
            <a:pPr eaLnBrk="1" hangingPunct="1"/>
            <a:endParaRPr lang="en-US" altLang="en-US"/>
          </a:p>
        </p:txBody>
      </p:sp>
      <p:pic>
        <p:nvPicPr>
          <p:cNvPr id="45059" name="Picture 4" descr="Picture 12">
            <a:extLst>
              <a:ext uri="{FF2B5EF4-FFF2-40B4-BE49-F238E27FC236}">
                <a16:creationId xmlns:a16="http://schemas.microsoft.com/office/drawing/2014/main" id="{450BF427-FD0D-82FA-8437-81FFC90DC4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385763"/>
            <a:ext cx="8143875" cy="608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Text Box 6">
            <a:extLst>
              <a:ext uri="{FF2B5EF4-FFF2-40B4-BE49-F238E27FC236}">
                <a16:creationId xmlns:a16="http://schemas.microsoft.com/office/drawing/2014/main" id="{BFF6BE55-2C62-979E-4D40-C4EB1000A4A2}"/>
              </a:ext>
            </a:extLst>
          </p:cNvPr>
          <p:cNvSpPr>
            <a:spLocks noGrp="1" noChangeArrowheads="1"/>
          </p:cNvSpPr>
          <p:nvPr>
            <p:ph type="body" idx="1"/>
          </p:nvPr>
        </p:nvSpPr>
        <p:spPr>
          <a:xfrm>
            <a:off x="1041400" y="2933700"/>
            <a:ext cx="2705100" cy="1371600"/>
          </a:xfrm>
          <a:noFill/>
        </p:spPr>
        <p:txBody>
          <a:bodyPr/>
          <a:lstStyle/>
          <a:p>
            <a:pPr marL="0" indent="0">
              <a:lnSpc>
                <a:spcPct val="90000"/>
              </a:lnSpc>
              <a:spcBef>
                <a:spcPct val="0"/>
              </a:spcBef>
              <a:buFontTx/>
              <a:buNone/>
            </a:pPr>
            <a:r>
              <a:rPr lang="en-US" altLang="en-US" sz="1800">
                <a:solidFill>
                  <a:srgbClr val="0503AE"/>
                </a:solidFill>
              </a:rPr>
              <a:t>The thalamus combines information from the basal ganglia and the cerebellum, then sends it to the motor cortex </a:t>
            </a:r>
          </a:p>
        </p:txBody>
      </p:sp>
      <p:sp>
        <p:nvSpPr>
          <p:cNvPr id="45061" name="Text Box 7">
            <a:extLst>
              <a:ext uri="{FF2B5EF4-FFF2-40B4-BE49-F238E27FC236}">
                <a16:creationId xmlns:a16="http://schemas.microsoft.com/office/drawing/2014/main" id="{7E8C552B-9BE1-FE74-D91C-904EAA2EE20B}"/>
              </a:ext>
            </a:extLst>
          </p:cNvPr>
          <p:cNvSpPr txBox="1">
            <a:spLocks noChangeArrowheads="1"/>
          </p:cNvSpPr>
          <p:nvPr/>
        </p:nvSpPr>
        <p:spPr bwMode="auto">
          <a:xfrm>
            <a:off x="7194550" y="6527800"/>
            <a:ext cx="18986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37931725" indent="-37474525">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pPr>
            <a:r>
              <a:rPr lang="en-US" altLang="en-US" sz="1400" i="1">
                <a:solidFill>
                  <a:srgbClr val="1513CF"/>
                </a:solidFill>
                <a:latin typeface="Arial" panose="020B0604020202020204" pitchFamily="34" charset="0"/>
                <a:ea typeface="ＭＳ Ｐゴシック" panose="020B0600070205080204" pitchFamily="34" charset="-128"/>
              </a:rPr>
              <a:t>Basal Ganglia menu</a:t>
            </a:r>
            <a:endParaRPr lang="en-US" altLang="en-US" sz="1600" i="1">
              <a:solidFill>
                <a:srgbClr val="1513CF"/>
              </a:solidFill>
              <a:latin typeface="Arial" panose="020B0604020202020204" pitchFamily="34" charset="0"/>
              <a:ea typeface="ＭＳ Ｐゴシック" panose="020B0600070205080204" pitchFamily="34" charset="-128"/>
            </a:endParaRPr>
          </a:p>
        </p:txBody>
      </p:sp>
      <p:sp>
        <p:nvSpPr>
          <p:cNvPr id="45062" name="AutoShape 8">
            <a:hlinkClick r:id="rId4" action="ppaction://hlinksldjump" highlightClick="1"/>
            <a:extLst>
              <a:ext uri="{FF2B5EF4-FFF2-40B4-BE49-F238E27FC236}">
                <a16:creationId xmlns:a16="http://schemas.microsoft.com/office/drawing/2014/main" id="{471AD889-4E7F-4607-5174-38516F3FE156}"/>
              </a:ext>
            </a:extLst>
          </p:cNvPr>
          <p:cNvSpPr>
            <a:spLocks noChangeArrowheads="1"/>
          </p:cNvSpPr>
          <p:nvPr/>
        </p:nvSpPr>
        <p:spPr bwMode="auto">
          <a:xfrm>
            <a:off x="6940550" y="6565900"/>
            <a:ext cx="228600" cy="215900"/>
          </a:xfrm>
          <a:prstGeom prst="actionButtonBlank">
            <a:avLst/>
          </a:prstGeom>
          <a:solidFill>
            <a:srgbClr val="1513C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37931725" indent="-37474525">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US" altLang="en-US" sz="2000">
              <a:latin typeface="Arial" panose="020B0604020202020204" pitchFamily="34" charset="0"/>
              <a:ea typeface="ＭＳ Ｐゴシック" panose="020B0600070205080204" pitchFamily="34" charset="-12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85A8A0F7-4E2D-A9C6-E2BF-5477DC093907}"/>
              </a:ext>
            </a:extLst>
          </p:cNvPr>
          <p:cNvSpPr>
            <a:spLocks noGrp="1" noChangeArrowheads="1"/>
          </p:cNvSpPr>
          <p:nvPr>
            <p:ph type="title"/>
          </p:nvPr>
        </p:nvSpPr>
        <p:spPr>
          <a:xfrm>
            <a:off x="457200" y="0"/>
            <a:ext cx="8229600" cy="1371600"/>
          </a:xfrm>
        </p:spPr>
        <p:txBody>
          <a:bodyPr/>
          <a:lstStyle/>
          <a:p>
            <a:r>
              <a:rPr lang="en-US" altLang="en-US" sz="4000" b="1">
                <a:latin typeface="Arial" panose="020B0604020202020204" pitchFamily="34" charset="0"/>
              </a:rPr>
              <a:t>Direct Pathway</a:t>
            </a:r>
            <a:br>
              <a:rPr lang="en-US" altLang="en-US" sz="4000" b="1">
                <a:latin typeface="Arial" panose="020B0604020202020204" pitchFamily="34" charset="0"/>
              </a:rPr>
            </a:br>
            <a:r>
              <a:rPr lang="en-US" altLang="en-US" sz="4000" b="1">
                <a:latin typeface="Arial" panose="020B0604020202020204" pitchFamily="34" charset="0"/>
              </a:rPr>
              <a:t>(aka the Express Route)</a:t>
            </a:r>
          </a:p>
        </p:txBody>
      </p:sp>
      <p:pic>
        <p:nvPicPr>
          <p:cNvPr id="47107" name="Picture 7">
            <a:extLst>
              <a:ext uri="{FF2B5EF4-FFF2-40B4-BE49-F238E27FC236}">
                <a16:creationId xmlns:a16="http://schemas.microsoft.com/office/drawing/2014/main" id="{2C7A0CBE-3F55-028F-95BB-91AD4AB656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8000"/>
          <a:stretch>
            <a:fillRect/>
          </a:stretch>
        </p:blipFill>
        <p:spPr bwMode="auto">
          <a:xfrm>
            <a:off x="5029200" y="1371600"/>
            <a:ext cx="38100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Line 10">
            <a:extLst>
              <a:ext uri="{FF2B5EF4-FFF2-40B4-BE49-F238E27FC236}">
                <a16:creationId xmlns:a16="http://schemas.microsoft.com/office/drawing/2014/main" id="{5B2E89F6-4F7A-7436-50A8-AAF67D7F26BB}"/>
              </a:ext>
            </a:extLst>
          </p:cNvPr>
          <p:cNvSpPr>
            <a:spLocks noChangeShapeType="1"/>
          </p:cNvSpPr>
          <p:nvPr/>
        </p:nvSpPr>
        <p:spPr bwMode="auto">
          <a:xfrm flipH="1">
            <a:off x="6934200" y="2228850"/>
            <a:ext cx="304800" cy="19812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09" name="Line 11">
            <a:extLst>
              <a:ext uri="{FF2B5EF4-FFF2-40B4-BE49-F238E27FC236}">
                <a16:creationId xmlns:a16="http://schemas.microsoft.com/office/drawing/2014/main" id="{DB01E251-2178-224B-6A0A-8301D1D0D4B2}"/>
              </a:ext>
            </a:extLst>
          </p:cNvPr>
          <p:cNvSpPr>
            <a:spLocks noChangeShapeType="1"/>
          </p:cNvSpPr>
          <p:nvPr/>
        </p:nvSpPr>
        <p:spPr bwMode="auto">
          <a:xfrm>
            <a:off x="69342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276" name="Line 12">
            <a:extLst>
              <a:ext uri="{FF2B5EF4-FFF2-40B4-BE49-F238E27FC236}">
                <a16:creationId xmlns:a16="http://schemas.microsoft.com/office/drawing/2014/main" id="{342ABED8-7FEB-F298-83B2-B3663EF78BF6}"/>
              </a:ext>
            </a:extLst>
          </p:cNvPr>
          <p:cNvSpPr>
            <a:spLocks noChangeShapeType="1"/>
          </p:cNvSpPr>
          <p:nvPr/>
        </p:nvSpPr>
        <p:spPr bwMode="auto">
          <a:xfrm flipH="1">
            <a:off x="6629400" y="4267200"/>
            <a:ext cx="304800" cy="3810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277" name="Line 13">
            <a:extLst>
              <a:ext uri="{FF2B5EF4-FFF2-40B4-BE49-F238E27FC236}">
                <a16:creationId xmlns:a16="http://schemas.microsoft.com/office/drawing/2014/main" id="{A1D07DA3-0E6D-D9CF-C10E-BBB875338206}"/>
              </a:ext>
            </a:extLst>
          </p:cNvPr>
          <p:cNvSpPr>
            <a:spLocks noChangeShapeType="1"/>
          </p:cNvSpPr>
          <p:nvPr/>
        </p:nvSpPr>
        <p:spPr bwMode="auto">
          <a:xfrm flipH="1" flipV="1">
            <a:off x="6172200" y="4438650"/>
            <a:ext cx="457200" cy="2286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12" name="Line 14">
            <a:extLst>
              <a:ext uri="{FF2B5EF4-FFF2-40B4-BE49-F238E27FC236}">
                <a16:creationId xmlns:a16="http://schemas.microsoft.com/office/drawing/2014/main" id="{9C3F1DAD-0BA7-EA61-C2B9-7FAAEA7FDF5A}"/>
              </a:ext>
            </a:extLst>
          </p:cNvPr>
          <p:cNvSpPr>
            <a:spLocks noChangeShapeType="1"/>
          </p:cNvSpPr>
          <p:nvPr/>
        </p:nvSpPr>
        <p:spPr bwMode="auto">
          <a:xfrm>
            <a:off x="62484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279" name="Line 15">
            <a:extLst>
              <a:ext uri="{FF2B5EF4-FFF2-40B4-BE49-F238E27FC236}">
                <a16:creationId xmlns:a16="http://schemas.microsoft.com/office/drawing/2014/main" id="{541654DC-04C6-32AA-2F07-2FAFFAD4680F}"/>
              </a:ext>
            </a:extLst>
          </p:cNvPr>
          <p:cNvSpPr>
            <a:spLocks noChangeShapeType="1"/>
          </p:cNvSpPr>
          <p:nvPr/>
        </p:nvSpPr>
        <p:spPr bwMode="auto">
          <a:xfrm flipV="1">
            <a:off x="6248400" y="2152650"/>
            <a:ext cx="914400" cy="22098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14" name="Text Box 28">
            <a:extLst>
              <a:ext uri="{FF2B5EF4-FFF2-40B4-BE49-F238E27FC236}">
                <a16:creationId xmlns:a16="http://schemas.microsoft.com/office/drawing/2014/main" id="{EDF93483-90B8-6E51-0099-1912186A37A5}"/>
              </a:ext>
            </a:extLst>
          </p:cNvPr>
          <p:cNvSpPr txBox="1">
            <a:spLocks noChangeArrowheads="1"/>
          </p:cNvSpPr>
          <p:nvPr/>
        </p:nvSpPr>
        <p:spPr bwMode="auto">
          <a:xfrm>
            <a:off x="1524000" y="1371600"/>
            <a:ext cx="3225800" cy="521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		(GPe)</a:t>
            </a:r>
          </a:p>
          <a:p>
            <a:pPr algn="ctr">
              <a:spcBef>
                <a:spcPct val="0"/>
              </a:spcBef>
              <a:buClrTx/>
              <a:buSzTx/>
              <a:buFontTx/>
              <a:buNone/>
            </a:pPr>
            <a:r>
              <a:rPr lang="en-US" altLang="en-US" sz="2800">
                <a:latin typeface="Arial" panose="020B0604020202020204" pitchFamily="34" charset="0"/>
              </a:rPr>
              <a:t>	 	(STN)</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VA/VL THALAMUS</a:t>
            </a:r>
          </a:p>
        </p:txBody>
      </p:sp>
      <p:sp>
        <p:nvSpPr>
          <p:cNvPr id="47115" name="Rectangle 29">
            <a:extLst>
              <a:ext uri="{FF2B5EF4-FFF2-40B4-BE49-F238E27FC236}">
                <a16:creationId xmlns:a16="http://schemas.microsoft.com/office/drawing/2014/main" id="{B4267A16-03E8-7697-D0B8-439B4CDC65E4}"/>
              </a:ext>
            </a:extLst>
          </p:cNvPr>
          <p:cNvSpPr>
            <a:spLocks noChangeArrowheads="1"/>
          </p:cNvSpPr>
          <p:nvPr/>
        </p:nvSpPr>
        <p:spPr bwMode="auto">
          <a:xfrm>
            <a:off x="1752600" y="13716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7116" name="Rectangle 30">
            <a:extLst>
              <a:ext uri="{FF2B5EF4-FFF2-40B4-BE49-F238E27FC236}">
                <a16:creationId xmlns:a16="http://schemas.microsoft.com/office/drawing/2014/main" id="{4112D344-A06E-0A58-5AAB-8A0349E5D8DA}"/>
              </a:ext>
            </a:extLst>
          </p:cNvPr>
          <p:cNvSpPr>
            <a:spLocks noChangeArrowheads="1"/>
          </p:cNvSpPr>
          <p:nvPr/>
        </p:nvSpPr>
        <p:spPr bwMode="auto">
          <a:xfrm>
            <a:off x="1752600" y="47244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7117" name="Rectangle 31">
            <a:extLst>
              <a:ext uri="{FF2B5EF4-FFF2-40B4-BE49-F238E27FC236}">
                <a16:creationId xmlns:a16="http://schemas.microsoft.com/office/drawing/2014/main" id="{C24C3566-582D-3582-7781-31261737CC91}"/>
              </a:ext>
            </a:extLst>
          </p:cNvPr>
          <p:cNvSpPr>
            <a:spLocks noChangeArrowheads="1"/>
          </p:cNvSpPr>
          <p:nvPr/>
        </p:nvSpPr>
        <p:spPr bwMode="auto">
          <a:xfrm>
            <a:off x="1295400" y="60960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7118" name="Rectangle 32">
            <a:extLst>
              <a:ext uri="{FF2B5EF4-FFF2-40B4-BE49-F238E27FC236}">
                <a16:creationId xmlns:a16="http://schemas.microsoft.com/office/drawing/2014/main" id="{585043AF-E23C-9976-A99F-2D8C28A58A10}"/>
              </a:ext>
            </a:extLst>
          </p:cNvPr>
          <p:cNvSpPr>
            <a:spLocks noChangeArrowheads="1"/>
          </p:cNvSpPr>
          <p:nvPr/>
        </p:nvSpPr>
        <p:spPr bwMode="auto">
          <a:xfrm>
            <a:off x="1752600" y="2667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7119" name="Line 36">
            <a:extLst>
              <a:ext uri="{FF2B5EF4-FFF2-40B4-BE49-F238E27FC236}">
                <a16:creationId xmlns:a16="http://schemas.microsoft.com/office/drawing/2014/main" id="{6ED398A6-C502-810D-A331-D306938838CA}"/>
              </a:ext>
            </a:extLst>
          </p:cNvPr>
          <p:cNvSpPr>
            <a:spLocks noChangeShapeType="1"/>
          </p:cNvSpPr>
          <p:nvPr/>
        </p:nvSpPr>
        <p:spPr bwMode="auto">
          <a:xfrm>
            <a:off x="3048000" y="5334000"/>
            <a:ext cx="0" cy="685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20" name="Line 38">
            <a:extLst>
              <a:ext uri="{FF2B5EF4-FFF2-40B4-BE49-F238E27FC236}">
                <a16:creationId xmlns:a16="http://schemas.microsoft.com/office/drawing/2014/main" id="{2F576B34-DC26-396A-D21D-57EFA5238E56}"/>
              </a:ext>
            </a:extLst>
          </p:cNvPr>
          <p:cNvSpPr>
            <a:spLocks noChangeShapeType="1"/>
          </p:cNvSpPr>
          <p:nvPr/>
        </p:nvSpPr>
        <p:spPr bwMode="auto">
          <a:xfrm flipV="1">
            <a:off x="1066800" y="4114800"/>
            <a:ext cx="0" cy="2209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21" name="Line 40">
            <a:extLst>
              <a:ext uri="{FF2B5EF4-FFF2-40B4-BE49-F238E27FC236}">
                <a16:creationId xmlns:a16="http://schemas.microsoft.com/office/drawing/2014/main" id="{11B70CF4-013B-E25B-52C8-B3DE85A7FB31}"/>
              </a:ext>
            </a:extLst>
          </p:cNvPr>
          <p:cNvSpPr>
            <a:spLocks noChangeShapeType="1"/>
          </p:cNvSpPr>
          <p:nvPr/>
        </p:nvSpPr>
        <p:spPr bwMode="auto">
          <a:xfrm>
            <a:off x="3048000" y="1981200"/>
            <a:ext cx="0" cy="609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22" name="Line 41">
            <a:extLst>
              <a:ext uri="{FF2B5EF4-FFF2-40B4-BE49-F238E27FC236}">
                <a16:creationId xmlns:a16="http://schemas.microsoft.com/office/drawing/2014/main" id="{5B3D4BF7-EF64-CF2B-CA61-BBCEDEA2931D}"/>
              </a:ext>
            </a:extLst>
          </p:cNvPr>
          <p:cNvSpPr>
            <a:spLocks noChangeShapeType="1"/>
          </p:cNvSpPr>
          <p:nvPr/>
        </p:nvSpPr>
        <p:spPr bwMode="auto">
          <a:xfrm>
            <a:off x="3048000" y="3200400"/>
            <a:ext cx="0" cy="1371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23" name="Line 42">
            <a:extLst>
              <a:ext uri="{FF2B5EF4-FFF2-40B4-BE49-F238E27FC236}">
                <a16:creationId xmlns:a16="http://schemas.microsoft.com/office/drawing/2014/main" id="{51E53D29-3560-C722-FED5-28E49FCA5580}"/>
              </a:ext>
            </a:extLst>
          </p:cNvPr>
          <p:cNvSpPr>
            <a:spLocks noChangeShapeType="1"/>
          </p:cNvSpPr>
          <p:nvPr/>
        </p:nvSpPr>
        <p:spPr bwMode="auto">
          <a:xfrm>
            <a:off x="1066800" y="1676400"/>
            <a:ext cx="6096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124" name="Line 43">
            <a:extLst>
              <a:ext uri="{FF2B5EF4-FFF2-40B4-BE49-F238E27FC236}">
                <a16:creationId xmlns:a16="http://schemas.microsoft.com/office/drawing/2014/main" id="{F656BF90-37BF-95E0-A343-77FE0257DB31}"/>
              </a:ext>
            </a:extLst>
          </p:cNvPr>
          <p:cNvSpPr>
            <a:spLocks noChangeShapeType="1"/>
          </p:cNvSpPr>
          <p:nvPr/>
        </p:nvSpPr>
        <p:spPr bwMode="auto">
          <a:xfrm>
            <a:off x="1066800" y="6324600"/>
            <a:ext cx="228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308" name="Text Box 44">
            <a:extLst>
              <a:ext uri="{FF2B5EF4-FFF2-40B4-BE49-F238E27FC236}">
                <a16:creationId xmlns:a16="http://schemas.microsoft.com/office/drawing/2014/main" id="{DEADB0E9-311B-4131-062A-DCE51E327255}"/>
              </a:ext>
            </a:extLst>
          </p:cNvPr>
          <p:cNvSpPr txBox="1">
            <a:spLocks noChangeArrowheads="1"/>
          </p:cNvSpPr>
          <p:nvPr/>
        </p:nvSpPr>
        <p:spPr bwMode="auto">
          <a:xfrm>
            <a:off x="13843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11309" name="Text Box 45">
            <a:extLst>
              <a:ext uri="{FF2B5EF4-FFF2-40B4-BE49-F238E27FC236}">
                <a16:creationId xmlns:a16="http://schemas.microsoft.com/office/drawing/2014/main" id="{779F6572-D1DC-9919-218D-CE068E66EF75}"/>
              </a:ext>
            </a:extLst>
          </p:cNvPr>
          <p:cNvSpPr txBox="1">
            <a:spLocks noChangeArrowheads="1"/>
          </p:cNvSpPr>
          <p:nvPr/>
        </p:nvSpPr>
        <p:spPr bwMode="auto">
          <a:xfrm>
            <a:off x="0" y="37179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47127" name="Line 46">
            <a:extLst>
              <a:ext uri="{FF2B5EF4-FFF2-40B4-BE49-F238E27FC236}">
                <a16:creationId xmlns:a16="http://schemas.microsoft.com/office/drawing/2014/main" id="{366F3429-3A70-9469-1181-581536B434A6}"/>
              </a:ext>
            </a:extLst>
          </p:cNvPr>
          <p:cNvSpPr>
            <a:spLocks noChangeShapeType="1"/>
          </p:cNvSpPr>
          <p:nvPr/>
        </p:nvSpPr>
        <p:spPr bwMode="auto">
          <a:xfrm flipV="1">
            <a:off x="1066800" y="16764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311" name="Text Box 47">
            <a:extLst>
              <a:ext uri="{FF2B5EF4-FFF2-40B4-BE49-F238E27FC236}">
                <a16:creationId xmlns:a16="http://schemas.microsoft.com/office/drawing/2014/main" id="{1416FCE4-EA9E-CA61-94BE-0E2D9EE10291}"/>
              </a:ext>
            </a:extLst>
          </p:cNvPr>
          <p:cNvSpPr txBox="1">
            <a:spLocks noChangeArrowheads="1"/>
          </p:cNvSpPr>
          <p:nvPr/>
        </p:nvSpPr>
        <p:spPr bwMode="auto">
          <a:xfrm>
            <a:off x="1676400" y="3440113"/>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11313" name="Text Box 49">
            <a:extLst>
              <a:ext uri="{FF2B5EF4-FFF2-40B4-BE49-F238E27FC236}">
                <a16:creationId xmlns:a16="http://schemas.microsoft.com/office/drawing/2014/main" id="{2542F031-860F-522F-61E1-D86EA6F3CE50}"/>
              </a:ext>
            </a:extLst>
          </p:cNvPr>
          <p:cNvSpPr txBox="1">
            <a:spLocks noChangeArrowheads="1"/>
          </p:cNvSpPr>
          <p:nvPr/>
        </p:nvSpPr>
        <p:spPr bwMode="auto">
          <a:xfrm>
            <a:off x="1704975" y="54578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47130" name="TextBox 2">
            <a:extLst>
              <a:ext uri="{FF2B5EF4-FFF2-40B4-BE49-F238E27FC236}">
                <a16:creationId xmlns:a16="http://schemas.microsoft.com/office/drawing/2014/main" id="{2BF605DE-8BC7-D33D-CBFD-B790E91B8FD1}"/>
              </a:ext>
            </a:extLst>
          </p:cNvPr>
          <p:cNvSpPr txBox="1">
            <a:spLocks noChangeArrowheads="1"/>
          </p:cNvSpPr>
          <p:nvPr/>
        </p:nvSpPr>
        <p:spPr bwMode="auto">
          <a:xfrm>
            <a:off x="0" y="654050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latin typeface="Times New Roman" panose="02020603050405020304" pitchFamily="18" charset="0"/>
                <a:cs typeface="Times New Roman" panose="02020603050405020304" pitchFamily="18" charset="0"/>
              </a:rPr>
              <a:t>Overall Excitatory by disinhibiting the upper motor neurons in the cortex (promotes movement)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30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3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31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30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27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127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127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12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8" grpId="0"/>
      <p:bldP spid="11309" grpId="0"/>
      <p:bldP spid="11311" grpId="0"/>
      <p:bldP spid="113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66A8B804-45C4-306A-BB28-11FBCF6CDE34}"/>
              </a:ext>
            </a:extLst>
          </p:cNvPr>
          <p:cNvSpPr>
            <a:spLocks noGrp="1" noChangeArrowheads="1"/>
          </p:cNvSpPr>
          <p:nvPr>
            <p:ph type="title"/>
          </p:nvPr>
        </p:nvSpPr>
        <p:spPr>
          <a:xfrm>
            <a:off x="457200" y="0"/>
            <a:ext cx="8229600" cy="1371600"/>
          </a:xfrm>
        </p:spPr>
        <p:txBody>
          <a:bodyPr/>
          <a:lstStyle/>
          <a:p>
            <a:r>
              <a:rPr lang="en-US" altLang="en-US" sz="4000"/>
              <a:t>Indirect Pathway </a:t>
            </a:r>
            <a:br>
              <a:rPr lang="en-US" altLang="en-US" sz="4000"/>
            </a:br>
            <a:r>
              <a:rPr lang="en-US" altLang="en-US" sz="4000"/>
              <a:t>(aka, scenic route)</a:t>
            </a:r>
          </a:p>
        </p:txBody>
      </p:sp>
      <p:pic>
        <p:nvPicPr>
          <p:cNvPr id="49155" name="Picture 4">
            <a:extLst>
              <a:ext uri="{FF2B5EF4-FFF2-40B4-BE49-F238E27FC236}">
                <a16:creationId xmlns:a16="http://schemas.microsoft.com/office/drawing/2014/main" id="{C13D7D81-62A2-37BB-1AF2-A3FEDC0B13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8000"/>
          <a:stretch>
            <a:fillRect/>
          </a:stretch>
        </p:blipFill>
        <p:spPr bwMode="auto">
          <a:xfrm>
            <a:off x="5029200" y="1371600"/>
            <a:ext cx="38100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Line 5">
            <a:extLst>
              <a:ext uri="{FF2B5EF4-FFF2-40B4-BE49-F238E27FC236}">
                <a16:creationId xmlns:a16="http://schemas.microsoft.com/office/drawing/2014/main" id="{BDB7589A-F5B3-7D76-E76A-A04D7B20E3E8}"/>
              </a:ext>
            </a:extLst>
          </p:cNvPr>
          <p:cNvSpPr>
            <a:spLocks noChangeShapeType="1"/>
          </p:cNvSpPr>
          <p:nvPr/>
        </p:nvSpPr>
        <p:spPr bwMode="auto">
          <a:xfrm flipH="1">
            <a:off x="7010400" y="2228850"/>
            <a:ext cx="228600" cy="211455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57" name="Line 6">
            <a:extLst>
              <a:ext uri="{FF2B5EF4-FFF2-40B4-BE49-F238E27FC236}">
                <a16:creationId xmlns:a16="http://schemas.microsoft.com/office/drawing/2014/main" id="{8470C85D-DE78-F2E2-B333-D7E2C02C1509}"/>
              </a:ext>
            </a:extLst>
          </p:cNvPr>
          <p:cNvSpPr>
            <a:spLocks noChangeShapeType="1"/>
          </p:cNvSpPr>
          <p:nvPr/>
        </p:nvSpPr>
        <p:spPr bwMode="auto">
          <a:xfrm>
            <a:off x="69342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9640" name="Line 8">
            <a:extLst>
              <a:ext uri="{FF2B5EF4-FFF2-40B4-BE49-F238E27FC236}">
                <a16:creationId xmlns:a16="http://schemas.microsoft.com/office/drawing/2014/main" id="{15979B0F-2372-2FB0-EB98-CCC5F9225846}"/>
              </a:ext>
            </a:extLst>
          </p:cNvPr>
          <p:cNvSpPr>
            <a:spLocks noChangeShapeType="1"/>
          </p:cNvSpPr>
          <p:nvPr/>
        </p:nvSpPr>
        <p:spPr bwMode="auto">
          <a:xfrm flipH="1">
            <a:off x="6096000" y="4648200"/>
            <a:ext cx="6858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59" name="Line 9">
            <a:extLst>
              <a:ext uri="{FF2B5EF4-FFF2-40B4-BE49-F238E27FC236}">
                <a16:creationId xmlns:a16="http://schemas.microsoft.com/office/drawing/2014/main" id="{D5F6A318-0A79-2DE3-0644-5B495CBE8B1B}"/>
              </a:ext>
            </a:extLst>
          </p:cNvPr>
          <p:cNvSpPr>
            <a:spLocks noChangeShapeType="1"/>
          </p:cNvSpPr>
          <p:nvPr/>
        </p:nvSpPr>
        <p:spPr bwMode="auto">
          <a:xfrm>
            <a:off x="62484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9642" name="Line 10">
            <a:extLst>
              <a:ext uri="{FF2B5EF4-FFF2-40B4-BE49-F238E27FC236}">
                <a16:creationId xmlns:a16="http://schemas.microsoft.com/office/drawing/2014/main" id="{392F95BC-030F-B5D3-65A5-67ECCC4F9D2C}"/>
              </a:ext>
            </a:extLst>
          </p:cNvPr>
          <p:cNvSpPr>
            <a:spLocks noChangeShapeType="1"/>
          </p:cNvSpPr>
          <p:nvPr/>
        </p:nvSpPr>
        <p:spPr bwMode="auto">
          <a:xfrm flipV="1">
            <a:off x="6248400" y="2152650"/>
            <a:ext cx="914400" cy="22098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61" name="Text Box 11">
            <a:extLst>
              <a:ext uri="{FF2B5EF4-FFF2-40B4-BE49-F238E27FC236}">
                <a16:creationId xmlns:a16="http://schemas.microsoft.com/office/drawing/2014/main" id="{4342729E-1717-2D46-4EA9-C6AE77E69B94}"/>
              </a:ext>
            </a:extLst>
          </p:cNvPr>
          <p:cNvSpPr txBox="1">
            <a:spLocks noChangeArrowheads="1"/>
          </p:cNvSpPr>
          <p:nvPr/>
        </p:nvSpPr>
        <p:spPr bwMode="auto">
          <a:xfrm>
            <a:off x="1676400" y="1524000"/>
            <a:ext cx="3225800" cy="478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GP externa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STN	</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VA/VL THALAMUS</a:t>
            </a:r>
          </a:p>
        </p:txBody>
      </p:sp>
      <p:sp>
        <p:nvSpPr>
          <p:cNvPr id="49162" name="Rectangle 12">
            <a:extLst>
              <a:ext uri="{FF2B5EF4-FFF2-40B4-BE49-F238E27FC236}">
                <a16:creationId xmlns:a16="http://schemas.microsoft.com/office/drawing/2014/main" id="{8B306A61-6031-615E-B1FF-BC17478DDBAE}"/>
              </a:ext>
            </a:extLst>
          </p:cNvPr>
          <p:cNvSpPr>
            <a:spLocks noChangeArrowheads="1"/>
          </p:cNvSpPr>
          <p:nvPr/>
        </p:nvSpPr>
        <p:spPr bwMode="auto">
          <a:xfrm>
            <a:off x="1905000" y="15240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9163" name="Rectangle 13">
            <a:extLst>
              <a:ext uri="{FF2B5EF4-FFF2-40B4-BE49-F238E27FC236}">
                <a16:creationId xmlns:a16="http://schemas.microsoft.com/office/drawing/2014/main" id="{7D8855E0-012F-CE16-1D91-EB69AF7C379A}"/>
              </a:ext>
            </a:extLst>
          </p:cNvPr>
          <p:cNvSpPr>
            <a:spLocks noChangeArrowheads="1"/>
          </p:cNvSpPr>
          <p:nvPr/>
        </p:nvSpPr>
        <p:spPr bwMode="auto">
          <a:xfrm>
            <a:off x="1905000" y="50292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9164" name="Rectangle 14">
            <a:extLst>
              <a:ext uri="{FF2B5EF4-FFF2-40B4-BE49-F238E27FC236}">
                <a16:creationId xmlns:a16="http://schemas.microsoft.com/office/drawing/2014/main" id="{DB8C38AF-C765-DF75-E2AB-EBC5694E83DC}"/>
              </a:ext>
            </a:extLst>
          </p:cNvPr>
          <p:cNvSpPr>
            <a:spLocks noChangeArrowheads="1"/>
          </p:cNvSpPr>
          <p:nvPr/>
        </p:nvSpPr>
        <p:spPr bwMode="auto">
          <a:xfrm>
            <a:off x="1447800" y="58674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9165" name="Rectangle 15">
            <a:extLst>
              <a:ext uri="{FF2B5EF4-FFF2-40B4-BE49-F238E27FC236}">
                <a16:creationId xmlns:a16="http://schemas.microsoft.com/office/drawing/2014/main" id="{136E7EC3-8311-00E3-5067-E6C811159389}"/>
              </a:ext>
            </a:extLst>
          </p:cNvPr>
          <p:cNvSpPr>
            <a:spLocks noChangeArrowheads="1"/>
          </p:cNvSpPr>
          <p:nvPr/>
        </p:nvSpPr>
        <p:spPr bwMode="auto">
          <a:xfrm>
            <a:off x="1905000" y="24384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9166" name="Line 16">
            <a:extLst>
              <a:ext uri="{FF2B5EF4-FFF2-40B4-BE49-F238E27FC236}">
                <a16:creationId xmlns:a16="http://schemas.microsoft.com/office/drawing/2014/main" id="{0A590588-1E83-E866-2A87-FE3FBA969182}"/>
              </a:ext>
            </a:extLst>
          </p:cNvPr>
          <p:cNvSpPr>
            <a:spLocks noChangeShapeType="1"/>
          </p:cNvSpPr>
          <p:nvPr/>
        </p:nvSpPr>
        <p:spPr bwMode="auto">
          <a:xfrm>
            <a:off x="3200400" y="55626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67" name="Line 17">
            <a:extLst>
              <a:ext uri="{FF2B5EF4-FFF2-40B4-BE49-F238E27FC236}">
                <a16:creationId xmlns:a16="http://schemas.microsoft.com/office/drawing/2014/main" id="{876FDF99-6FD4-1C49-8EFB-385B7041244A}"/>
              </a:ext>
            </a:extLst>
          </p:cNvPr>
          <p:cNvSpPr>
            <a:spLocks noChangeShapeType="1"/>
          </p:cNvSpPr>
          <p:nvPr/>
        </p:nvSpPr>
        <p:spPr bwMode="auto">
          <a:xfrm flipV="1">
            <a:off x="1219200" y="4267200"/>
            <a:ext cx="0" cy="1828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68" name="Line 18">
            <a:extLst>
              <a:ext uri="{FF2B5EF4-FFF2-40B4-BE49-F238E27FC236}">
                <a16:creationId xmlns:a16="http://schemas.microsoft.com/office/drawing/2014/main" id="{AA84EFE7-4151-A35E-706F-CF9F08B5514E}"/>
              </a:ext>
            </a:extLst>
          </p:cNvPr>
          <p:cNvSpPr>
            <a:spLocks noChangeShapeType="1"/>
          </p:cNvSpPr>
          <p:nvPr/>
        </p:nvSpPr>
        <p:spPr bwMode="auto">
          <a:xfrm>
            <a:off x="3200400" y="2133600"/>
            <a:ext cx="0" cy="304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69" name="Line 19">
            <a:extLst>
              <a:ext uri="{FF2B5EF4-FFF2-40B4-BE49-F238E27FC236}">
                <a16:creationId xmlns:a16="http://schemas.microsoft.com/office/drawing/2014/main" id="{37F79AE5-0717-BF95-79A3-FCBE068D154D}"/>
              </a:ext>
            </a:extLst>
          </p:cNvPr>
          <p:cNvSpPr>
            <a:spLocks noChangeShapeType="1"/>
          </p:cNvSpPr>
          <p:nvPr/>
        </p:nvSpPr>
        <p:spPr bwMode="auto">
          <a:xfrm>
            <a:off x="3200400" y="46482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70" name="Line 20">
            <a:extLst>
              <a:ext uri="{FF2B5EF4-FFF2-40B4-BE49-F238E27FC236}">
                <a16:creationId xmlns:a16="http://schemas.microsoft.com/office/drawing/2014/main" id="{4694618B-9C49-CF74-CB50-6BB65BC847F1}"/>
              </a:ext>
            </a:extLst>
          </p:cNvPr>
          <p:cNvSpPr>
            <a:spLocks noChangeShapeType="1"/>
          </p:cNvSpPr>
          <p:nvPr/>
        </p:nvSpPr>
        <p:spPr bwMode="auto">
          <a:xfrm>
            <a:off x="1219200" y="1828800"/>
            <a:ext cx="6096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71" name="Line 21">
            <a:extLst>
              <a:ext uri="{FF2B5EF4-FFF2-40B4-BE49-F238E27FC236}">
                <a16:creationId xmlns:a16="http://schemas.microsoft.com/office/drawing/2014/main" id="{36503DDD-D525-1643-EA1A-2FCEEA11CA7B}"/>
              </a:ext>
            </a:extLst>
          </p:cNvPr>
          <p:cNvSpPr>
            <a:spLocks noChangeShapeType="1"/>
          </p:cNvSpPr>
          <p:nvPr/>
        </p:nvSpPr>
        <p:spPr bwMode="auto">
          <a:xfrm>
            <a:off x="1219200" y="6096000"/>
            <a:ext cx="228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9654" name="Text Box 22">
            <a:extLst>
              <a:ext uri="{FF2B5EF4-FFF2-40B4-BE49-F238E27FC236}">
                <a16:creationId xmlns:a16="http://schemas.microsoft.com/office/drawing/2014/main" id="{C0766D70-3F43-AF1C-09F0-CC4A4E5D7162}"/>
              </a:ext>
            </a:extLst>
          </p:cNvPr>
          <p:cNvSpPr txBox="1">
            <a:spLocks noChangeArrowheads="1"/>
          </p:cNvSpPr>
          <p:nvPr/>
        </p:nvSpPr>
        <p:spPr bwMode="auto">
          <a:xfrm>
            <a:off x="14605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49173" name="Line 23">
            <a:extLst>
              <a:ext uri="{FF2B5EF4-FFF2-40B4-BE49-F238E27FC236}">
                <a16:creationId xmlns:a16="http://schemas.microsoft.com/office/drawing/2014/main" id="{5B8C86C2-F7B9-8743-CE83-A5B5D3CF73DF}"/>
              </a:ext>
            </a:extLst>
          </p:cNvPr>
          <p:cNvSpPr>
            <a:spLocks noChangeShapeType="1"/>
          </p:cNvSpPr>
          <p:nvPr/>
        </p:nvSpPr>
        <p:spPr bwMode="auto">
          <a:xfrm flipV="1">
            <a:off x="1219200" y="18288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9656" name="Text Box 24">
            <a:extLst>
              <a:ext uri="{FF2B5EF4-FFF2-40B4-BE49-F238E27FC236}">
                <a16:creationId xmlns:a16="http://schemas.microsoft.com/office/drawing/2014/main" id="{E690E5A2-0169-305C-817A-3E017B9C2739}"/>
              </a:ext>
            </a:extLst>
          </p:cNvPr>
          <p:cNvSpPr txBox="1">
            <a:spLocks noChangeArrowheads="1"/>
          </p:cNvSpPr>
          <p:nvPr/>
        </p:nvSpPr>
        <p:spPr bwMode="auto">
          <a:xfrm>
            <a:off x="1828800" y="28670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69658" name="Text Box 26">
            <a:extLst>
              <a:ext uri="{FF2B5EF4-FFF2-40B4-BE49-F238E27FC236}">
                <a16:creationId xmlns:a16="http://schemas.microsoft.com/office/drawing/2014/main" id="{8DF96B56-B805-8AB3-565F-71924F486C01}"/>
              </a:ext>
            </a:extLst>
          </p:cNvPr>
          <p:cNvSpPr txBox="1">
            <a:spLocks noChangeArrowheads="1"/>
          </p:cNvSpPr>
          <p:nvPr/>
        </p:nvSpPr>
        <p:spPr bwMode="auto">
          <a:xfrm>
            <a:off x="12700" y="37179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69659" name="Line 27">
            <a:extLst>
              <a:ext uri="{FF2B5EF4-FFF2-40B4-BE49-F238E27FC236}">
                <a16:creationId xmlns:a16="http://schemas.microsoft.com/office/drawing/2014/main" id="{47485E5A-FFAB-A08F-9E2C-149BCC4C1A95}"/>
              </a:ext>
            </a:extLst>
          </p:cNvPr>
          <p:cNvSpPr>
            <a:spLocks noChangeShapeType="1"/>
          </p:cNvSpPr>
          <p:nvPr/>
        </p:nvSpPr>
        <p:spPr bwMode="auto">
          <a:xfrm flipH="1">
            <a:off x="6781800" y="4343400"/>
            <a:ext cx="228600" cy="3048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9661" name="Line 29">
            <a:extLst>
              <a:ext uri="{FF2B5EF4-FFF2-40B4-BE49-F238E27FC236}">
                <a16:creationId xmlns:a16="http://schemas.microsoft.com/office/drawing/2014/main" id="{F1519E4B-9010-8F34-DC14-660873463149}"/>
              </a:ext>
            </a:extLst>
          </p:cNvPr>
          <p:cNvSpPr>
            <a:spLocks noChangeShapeType="1"/>
          </p:cNvSpPr>
          <p:nvPr/>
        </p:nvSpPr>
        <p:spPr bwMode="auto">
          <a:xfrm flipV="1">
            <a:off x="6248400" y="4572000"/>
            <a:ext cx="3810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9662" name="Line 30">
            <a:extLst>
              <a:ext uri="{FF2B5EF4-FFF2-40B4-BE49-F238E27FC236}">
                <a16:creationId xmlns:a16="http://schemas.microsoft.com/office/drawing/2014/main" id="{AF2A72B8-A8E9-2BF2-F22B-E3939F315F5E}"/>
              </a:ext>
            </a:extLst>
          </p:cNvPr>
          <p:cNvSpPr>
            <a:spLocks noChangeShapeType="1"/>
          </p:cNvSpPr>
          <p:nvPr/>
        </p:nvSpPr>
        <p:spPr bwMode="auto">
          <a:xfrm flipH="1" flipV="1">
            <a:off x="6172200" y="4419600"/>
            <a:ext cx="381000" cy="1524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79" name="Rectangle 31">
            <a:extLst>
              <a:ext uri="{FF2B5EF4-FFF2-40B4-BE49-F238E27FC236}">
                <a16:creationId xmlns:a16="http://schemas.microsoft.com/office/drawing/2014/main" id="{0B0F838C-7278-6A3F-31A0-C329C1453F23}"/>
              </a:ext>
            </a:extLst>
          </p:cNvPr>
          <p:cNvSpPr>
            <a:spLocks noChangeArrowheads="1"/>
          </p:cNvSpPr>
          <p:nvPr/>
        </p:nvSpPr>
        <p:spPr bwMode="auto">
          <a:xfrm>
            <a:off x="1905000" y="4191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9180" name="Rectangle 32">
            <a:extLst>
              <a:ext uri="{FF2B5EF4-FFF2-40B4-BE49-F238E27FC236}">
                <a16:creationId xmlns:a16="http://schemas.microsoft.com/office/drawing/2014/main" id="{05463A63-48D6-BC17-8CDE-58E60DE89EE9}"/>
              </a:ext>
            </a:extLst>
          </p:cNvPr>
          <p:cNvSpPr>
            <a:spLocks noChangeArrowheads="1"/>
          </p:cNvSpPr>
          <p:nvPr/>
        </p:nvSpPr>
        <p:spPr bwMode="auto">
          <a:xfrm>
            <a:off x="1905000" y="32766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49181" name="Line 33">
            <a:extLst>
              <a:ext uri="{FF2B5EF4-FFF2-40B4-BE49-F238E27FC236}">
                <a16:creationId xmlns:a16="http://schemas.microsoft.com/office/drawing/2014/main" id="{57C7DB5F-C41D-0B45-2D59-927502922DBD}"/>
              </a:ext>
            </a:extLst>
          </p:cNvPr>
          <p:cNvSpPr>
            <a:spLocks noChangeShapeType="1"/>
          </p:cNvSpPr>
          <p:nvPr/>
        </p:nvSpPr>
        <p:spPr bwMode="auto">
          <a:xfrm>
            <a:off x="3200400" y="38100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182" name="Line 34">
            <a:extLst>
              <a:ext uri="{FF2B5EF4-FFF2-40B4-BE49-F238E27FC236}">
                <a16:creationId xmlns:a16="http://schemas.microsoft.com/office/drawing/2014/main" id="{40099BCF-5BA8-9632-06B0-7578F6880B3D}"/>
              </a:ext>
            </a:extLst>
          </p:cNvPr>
          <p:cNvSpPr>
            <a:spLocks noChangeShapeType="1"/>
          </p:cNvSpPr>
          <p:nvPr/>
        </p:nvSpPr>
        <p:spPr bwMode="auto">
          <a:xfrm>
            <a:off x="3200400" y="29718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9667" name="Text Box 35">
            <a:extLst>
              <a:ext uri="{FF2B5EF4-FFF2-40B4-BE49-F238E27FC236}">
                <a16:creationId xmlns:a16="http://schemas.microsoft.com/office/drawing/2014/main" id="{19C56F7C-F367-3953-ABD1-8FF8AE911AB3}"/>
              </a:ext>
            </a:extLst>
          </p:cNvPr>
          <p:cNvSpPr txBox="1">
            <a:spLocks noChangeArrowheads="1"/>
          </p:cNvSpPr>
          <p:nvPr/>
        </p:nvSpPr>
        <p:spPr bwMode="auto">
          <a:xfrm>
            <a:off x="1828800" y="37084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69668" name="Text Box 36">
            <a:extLst>
              <a:ext uri="{FF2B5EF4-FFF2-40B4-BE49-F238E27FC236}">
                <a16:creationId xmlns:a16="http://schemas.microsoft.com/office/drawing/2014/main" id="{1C346CA2-56F8-C4A3-C1D9-5E31ADFFDE85}"/>
              </a:ext>
            </a:extLst>
          </p:cNvPr>
          <p:cNvSpPr txBox="1">
            <a:spLocks noChangeArrowheads="1"/>
          </p:cNvSpPr>
          <p:nvPr/>
        </p:nvSpPr>
        <p:spPr bwMode="auto">
          <a:xfrm>
            <a:off x="1828800" y="54610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69669" name="Text Box 37">
            <a:extLst>
              <a:ext uri="{FF2B5EF4-FFF2-40B4-BE49-F238E27FC236}">
                <a16:creationId xmlns:a16="http://schemas.microsoft.com/office/drawing/2014/main" id="{B5C060AA-C523-62F4-AFCF-8FE0391B438F}"/>
              </a:ext>
            </a:extLst>
          </p:cNvPr>
          <p:cNvSpPr txBox="1">
            <a:spLocks noChangeArrowheads="1"/>
          </p:cNvSpPr>
          <p:nvPr/>
        </p:nvSpPr>
        <p:spPr bwMode="auto">
          <a:xfrm>
            <a:off x="1447800" y="46323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endParaRPr lang="en-US" altLang="en-US" sz="1800">
              <a:latin typeface="Arial" panose="020B0604020202020204" pitchFamily="34" charset="0"/>
            </a:endParaRPr>
          </a:p>
        </p:txBody>
      </p:sp>
      <p:sp>
        <p:nvSpPr>
          <p:cNvPr id="49186" name="TextBox 2">
            <a:extLst>
              <a:ext uri="{FF2B5EF4-FFF2-40B4-BE49-F238E27FC236}">
                <a16:creationId xmlns:a16="http://schemas.microsoft.com/office/drawing/2014/main" id="{60593C8F-D7F6-D344-A7E6-CC32DF0D405B}"/>
              </a:ext>
            </a:extLst>
          </p:cNvPr>
          <p:cNvSpPr txBox="1">
            <a:spLocks noChangeArrowheads="1"/>
          </p:cNvSpPr>
          <p:nvPr/>
        </p:nvSpPr>
        <p:spPr bwMode="auto">
          <a:xfrm>
            <a:off x="44450" y="6481763"/>
            <a:ext cx="8915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Overall inhibitory. Serves to modulate the disinihibitory actions of the direct pathway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96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965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966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966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966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965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6963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6965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69640"/>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6966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6966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696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54" grpId="0"/>
      <p:bldP spid="69656" grpId="0"/>
      <p:bldP spid="69658" grpId="0"/>
      <p:bldP spid="69667" grpId="0"/>
      <p:bldP spid="69668" grpId="0"/>
      <p:bldP spid="696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782CD6FB-140B-D37F-2B43-5D767F9B8DBC}"/>
              </a:ext>
            </a:extLst>
          </p:cNvPr>
          <p:cNvSpPr>
            <a:spLocks noGrp="1" noChangeArrowheads="1"/>
          </p:cNvSpPr>
          <p:nvPr>
            <p:ph type="title"/>
          </p:nvPr>
        </p:nvSpPr>
        <p:spPr/>
        <p:txBody>
          <a:bodyPr/>
          <a:lstStyle/>
          <a:p>
            <a:pPr eaLnBrk="1" hangingPunct="1"/>
            <a:r>
              <a:rPr lang="en-US" altLang="en-US" sz="2800">
                <a:solidFill>
                  <a:schemeClr val="bg2"/>
                </a:solidFill>
              </a:rPr>
              <a:t>Input modulation</a:t>
            </a:r>
            <a:endParaRPr lang="en-US" altLang="en-US"/>
          </a:p>
        </p:txBody>
      </p:sp>
      <p:sp>
        <p:nvSpPr>
          <p:cNvPr id="51203" name="Rectangle 3">
            <a:extLst>
              <a:ext uri="{FF2B5EF4-FFF2-40B4-BE49-F238E27FC236}">
                <a16:creationId xmlns:a16="http://schemas.microsoft.com/office/drawing/2014/main" id="{F7D8448A-291A-7B05-0106-D23E745D71F2}"/>
              </a:ext>
            </a:extLst>
          </p:cNvPr>
          <p:cNvSpPr>
            <a:spLocks noGrp="1" noChangeArrowheads="1"/>
          </p:cNvSpPr>
          <p:nvPr>
            <p:ph type="body" idx="1"/>
          </p:nvPr>
        </p:nvSpPr>
        <p:spPr/>
        <p:txBody>
          <a:bodyPr/>
          <a:lstStyle/>
          <a:p>
            <a:pPr eaLnBrk="1" hangingPunct="1"/>
            <a:endParaRPr lang="en-US" altLang="en-US"/>
          </a:p>
        </p:txBody>
      </p:sp>
      <p:pic>
        <p:nvPicPr>
          <p:cNvPr id="51204" name="Picture 4" descr="Picture 13">
            <a:extLst>
              <a:ext uri="{FF2B5EF4-FFF2-40B4-BE49-F238E27FC236}">
                <a16:creationId xmlns:a16="http://schemas.microsoft.com/office/drawing/2014/main" id="{632EA740-84AC-2829-5F98-99DE37F29B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385763"/>
            <a:ext cx="8143875" cy="608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 Box 5">
            <a:extLst>
              <a:ext uri="{FF2B5EF4-FFF2-40B4-BE49-F238E27FC236}">
                <a16:creationId xmlns:a16="http://schemas.microsoft.com/office/drawing/2014/main" id="{3383C2C9-8B17-4D6E-62DE-F1CA60267A5C}"/>
              </a:ext>
            </a:extLst>
          </p:cNvPr>
          <p:cNvSpPr txBox="1">
            <a:spLocks noChangeArrowheads="1"/>
          </p:cNvSpPr>
          <p:nvPr/>
        </p:nvSpPr>
        <p:spPr bwMode="auto">
          <a:xfrm>
            <a:off x="238125" y="50800"/>
            <a:ext cx="46878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37931725" indent="-37474525">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latin typeface="Arial" panose="020B0604020202020204" pitchFamily="34" charset="0"/>
                <a:ea typeface="ＭＳ Ｐゴシック" panose="020B0600070205080204" pitchFamily="34" charset="-128"/>
              </a:rPr>
              <a:t>Modulation of input to the Basal Ganglia</a:t>
            </a:r>
          </a:p>
        </p:txBody>
      </p:sp>
      <p:sp>
        <p:nvSpPr>
          <p:cNvPr id="51206" name="Text Box 6">
            <a:extLst>
              <a:ext uri="{FF2B5EF4-FFF2-40B4-BE49-F238E27FC236}">
                <a16:creationId xmlns:a16="http://schemas.microsoft.com/office/drawing/2014/main" id="{942A5B5D-F5D8-8FD5-50ED-EF505F837C52}"/>
              </a:ext>
            </a:extLst>
          </p:cNvPr>
          <p:cNvSpPr txBox="1">
            <a:spLocks noChangeArrowheads="1"/>
          </p:cNvSpPr>
          <p:nvPr/>
        </p:nvSpPr>
        <p:spPr bwMode="auto">
          <a:xfrm>
            <a:off x="5889625" y="442913"/>
            <a:ext cx="26543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37931725" indent="-37474525">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0503AE"/>
                </a:solidFill>
                <a:latin typeface="Arial" panose="020B0604020202020204" pitchFamily="34" charset="0"/>
                <a:ea typeface="ＭＳ Ｐゴシック" panose="020B0600070205080204" pitchFamily="34" charset="-128"/>
              </a:rPr>
              <a:t>The caudate &amp; putamen receive input from the cortex, and …</a:t>
            </a:r>
            <a:endParaRPr lang="en-US" altLang="en-US" sz="2000">
              <a:latin typeface="Arial" panose="020B0604020202020204" pitchFamily="34" charset="0"/>
              <a:ea typeface="ＭＳ Ｐゴシック"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735F32-4F37-E94D-B1AC-F34433637ADB}"/>
              </a:ext>
            </a:extLst>
          </p:cNvPr>
          <p:cNvSpPr txBox="1"/>
          <p:nvPr/>
        </p:nvSpPr>
        <p:spPr>
          <a:xfrm>
            <a:off x="111294" y="21967"/>
            <a:ext cx="8928992" cy="6863417"/>
          </a:xfrm>
          <a:prstGeom prst="rect">
            <a:avLst/>
          </a:prstGeom>
          <a:solidFill>
            <a:srgbClr val="B2ACE2"/>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2000" dirty="0">
                <a:solidFill>
                  <a:schemeClr val="bg2"/>
                </a:solidFill>
                <a:latin typeface="Times New Roman" panose="02020603050405020304" pitchFamily="18" charset="0"/>
                <a:cs typeface="Times New Roman" panose="02020603050405020304" pitchFamily="18" charset="0"/>
              </a:rPr>
              <a:t>* </a:t>
            </a:r>
            <a:r>
              <a:rPr lang="en-US" altLang="en-US" sz="2000" dirty="0">
                <a:solidFill>
                  <a:schemeClr val="bg2"/>
                </a:solidFill>
                <a:latin typeface="Times New Roman" panose="02020603050405020304" pitchFamily="18" charset="0"/>
                <a:cs typeface="Times New Roman" panose="02020603050405020304" pitchFamily="18" charset="0"/>
              </a:rPr>
              <a:t>The cerebral subcortical structures (nuclei) also have a cognitive function (related to</a:t>
            </a:r>
            <a:br>
              <a:rPr lang="en-US" altLang="en-US" sz="2000" dirty="0">
                <a:solidFill>
                  <a:schemeClr val="bg2"/>
                </a:solidFill>
                <a:latin typeface="Times New Roman" panose="02020603050405020304" pitchFamily="18" charset="0"/>
                <a:cs typeface="Times New Roman" panose="02020603050405020304" pitchFamily="18" charset="0"/>
              </a:rPr>
            </a:br>
            <a:r>
              <a:rPr lang="en-US" altLang="en-US" sz="2000" dirty="0">
                <a:solidFill>
                  <a:schemeClr val="bg2"/>
                </a:solidFill>
                <a:latin typeface="Times New Roman" panose="02020603050405020304" pitchFamily="18" charset="0"/>
                <a:cs typeface="Times New Roman" panose="02020603050405020304" pitchFamily="18" charset="0"/>
              </a:rPr>
              <a:t>   modulation of behavior, attention, memory, learning, motivation) are part of the</a:t>
            </a:r>
            <a:br>
              <a:rPr lang="en-US" altLang="en-US" sz="2000" dirty="0">
                <a:solidFill>
                  <a:schemeClr val="bg2"/>
                </a:solidFill>
                <a:latin typeface="Times New Roman" panose="02020603050405020304" pitchFamily="18" charset="0"/>
                <a:cs typeface="Times New Roman" panose="02020603050405020304" pitchFamily="18" charset="0"/>
              </a:rPr>
            </a:br>
            <a:r>
              <a:rPr lang="en-US" altLang="en-US" sz="2000" dirty="0">
                <a:solidFill>
                  <a:schemeClr val="bg2"/>
                </a:solidFill>
                <a:latin typeface="Times New Roman" panose="02020603050405020304" pitchFamily="18" charset="0"/>
                <a:cs typeface="Times New Roman" panose="02020603050405020304" pitchFamily="18" charset="0"/>
              </a:rPr>
              <a:t>   emotional regions of the brain and are the part of functional brain system named</a:t>
            </a:r>
            <a:br>
              <a:rPr lang="en-US" altLang="en-US" sz="2000" dirty="0">
                <a:solidFill>
                  <a:schemeClr val="bg2"/>
                </a:solidFill>
                <a:latin typeface="Times New Roman" panose="02020603050405020304" pitchFamily="18" charset="0"/>
                <a:cs typeface="Times New Roman" panose="02020603050405020304" pitchFamily="18" charset="0"/>
              </a:rPr>
            </a:br>
            <a:r>
              <a:rPr lang="en-US" altLang="en-US" sz="2000" dirty="0">
                <a:solidFill>
                  <a:schemeClr val="bg2"/>
                </a:solidFill>
                <a:latin typeface="Times New Roman" panose="02020603050405020304" pitchFamily="18" charset="0"/>
                <a:cs typeface="Times New Roman" panose="02020603050405020304" pitchFamily="18" charset="0"/>
              </a:rPr>
              <a:t>   </a:t>
            </a:r>
            <a:r>
              <a:rPr lang="en-US" altLang="en-US" sz="2000" b="1" dirty="0">
                <a:solidFill>
                  <a:schemeClr val="bg2"/>
                </a:solidFill>
                <a:latin typeface="Times New Roman" panose="02020603050405020304" pitchFamily="18" charset="0"/>
                <a:cs typeface="Times New Roman" panose="02020603050405020304" pitchFamily="18" charset="0"/>
              </a:rPr>
              <a:t>LIMBIC SYSTEM.</a:t>
            </a:r>
            <a:br>
              <a:rPr lang="en-US" altLang="en-US" sz="2000" b="1" dirty="0">
                <a:solidFill>
                  <a:schemeClr val="bg2"/>
                </a:solidFill>
                <a:latin typeface="Times New Roman" panose="02020603050405020304" pitchFamily="18" charset="0"/>
                <a:cs typeface="Times New Roman" panose="02020603050405020304" pitchFamily="18" charset="0"/>
              </a:rPr>
            </a:br>
            <a:r>
              <a:rPr lang="en-US" altLang="en-US" sz="2000" b="1" dirty="0">
                <a:solidFill>
                  <a:schemeClr val="bg2"/>
                </a:solidFill>
                <a:latin typeface="Times New Roman" panose="02020603050405020304" pitchFamily="18" charset="0"/>
                <a:cs typeface="Times New Roman" panose="02020603050405020304" pitchFamily="18" charset="0"/>
              </a:rPr>
              <a:t>* </a:t>
            </a:r>
            <a:r>
              <a:rPr lang="en-GB" sz="2000" dirty="0">
                <a:solidFill>
                  <a:schemeClr val="bg2"/>
                </a:solidFill>
                <a:latin typeface="Times New Roman" panose="02020603050405020304" pitchFamily="18" charset="0"/>
                <a:cs typeface="Times New Roman" panose="02020603050405020304" pitchFamily="18" charset="0"/>
              </a:rPr>
              <a:t>The </a:t>
            </a:r>
            <a:r>
              <a:rPr lang="en-GB" sz="2000" u="sng" dirty="0">
                <a:solidFill>
                  <a:schemeClr val="bg2"/>
                </a:solidFill>
                <a:latin typeface="Times New Roman" panose="02020603050405020304" pitchFamily="18" charset="0"/>
                <a:cs typeface="Times New Roman" panose="02020603050405020304" pitchFamily="18" charset="0"/>
              </a:rPr>
              <a:t>subcortical structure of cerebrum</a:t>
            </a:r>
            <a:r>
              <a:rPr lang="en-GB" sz="2000" dirty="0">
                <a:solidFill>
                  <a:schemeClr val="bg2"/>
                </a:solidFill>
                <a:latin typeface="Times New Roman" panose="02020603050405020304" pitchFamily="18" charset="0"/>
                <a:cs typeface="Times New Roman" panose="02020603050405020304" pitchFamily="18" charset="0"/>
              </a:rPr>
              <a:t> which are the part of limbic system are:</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a:t>
            </a:r>
            <a:r>
              <a:rPr lang="sr-Latn-CS"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err="1">
                <a:solidFill>
                  <a:schemeClr val="bg2"/>
                </a:solidFill>
                <a:latin typeface="Times New Roman" panose="02020603050405020304" pitchFamily="18" charset="0"/>
                <a:cs typeface="Times New Roman" panose="02020603050405020304" pitchFamily="18" charset="0"/>
              </a:rPr>
              <a:t>corpus</a:t>
            </a:r>
            <a:r>
              <a:rPr lang="sr-Latn-CS"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err="1">
                <a:solidFill>
                  <a:schemeClr val="bg2"/>
                </a:solidFill>
                <a:latin typeface="Times New Roman" panose="02020603050405020304" pitchFamily="18" charset="0"/>
                <a:cs typeface="Times New Roman" panose="02020603050405020304" pitchFamily="18" charset="0"/>
              </a:rPr>
              <a:t>amygdaloideum</a:t>
            </a:r>
            <a:r>
              <a:rPr lang="sr-Latn-CS" altLang="en-US" sz="2000" b="1" dirty="0">
                <a:solidFill>
                  <a:schemeClr val="bg2"/>
                </a:solidFill>
                <a:latin typeface="Times New Roman" panose="02020603050405020304" pitchFamily="18" charset="0"/>
                <a:cs typeface="Times New Roman" panose="02020603050405020304" pitchFamily="18" charset="0"/>
              </a:rPr>
              <a:t>  (</a:t>
            </a:r>
            <a:r>
              <a:rPr lang="sr-Latn-CS" altLang="en-US" sz="2000" b="1" dirty="0" err="1">
                <a:solidFill>
                  <a:schemeClr val="bg2"/>
                </a:solidFill>
                <a:latin typeface="Times New Roman" panose="02020603050405020304" pitchFamily="18" charset="0"/>
                <a:cs typeface="Times New Roman" panose="02020603050405020304" pitchFamily="18" charset="0"/>
              </a:rPr>
              <a:t>amygdala</a:t>
            </a:r>
            <a:r>
              <a:rPr lang="sr-Latn-CS" altLang="en-US" sz="2000" b="1" dirty="0">
                <a:solidFill>
                  <a:schemeClr val="bg2"/>
                </a:solidFill>
                <a:latin typeface="Times New Roman" panose="02020603050405020304" pitchFamily="18" charset="0"/>
                <a:cs typeface="Times New Roman" panose="02020603050405020304" pitchFamily="18" charset="0"/>
              </a:rPr>
              <a:t>) </a:t>
            </a:r>
            <a:br>
              <a:rPr lang="sr-Latn-CS" altLang="en-US" sz="2000" b="1" dirty="0">
                <a:solidFill>
                  <a:schemeClr val="bg2"/>
                </a:solidFill>
                <a:latin typeface="Times New Roman" panose="02020603050405020304" pitchFamily="18" charset="0"/>
                <a:cs typeface="Times New Roman" panose="02020603050405020304" pitchFamily="18" charset="0"/>
              </a:rPr>
            </a:br>
            <a:r>
              <a:rPr lang="sr-Latn-CS" altLang="en-US" sz="2000" b="1" dirty="0">
                <a:solidFill>
                  <a:schemeClr val="bg2"/>
                </a:solidFill>
                <a:latin typeface="Times New Roman" panose="02020603050405020304" pitchFamily="18" charset="0"/>
                <a:cs typeface="Times New Roman" panose="02020603050405020304" pitchFamily="18" charset="0"/>
              </a:rPr>
              <a:t>	- </a:t>
            </a:r>
            <a:r>
              <a:rPr lang="en-GB" altLang="en-US" sz="2000" b="1" dirty="0">
                <a:solidFill>
                  <a:schemeClr val="bg2"/>
                </a:solidFill>
                <a:latin typeface="Times New Roman" panose="02020603050405020304" pitchFamily="18" charset="0"/>
                <a:cs typeface="Times New Roman" panose="02020603050405020304" pitchFamily="18" charset="0"/>
              </a:rPr>
              <a:t>septal nuclei</a:t>
            </a:r>
            <a:br>
              <a:rPr lang="en-GB" altLang="en-US" sz="2000" b="1" dirty="0">
                <a:solidFill>
                  <a:schemeClr val="bg2"/>
                </a:solidFill>
                <a:latin typeface="Times New Roman" panose="02020603050405020304" pitchFamily="18" charset="0"/>
                <a:cs typeface="Times New Roman" panose="02020603050405020304" pitchFamily="18" charset="0"/>
              </a:rPr>
            </a:br>
            <a:r>
              <a:rPr lang="en-GB" altLang="en-US" sz="2000" b="1" dirty="0">
                <a:solidFill>
                  <a:schemeClr val="bg2"/>
                </a:solidFill>
                <a:latin typeface="Times New Roman" panose="02020603050405020304" pitchFamily="18" charset="0"/>
                <a:cs typeface="Times New Roman" panose="02020603050405020304" pitchFamily="18" charset="0"/>
              </a:rPr>
              <a:t>	- claustrum</a:t>
            </a:r>
            <a:br>
              <a:rPr lang="sr-Latn-CS" altLang="en-US" sz="2000" b="1" dirty="0">
                <a:solidFill>
                  <a:schemeClr val="bg2"/>
                </a:solidFill>
                <a:latin typeface="Times New Roman" panose="02020603050405020304" pitchFamily="18" charset="0"/>
                <a:cs typeface="Times New Roman" panose="02020603050405020304" pitchFamily="18" charset="0"/>
              </a:rPr>
            </a:br>
            <a:r>
              <a:rPr lang="sr-Latn-CS" altLang="en-US" sz="2000" b="1" dirty="0">
                <a:solidFill>
                  <a:schemeClr val="bg2"/>
                </a:solidFill>
                <a:latin typeface="Times New Roman" panose="02020603050405020304" pitchFamily="18" charset="0"/>
                <a:cs typeface="Times New Roman" panose="02020603050405020304" pitchFamily="18" charset="0"/>
              </a:rPr>
              <a:t>	- </a:t>
            </a:r>
            <a:r>
              <a:rPr lang="en-GB" altLang="en-US" sz="2000" b="1" dirty="0">
                <a:solidFill>
                  <a:schemeClr val="bg2"/>
                </a:solidFill>
                <a:latin typeface="Times New Roman" panose="02020603050405020304" pitchFamily="18" charset="0"/>
                <a:cs typeface="Times New Roman" panose="02020603050405020304" pitchFamily="18" charset="0"/>
              </a:rPr>
              <a:t>nuclei of basal forebrain</a:t>
            </a:r>
            <a:br>
              <a:rPr lang="en-GB" altLang="en-US" sz="2000" b="1" dirty="0">
                <a:solidFill>
                  <a:schemeClr val="bg2"/>
                </a:solidFill>
                <a:latin typeface="Times New Roman" panose="02020603050405020304" pitchFamily="18" charset="0"/>
                <a:cs typeface="Times New Roman" panose="02020603050405020304" pitchFamily="18" charset="0"/>
              </a:rPr>
            </a:br>
            <a:r>
              <a:rPr lang="en-GB" altLang="en-US" sz="2000" b="1" dirty="0">
                <a:solidFill>
                  <a:schemeClr val="bg2"/>
                </a:solidFill>
                <a:latin typeface="Times New Roman" panose="02020603050405020304" pitchFamily="18" charset="0"/>
                <a:cs typeface="Times New Roman" panose="02020603050405020304" pitchFamily="18" charset="0"/>
              </a:rPr>
              <a:t>               - nucleus </a:t>
            </a:r>
            <a:r>
              <a:rPr lang="en-GB" altLang="en-US" sz="2000" b="1" dirty="0" err="1">
                <a:solidFill>
                  <a:schemeClr val="bg2"/>
                </a:solidFill>
                <a:latin typeface="Times New Roman" panose="02020603050405020304" pitchFamily="18" charset="0"/>
                <a:cs typeface="Times New Roman" panose="02020603050405020304" pitchFamily="18" charset="0"/>
              </a:rPr>
              <a:t>accumbens</a:t>
            </a:r>
            <a:endParaRPr lang="en-GB" altLang="en-US" sz="2000" b="1" dirty="0">
              <a:solidFill>
                <a:schemeClr val="bg2"/>
              </a:solidFill>
              <a:latin typeface="Times New Roman" panose="02020603050405020304" pitchFamily="18" charset="0"/>
              <a:cs typeface="Times New Roman" panose="02020603050405020304" pitchFamily="18" charset="0"/>
            </a:endParaRPr>
          </a:p>
          <a:p>
            <a:pPr>
              <a:defRPr/>
            </a:pPr>
            <a:r>
              <a:rPr lang="en-US" altLang="en-US" sz="2000" b="1" dirty="0">
                <a:solidFill>
                  <a:schemeClr val="bg2"/>
                </a:solidFill>
                <a:latin typeface="Times New Roman" panose="02020603050405020304" pitchFamily="18" charset="0"/>
                <a:cs typeface="Times New Roman" panose="02020603050405020304" pitchFamily="18" charset="0"/>
              </a:rPr>
              <a:t>* </a:t>
            </a:r>
            <a:r>
              <a:rPr lang="en-US" altLang="pl-PL" sz="2000" dirty="0">
                <a:solidFill>
                  <a:schemeClr val="bg2"/>
                </a:solidFill>
                <a:latin typeface="Times New Roman" panose="02020603050405020304" pitchFamily="18" charset="0"/>
                <a:cs typeface="Times New Roman" panose="02020603050405020304" pitchFamily="18" charset="0"/>
              </a:rPr>
              <a:t>Limbic system is a set of </a:t>
            </a:r>
            <a:r>
              <a:rPr lang="en-US" altLang="pl-PL" sz="2000" u="sng" dirty="0">
                <a:solidFill>
                  <a:schemeClr val="bg2"/>
                </a:solidFill>
                <a:latin typeface="Times New Roman" panose="02020603050405020304" pitchFamily="18" charset="0"/>
                <a:cs typeface="Times New Roman" panose="02020603050405020304" pitchFamily="18" charset="0"/>
              </a:rPr>
              <a:t>cortical and subcortical structures </a:t>
            </a:r>
            <a:r>
              <a:rPr lang="en-US" altLang="pl-PL" sz="2000" dirty="0">
                <a:solidFill>
                  <a:schemeClr val="bg2"/>
                </a:solidFill>
                <a:latin typeface="Times New Roman" panose="02020603050405020304" pitchFamily="18" charset="0"/>
                <a:cs typeface="Times New Roman" panose="02020603050405020304" pitchFamily="18" charset="0"/>
              </a:rPr>
              <a:t>involved in emotion,</a:t>
            </a:r>
            <a:br>
              <a:rPr lang="en-US" altLang="pl-PL" sz="2000" dirty="0">
                <a:solidFill>
                  <a:schemeClr val="bg2"/>
                </a:solidFill>
                <a:latin typeface="Times New Roman" panose="02020603050405020304" pitchFamily="18" charset="0"/>
                <a:cs typeface="Times New Roman" panose="02020603050405020304" pitchFamily="18" charset="0"/>
              </a:rPr>
            </a:br>
            <a:r>
              <a:rPr lang="en-US" altLang="pl-PL" sz="2000" dirty="0">
                <a:solidFill>
                  <a:schemeClr val="bg2"/>
                </a:solidFill>
                <a:latin typeface="Times New Roman" panose="02020603050405020304" pitchFamily="18" charset="0"/>
                <a:cs typeface="Times New Roman" panose="02020603050405020304" pitchFamily="18" charset="0"/>
              </a:rPr>
              <a:t>   motivation and formation of memories. It is functional rather than anatomical</a:t>
            </a:r>
            <a:br>
              <a:rPr lang="en-US" altLang="pl-PL" sz="2000" dirty="0">
                <a:solidFill>
                  <a:schemeClr val="bg2"/>
                </a:solidFill>
                <a:latin typeface="Times New Roman" panose="02020603050405020304" pitchFamily="18" charset="0"/>
                <a:cs typeface="Times New Roman" panose="02020603050405020304" pitchFamily="18" charset="0"/>
              </a:rPr>
            </a:br>
            <a:r>
              <a:rPr lang="en-US" altLang="pl-PL" sz="2000" dirty="0">
                <a:solidFill>
                  <a:schemeClr val="bg2"/>
                </a:solidFill>
                <a:latin typeface="Times New Roman" panose="02020603050405020304" pitchFamily="18" charset="0"/>
                <a:cs typeface="Times New Roman" panose="02020603050405020304" pitchFamily="18" charset="0"/>
              </a:rPr>
              <a:t>   concept. It consists of the parts of different regions of the brain and</a:t>
            </a:r>
            <a:br>
              <a:rPr lang="en-US" altLang="pl-PL" sz="2000" dirty="0">
                <a:solidFill>
                  <a:schemeClr val="bg2"/>
                </a:solidFill>
                <a:latin typeface="Times New Roman" panose="02020603050405020304" pitchFamily="18" charset="0"/>
                <a:cs typeface="Times New Roman" panose="02020603050405020304" pitchFamily="18" charset="0"/>
              </a:rPr>
            </a:br>
            <a:r>
              <a:rPr lang="en-US" altLang="pl-PL" sz="2000" dirty="0">
                <a:solidFill>
                  <a:schemeClr val="bg2"/>
                </a:solidFill>
                <a:latin typeface="Times New Roman" panose="02020603050405020304" pitchFamily="18" charset="0"/>
                <a:cs typeface="Times New Roman" panose="02020603050405020304" pitchFamily="18" charset="0"/>
              </a:rPr>
              <a:t>   </a:t>
            </a:r>
            <a:r>
              <a:rPr lang="en-US" altLang="pl-PL" sz="2000" u="sng" dirty="0" err="1">
                <a:solidFill>
                  <a:schemeClr val="bg2"/>
                </a:solidFill>
                <a:latin typeface="Times New Roman" panose="02020603050405020304" pitchFamily="18" charset="0"/>
                <a:cs typeface="Times New Roman" panose="02020603050405020304" pitchFamily="18" charset="0"/>
              </a:rPr>
              <a:t>interconnecteing</a:t>
            </a:r>
            <a:r>
              <a:rPr lang="en-US" altLang="pl-PL" sz="2000" u="sng" dirty="0">
                <a:solidFill>
                  <a:schemeClr val="bg2"/>
                </a:solidFill>
                <a:latin typeface="Times New Roman" panose="02020603050405020304" pitchFamily="18" charset="0"/>
                <a:cs typeface="Times New Roman" panose="02020603050405020304" pitchFamily="18" charset="0"/>
              </a:rPr>
              <a:t> pathways</a:t>
            </a:r>
            <a:r>
              <a:rPr lang="en-US" altLang="pl-PL" sz="2000" dirty="0">
                <a:solidFill>
                  <a:schemeClr val="bg2"/>
                </a:solidFill>
                <a:latin typeface="Times New Roman" panose="02020603050405020304" pitchFamily="18" charset="0"/>
                <a:cs typeface="Times New Roman" panose="02020603050405020304" pitchFamily="18" charset="0"/>
              </a:rPr>
              <a:t>:</a:t>
            </a:r>
            <a:br>
              <a:rPr lang="en-US" altLang="pl-PL" sz="2000" dirty="0">
                <a:solidFill>
                  <a:schemeClr val="bg2"/>
                </a:solidFill>
                <a:latin typeface="Times New Roman" panose="02020603050405020304" pitchFamily="18" charset="0"/>
                <a:cs typeface="Times New Roman" panose="02020603050405020304" pitchFamily="18" charset="0"/>
              </a:rPr>
            </a:br>
            <a:r>
              <a:rPr lang="en-US" altLang="pl-PL" sz="2000" dirty="0">
                <a:solidFill>
                  <a:schemeClr val="bg2"/>
                </a:solidFill>
                <a:latin typeface="Times New Roman" panose="02020603050405020304" pitchFamily="18" charset="0"/>
                <a:cs typeface="Times New Roman" panose="02020603050405020304" pitchFamily="18" charset="0"/>
              </a:rPr>
              <a:t>- </a:t>
            </a:r>
            <a:r>
              <a:rPr lang="en-US" altLang="en-US" sz="2000" b="1" dirty="0">
                <a:solidFill>
                  <a:srgbClr val="003300"/>
                </a:solidFill>
                <a:latin typeface="Times New Roman" panose="02020603050405020304" pitchFamily="18" charset="0"/>
                <a:cs typeface="Times New Roman" panose="02020603050405020304" pitchFamily="18" charset="0"/>
              </a:rPr>
              <a:t>Limbic lobe (cortex)</a:t>
            </a:r>
          </a:p>
          <a:p>
            <a:pPr>
              <a:defRPr/>
            </a:pPr>
            <a:r>
              <a:rPr lang="en-US" altLang="en-US" sz="2000" b="1" dirty="0">
                <a:solidFill>
                  <a:srgbClr val="003300"/>
                </a:solidFill>
                <a:latin typeface="Times New Roman" panose="02020603050405020304" pitchFamily="18" charset="0"/>
                <a:cs typeface="Times New Roman" panose="02020603050405020304" pitchFamily="18" charset="0"/>
              </a:rPr>
              <a:t>- Hippocampal formation</a:t>
            </a:r>
          </a:p>
          <a:p>
            <a:pPr>
              <a:defRPr/>
            </a:pPr>
            <a:r>
              <a:rPr lang="en-US" altLang="en-US" sz="2000" b="1" dirty="0">
                <a:solidFill>
                  <a:srgbClr val="003300"/>
                </a:solidFill>
                <a:latin typeface="Times New Roman" panose="02020603050405020304" pitchFamily="18" charset="0"/>
                <a:cs typeface="Times New Roman" panose="02020603050405020304" pitchFamily="18" charset="0"/>
              </a:rPr>
              <a:t>- Subcortical nuclei of cerebrum</a:t>
            </a:r>
          </a:p>
          <a:p>
            <a:pPr>
              <a:defRPr/>
            </a:pPr>
            <a:r>
              <a:rPr lang="en-US" altLang="en-US" sz="2000" b="1" dirty="0">
                <a:solidFill>
                  <a:srgbClr val="003300"/>
                </a:solidFill>
                <a:latin typeface="Times New Roman" panose="02020603050405020304" pitchFamily="18" charset="0"/>
                <a:cs typeface="Times New Roman" panose="02020603050405020304" pitchFamily="18" charset="0"/>
              </a:rPr>
              <a:t>- Septal area (septum)</a:t>
            </a:r>
            <a:br>
              <a:rPr lang="en-US" altLang="en-US" sz="2000" b="1" dirty="0">
                <a:solidFill>
                  <a:srgbClr val="003300"/>
                </a:solidFill>
                <a:latin typeface="Times New Roman" panose="02020603050405020304" pitchFamily="18" charset="0"/>
                <a:cs typeface="Times New Roman" panose="02020603050405020304" pitchFamily="18" charset="0"/>
              </a:rPr>
            </a:br>
            <a:r>
              <a:rPr lang="en-US" altLang="en-US" sz="2000" b="1" dirty="0">
                <a:solidFill>
                  <a:srgbClr val="003300"/>
                </a:solidFill>
                <a:latin typeface="Times New Roman" panose="02020603050405020304" pitchFamily="18" charset="0"/>
                <a:cs typeface="Times New Roman" panose="02020603050405020304" pitchFamily="18" charset="0"/>
              </a:rPr>
              <a:t>- Portions of basal ganglia</a:t>
            </a:r>
          </a:p>
          <a:p>
            <a:pPr>
              <a:defRPr/>
            </a:pPr>
            <a:r>
              <a:rPr lang="en-US" altLang="en-US" sz="2000" b="1" dirty="0">
                <a:solidFill>
                  <a:srgbClr val="003300"/>
                </a:solidFill>
                <a:latin typeface="Times New Roman" panose="02020603050405020304" pitchFamily="18" charset="0"/>
                <a:cs typeface="Times New Roman" panose="02020603050405020304" pitchFamily="18" charset="0"/>
              </a:rPr>
              <a:t>- Some thalamic nuclei (mainly anterior)</a:t>
            </a:r>
          </a:p>
          <a:p>
            <a:pPr>
              <a:defRPr/>
            </a:pPr>
            <a:r>
              <a:rPr lang="en-US" altLang="en-US" sz="2000" b="1" dirty="0">
                <a:solidFill>
                  <a:srgbClr val="003300"/>
                </a:solidFill>
                <a:latin typeface="Times New Roman" panose="02020603050405020304" pitchFamily="18" charset="0"/>
                <a:cs typeface="Times New Roman" panose="02020603050405020304" pitchFamily="18" charset="0"/>
              </a:rPr>
              <a:t>- Hypothalamus (especially mamillary bodies)</a:t>
            </a:r>
          </a:p>
          <a:p>
            <a:pPr>
              <a:defRPr/>
            </a:pPr>
            <a:r>
              <a:rPr lang="en-US" altLang="en-US" sz="2000" b="1" dirty="0">
                <a:solidFill>
                  <a:srgbClr val="003300"/>
                </a:solidFill>
                <a:latin typeface="Times New Roman" panose="02020603050405020304" pitchFamily="18" charset="0"/>
                <a:cs typeface="Times New Roman" panose="02020603050405020304" pitchFamily="18" charset="0"/>
              </a:rPr>
              <a:t>- Habenular nuclei (of epithalamus)      AND     - Interconnecting pathways</a:t>
            </a:r>
          </a:p>
        </p:txBody>
      </p:sp>
      <p:sp>
        <p:nvSpPr>
          <p:cNvPr id="8" name="Rectangle 4">
            <a:extLst>
              <a:ext uri="{FF2B5EF4-FFF2-40B4-BE49-F238E27FC236}">
                <a16:creationId xmlns:a16="http://schemas.microsoft.com/office/drawing/2014/main" id="{3C7D00A2-F07B-89B8-E1F4-404638EE7796}"/>
              </a:ext>
            </a:extLst>
          </p:cNvPr>
          <p:cNvSpPr>
            <a:spLocks noChangeArrowheads="1"/>
          </p:cNvSpPr>
          <p:nvPr/>
        </p:nvSpPr>
        <p:spPr bwMode="auto">
          <a:xfrm>
            <a:off x="557213" y="735013"/>
            <a:ext cx="3457575" cy="0"/>
          </a:xfrm>
          <a:prstGeom prst="rect">
            <a:avLst/>
          </a:prstGeom>
          <a:noFill/>
          <a:ln>
            <a:noFill/>
          </a:ln>
          <a:effectLst>
            <a:prstShdw prst="shdw17" dist="17961" dir="2700000">
              <a:schemeClr val="accent1">
                <a:gamma/>
                <a:shade val="60000"/>
                <a:invGamma/>
              </a:schemeClr>
            </a:prstShdw>
          </a:effectLst>
        </p:spPr>
        <p:txBody>
          <a:bodyPr wrap="none" anchor="ctr">
            <a:spAutoFit/>
          </a:bodyPr>
          <a:lstStyle/>
          <a:p>
            <a:pPr>
              <a:defRPr/>
            </a:pPr>
            <a:br>
              <a:rPr lang="en-US" altLang="en-US" sz="1200">
                <a:solidFill>
                  <a:srgbClr val="000000"/>
                </a:solidFill>
                <a:latin typeface="Söhne"/>
              </a:rPr>
            </a:br>
            <a:endParaRPr lang="en-US" altLang="en-US"/>
          </a:p>
        </p:txBody>
      </p:sp>
      <p:pic>
        <p:nvPicPr>
          <p:cNvPr id="8198" name="Picture 10">
            <a:extLst>
              <a:ext uri="{FF2B5EF4-FFF2-40B4-BE49-F238E27FC236}">
                <a16:creationId xmlns:a16="http://schemas.microsoft.com/office/drawing/2014/main" id="{75B59145-D08A-E7E3-241E-8D7341CF0E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3392" t="18706" r="34758" b="43044"/>
          <a:stretch>
            <a:fillRect/>
          </a:stretch>
        </p:blipFill>
        <p:spPr bwMode="auto">
          <a:xfrm>
            <a:off x="5364088" y="4021139"/>
            <a:ext cx="3671962" cy="248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FB58D83F-3186-29A6-9505-A7596AEC0A9E}"/>
              </a:ext>
            </a:extLst>
          </p:cNvPr>
          <p:cNvSpPr>
            <a:spLocks noGrp="1" noChangeArrowheads="1"/>
          </p:cNvSpPr>
          <p:nvPr>
            <p:ph type="title"/>
          </p:nvPr>
        </p:nvSpPr>
        <p:spPr/>
        <p:txBody>
          <a:bodyPr/>
          <a:lstStyle/>
          <a:p>
            <a:pPr eaLnBrk="1" hangingPunct="1"/>
            <a:endParaRPr lang="en-US" altLang="en-US"/>
          </a:p>
        </p:txBody>
      </p:sp>
      <p:sp>
        <p:nvSpPr>
          <p:cNvPr id="53251" name="Rectangle 3">
            <a:extLst>
              <a:ext uri="{FF2B5EF4-FFF2-40B4-BE49-F238E27FC236}">
                <a16:creationId xmlns:a16="http://schemas.microsoft.com/office/drawing/2014/main" id="{CC85B258-69C9-FB4B-AA01-27DB3770381D}"/>
              </a:ext>
            </a:extLst>
          </p:cNvPr>
          <p:cNvSpPr>
            <a:spLocks noGrp="1" noChangeArrowheads="1"/>
          </p:cNvSpPr>
          <p:nvPr>
            <p:ph type="body" idx="1"/>
          </p:nvPr>
        </p:nvSpPr>
        <p:spPr/>
        <p:txBody>
          <a:bodyPr/>
          <a:lstStyle/>
          <a:p>
            <a:pPr eaLnBrk="1" hangingPunct="1"/>
            <a:endParaRPr lang="en-US" altLang="en-US"/>
          </a:p>
        </p:txBody>
      </p:sp>
      <p:grpSp>
        <p:nvGrpSpPr>
          <p:cNvPr id="53252" name="Group 13">
            <a:extLst>
              <a:ext uri="{FF2B5EF4-FFF2-40B4-BE49-F238E27FC236}">
                <a16:creationId xmlns:a16="http://schemas.microsoft.com/office/drawing/2014/main" id="{FE423C95-F666-3333-841B-5F2F9E2B420F}"/>
              </a:ext>
            </a:extLst>
          </p:cNvPr>
          <p:cNvGrpSpPr>
            <a:grpSpLocks/>
          </p:cNvGrpSpPr>
          <p:nvPr/>
        </p:nvGrpSpPr>
        <p:grpSpPr bwMode="auto">
          <a:xfrm>
            <a:off x="500063" y="385763"/>
            <a:ext cx="8143875" cy="6086475"/>
            <a:chOff x="315" y="243"/>
            <a:chExt cx="5130" cy="3834"/>
          </a:xfrm>
        </p:grpSpPr>
        <p:pic>
          <p:nvPicPr>
            <p:cNvPr id="53254" name="Picture 4" descr="Picture 15">
              <a:extLst>
                <a:ext uri="{FF2B5EF4-FFF2-40B4-BE49-F238E27FC236}">
                  <a16:creationId xmlns:a16="http://schemas.microsoft.com/office/drawing/2014/main" id="{EBFE6661-CC6C-EF6D-F71C-1C55FFF32F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 y="243"/>
              <a:ext cx="5130" cy="3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12" descr="Picture 13">
              <a:extLst>
                <a:ext uri="{FF2B5EF4-FFF2-40B4-BE49-F238E27FC236}">
                  <a16:creationId xmlns:a16="http://schemas.microsoft.com/office/drawing/2014/main" id="{F84D23D1-D456-2077-2E70-D29519201DAA}"/>
                </a:ext>
              </a:extLst>
            </p:cNvPr>
            <p:cNvPicPr>
              <a:picLocks noChangeAspect="1" noChangeArrowheads="1"/>
            </p:cNvPicPr>
            <p:nvPr/>
          </p:nvPicPr>
          <p:blipFill>
            <a:blip r:embed="rId4">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2053" y="1007"/>
              <a:ext cx="2877" cy="1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253" name="Text Box 11">
            <a:extLst>
              <a:ext uri="{FF2B5EF4-FFF2-40B4-BE49-F238E27FC236}">
                <a16:creationId xmlns:a16="http://schemas.microsoft.com/office/drawing/2014/main" id="{A35C2E1F-D662-F7A5-4176-3F367BF6BA7D}"/>
              </a:ext>
            </a:extLst>
          </p:cNvPr>
          <p:cNvSpPr txBox="1">
            <a:spLocks noChangeArrowheads="1"/>
          </p:cNvSpPr>
          <p:nvPr/>
        </p:nvSpPr>
        <p:spPr bwMode="auto">
          <a:xfrm>
            <a:off x="5584825" y="442913"/>
            <a:ext cx="2959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37931725" indent="-37474525">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0503AE"/>
                </a:solidFill>
                <a:latin typeface="Arial" panose="020B0604020202020204" pitchFamily="34" charset="0"/>
                <a:ea typeface="ＭＳ Ｐゴシック" panose="020B0600070205080204" pitchFamily="34" charset="-128"/>
              </a:rPr>
              <a:t>… from the thalamus.</a:t>
            </a:r>
            <a:endParaRPr lang="en-US" altLang="en-US" sz="2000">
              <a:latin typeface="Arial" panose="020B0604020202020204" pitchFamily="34" charset="0"/>
              <a:ea typeface="ＭＳ Ｐゴシック" panose="020B0600070205080204" pitchFamily="34" charset="-128"/>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10" descr="subnigra image">
            <a:extLst>
              <a:ext uri="{FF2B5EF4-FFF2-40B4-BE49-F238E27FC236}">
                <a16:creationId xmlns:a16="http://schemas.microsoft.com/office/drawing/2014/main" id="{7E113E33-1754-2D3A-A370-15B12C7626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950" y="376238"/>
            <a:ext cx="8148638" cy="609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Text Box 9">
            <a:extLst>
              <a:ext uri="{FF2B5EF4-FFF2-40B4-BE49-F238E27FC236}">
                <a16:creationId xmlns:a16="http://schemas.microsoft.com/office/drawing/2014/main" id="{60000E17-81F0-4EB1-BA94-AEC3D5153EE8}"/>
              </a:ext>
            </a:extLst>
          </p:cNvPr>
          <p:cNvSpPr>
            <a:spLocks noGrp="1" noChangeArrowheads="1"/>
          </p:cNvSpPr>
          <p:nvPr>
            <p:ph type="body" idx="1"/>
          </p:nvPr>
        </p:nvSpPr>
        <p:spPr>
          <a:xfrm>
            <a:off x="787400" y="4254500"/>
            <a:ext cx="7708900" cy="977900"/>
          </a:xfrm>
          <a:noFill/>
        </p:spPr>
        <p:txBody>
          <a:bodyPr/>
          <a:lstStyle/>
          <a:p>
            <a:pPr marL="0" indent="0">
              <a:lnSpc>
                <a:spcPct val="90000"/>
              </a:lnSpc>
              <a:spcBef>
                <a:spcPct val="0"/>
              </a:spcBef>
              <a:buFontTx/>
              <a:buNone/>
            </a:pPr>
            <a:r>
              <a:rPr lang="en-US" altLang="en-US" sz="1800">
                <a:solidFill>
                  <a:srgbClr val="0503AE"/>
                </a:solidFill>
              </a:rPr>
              <a:t>Reciprocal connections with the caudate &amp; putamen allow exitatory inputs from the substantia nigra to modulate the amount and type of output sent to the globus pallidus.  Dopamine is the neurotransmitter used by these substantia nigra pathways.</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3">
            <a:extLst>
              <a:ext uri="{FF2B5EF4-FFF2-40B4-BE49-F238E27FC236}">
                <a16:creationId xmlns:a16="http://schemas.microsoft.com/office/drawing/2014/main" id="{B293C929-373D-3462-8D32-452A2D2758E6}"/>
              </a:ext>
            </a:extLst>
          </p:cNvPr>
          <p:cNvSpPr>
            <a:spLocks noGrp="1"/>
          </p:cNvSpPr>
          <p:nvPr>
            <p:ph type="sldNum" sz="quarter" idx="12"/>
          </p:nvPr>
        </p:nvSpPr>
        <p:spPr bwMode="auto">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37931725" indent="-37474525">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l">
              <a:spcBef>
                <a:spcPct val="0"/>
              </a:spcBef>
              <a:buClrTx/>
              <a:buSzTx/>
              <a:buFont typeface="Arial" panose="020B0604020202020204" pitchFamily="34" charset="0"/>
              <a:buNone/>
            </a:pPr>
            <a:fld id="{B0DC0E7C-9767-44E5-8324-BF2B381FD49B}" type="slidenum">
              <a:rPr lang="en-US" altLang="en-US" sz="1400" smtClean="0">
                <a:latin typeface="Arial" panose="020B0604020202020204" pitchFamily="34" charset="0"/>
                <a:ea typeface="ＭＳ Ｐゴシック" panose="020B0600070205080204" pitchFamily="34" charset="-128"/>
              </a:rPr>
              <a:pPr algn="l">
                <a:spcBef>
                  <a:spcPct val="0"/>
                </a:spcBef>
                <a:buClrTx/>
                <a:buSzTx/>
                <a:buFont typeface="Arial" panose="020B0604020202020204" pitchFamily="34" charset="0"/>
                <a:buNone/>
              </a:pPr>
              <a:t>42</a:t>
            </a:fld>
            <a:endParaRPr lang="en-US" altLang="en-US" sz="1400">
              <a:latin typeface="Arial" panose="020B0604020202020204" pitchFamily="34" charset="0"/>
              <a:ea typeface="ＭＳ Ｐゴシック" panose="020B0600070205080204" pitchFamily="34" charset="-128"/>
            </a:endParaRPr>
          </a:p>
        </p:txBody>
      </p:sp>
      <p:pic>
        <p:nvPicPr>
          <p:cNvPr id="57347" name="Picture 2" descr="subnigra image">
            <a:extLst>
              <a:ext uri="{FF2B5EF4-FFF2-40B4-BE49-F238E27FC236}">
                <a16:creationId xmlns:a16="http://schemas.microsoft.com/office/drawing/2014/main" id="{C9AD839E-96B0-A64A-D82A-393AD8D889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63" y="260350"/>
            <a:ext cx="8148637" cy="609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Text Box 5">
            <a:extLst>
              <a:ext uri="{FF2B5EF4-FFF2-40B4-BE49-F238E27FC236}">
                <a16:creationId xmlns:a16="http://schemas.microsoft.com/office/drawing/2014/main" id="{082FB5EC-3C83-26FD-D35E-D04485C7A2DE}"/>
              </a:ext>
            </a:extLst>
          </p:cNvPr>
          <p:cNvSpPr>
            <a:spLocks noGrp="1" noChangeArrowheads="1"/>
          </p:cNvSpPr>
          <p:nvPr>
            <p:ph type="body" idx="1"/>
          </p:nvPr>
        </p:nvSpPr>
        <p:spPr>
          <a:xfrm>
            <a:off x="457200" y="4254500"/>
            <a:ext cx="8039100" cy="1955800"/>
          </a:xfrm>
          <a:noFill/>
        </p:spPr>
        <p:txBody>
          <a:bodyPr/>
          <a:lstStyle/>
          <a:p>
            <a:pPr marL="0" indent="0">
              <a:lnSpc>
                <a:spcPct val="90000"/>
              </a:lnSpc>
              <a:spcBef>
                <a:spcPct val="0"/>
              </a:spcBef>
              <a:buFontTx/>
              <a:buNone/>
            </a:pPr>
            <a:r>
              <a:rPr lang="en-US" altLang="en-US" sz="1800">
                <a:solidFill>
                  <a:srgbClr val="0503AE"/>
                </a:solidFill>
              </a:rPr>
              <a:t>When the substantia nigra isn’t working properly, input to the basal ganglia isn’t modulated properly, and the globus pallidus receive progressively less information.  Without this information, the initiation of movement (</a:t>
            </a:r>
            <a:r>
              <a:rPr lang="en-US" altLang="en-US" sz="1800" i="1">
                <a:solidFill>
                  <a:srgbClr val="0503AE"/>
                </a:solidFill>
              </a:rPr>
              <a:t>i.e.,</a:t>
            </a:r>
            <a:r>
              <a:rPr lang="en-US" altLang="en-US" sz="1800">
                <a:solidFill>
                  <a:srgbClr val="0503AE"/>
                </a:solidFill>
              </a:rPr>
              <a:t> timing) message is less effective and the person’s movements progressively become slower (</a:t>
            </a:r>
            <a:r>
              <a:rPr lang="en-US" altLang="en-US" sz="1800" i="1">
                <a:solidFill>
                  <a:srgbClr val="0503AE"/>
                </a:solidFill>
              </a:rPr>
              <a:t>i.e.,</a:t>
            </a:r>
            <a:r>
              <a:rPr lang="en-US" altLang="en-US" sz="1800">
                <a:solidFill>
                  <a:srgbClr val="0503AE"/>
                </a:solidFill>
              </a:rPr>
              <a:t> bradykinesia). - </a:t>
            </a:r>
            <a:r>
              <a:rPr lang="en-US" altLang="en-US" sz="1800" b="1">
                <a:solidFill>
                  <a:srgbClr val="0503AE"/>
                </a:solidFill>
              </a:rPr>
              <a:t>Parkinson’s disease</a:t>
            </a:r>
            <a:r>
              <a:rPr lang="en-US" altLang="en-US" sz="1800">
                <a:solidFill>
                  <a:srgbClr val="0503AE"/>
                </a:solidFill>
              </a:rPr>
              <a:t> </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a:extLst>
              <a:ext uri="{FF2B5EF4-FFF2-40B4-BE49-F238E27FC236}">
                <a16:creationId xmlns:a16="http://schemas.microsoft.com/office/drawing/2014/main" id="{F7173870-3704-7811-30CA-2909040F76EA}"/>
              </a:ext>
            </a:extLst>
          </p:cNvPr>
          <p:cNvSpPr>
            <a:spLocks noGrp="1" noChangeArrowheads="1"/>
          </p:cNvSpPr>
          <p:nvPr>
            <p:ph type="body" idx="1"/>
          </p:nvPr>
        </p:nvSpPr>
        <p:spPr>
          <a:xfrm>
            <a:off x="1258888" y="3933825"/>
            <a:ext cx="6626225" cy="2374900"/>
          </a:xfrm>
        </p:spPr>
        <p:txBody>
          <a:bodyPr/>
          <a:lstStyle/>
          <a:p>
            <a:pPr lvl="2"/>
            <a:r>
              <a:rPr lang="en-US" altLang="en-US" sz="3200">
                <a:latin typeface="Times New Roman" panose="02020603050405020304" pitchFamily="18" charset="0"/>
                <a:cs typeface="Times New Roman" panose="02020603050405020304" pitchFamily="18" charset="0"/>
              </a:rPr>
              <a:t>Direct Pathway: Stimulates</a:t>
            </a:r>
          </a:p>
          <a:p>
            <a:pPr lvl="2"/>
            <a:r>
              <a:rPr lang="en-US" altLang="en-US" sz="3200">
                <a:latin typeface="Times New Roman" panose="02020603050405020304" pitchFamily="18" charset="0"/>
                <a:cs typeface="Times New Roman" panose="02020603050405020304" pitchFamily="18" charset="0"/>
              </a:rPr>
              <a:t>Indirect Pathway: Inhibits</a:t>
            </a:r>
          </a:p>
          <a:p>
            <a:pPr lvl="2"/>
            <a:r>
              <a:rPr lang="en-US" altLang="en-US" sz="3200">
                <a:latin typeface="Times New Roman" panose="02020603050405020304" pitchFamily="18" charset="0"/>
                <a:cs typeface="Times New Roman" panose="02020603050405020304" pitchFamily="18" charset="0"/>
              </a:rPr>
              <a:t>Overall Excitatory</a:t>
            </a:r>
          </a:p>
        </p:txBody>
      </p:sp>
      <p:sp>
        <p:nvSpPr>
          <p:cNvPr id="2" name="Rectangle 3">
            <a:extLst>
              <a:ext uri="{FF2B5EF4-FFF2-40B4-BE49-F238E27FC236}">
                <a16:creationId xmlns:a16="http://schemas.microsoft.com/office/drawing/2014/main" id="{FB062441-170C-0F0D-4873-81CF4E988D19}"/>
              </a:ext>
            </a:extLst>
          </p:cNvPr>
          <p:cNvSpPr txBox="1">
            <a:spLocks noChangeArrowheads="1"/>
          </p:cNvSpPr>
          <p:nvPr/>
        </p:nvSpPr>
        <p:spPr bwMode="auto">
          <a:xfrm>
            <a:off x="539750" y="836613"/>
            <a:ext cx="82296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lvl="1"/>
            <a:r>
              <a:rPr lang="en-US" altLang="en-US" sz="3200">
                <a:solidFill>
                  <a:srgbClr val="00B0F0"/>
                </a:solidFill>
                <a:latin typeface="Times New Roman" panose="02020603050405020304" pitchFamily="18" charset="0"/>
                <a:cs typeface="Times New Roman" panose="02020603050405020304" pitchFamily="18" charset="0"/>
              </a:rPr>
              <a:t>Effect of Dopamin (DA) on pathways</a:t>
            </a:r>
          </a:p>
          <a:p>
            <a:r>
              <a:rPr lang="en-US" altLang="en-US" sz="2800">
                <a:latin typeface="Times New Roman" panose="02020603050405020304" pitchFamily="18" charset="0"/>
                <a:cs typeface="Times New Roman" panose="02020603050405020304" pitchFamily="18" charset="0"/>
              </a:rPr>
              <a:t>Dopamin stimulates the direct pathway and inhibits the indirect pathway for an overall excitatory effect.</a:t>
            </a:r>
          </a:p>
          <a:p>
            <a:r>
              <a:rPr lang="en-US" altLang="en-US" sz="2800">
                <a:latin typeface="Times New Roman" panose="02020603050405020304" pitchFamily="18" charset="0"/>
                <a:cs typeface="Times New Roman" panose="02020603050405020304" pitchFamily="18" charset="0"/>
              </a:rPr>
              <a:t>Dopamin input is needed for stimulation of the putamen, along with input from the cortex.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uiExpand="1" build="p"/>
      <p:bldP spid="2"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a:extLst>
              <a:ext uri="{FF2B5EF4-FFF2-40B4-BE49-F238E27FC236}">
                <a16:creationId xmlns:a16="http://schemas.microsoft.com/office/drawing/2014/main" id="{5EAA671C-10CA-C652-1639-83B8492C6C81}"/>
              </a:ext>
            </a:extLst>
          </p:cNvPr>
          <p:cNvSpPr>
            <a:spLocks noChangeArrowheads="1"/>
          </p:cNvSpPr>
          <p:nvPr/>
        </p:nvSpPr>
        <p:spPr bwMode="auto">
          <a:xfrm>
            <a:off x="457200" y="228600"/>
            <a:ext cx="8229600" cy="1371600"/>
          </a:xfrm>
          <a:prstGeom prst="rect">
            <a:avLst/>
          </a:prstGeom>
          <a:noFill/>
          <a:ln>
            <a:noFill/>
          </a:ln>
          <a:effectLst/>
        </p:spPr>
        <p:txBody>
          <a:bodyPr anchor="ctr"/>
          <a:lstStyle>
            <a:lvl1pPr algn="ctr">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1pPr>
            <a:lvl2pPr algn="ctr">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2pPr>
            <a:lvl3pPr algn="ctr">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3pPr>
            <a:lvl4pPr algn="ctr">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4pPr>
            <a:lvl5pPr algn="ctr">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5pPr>
            <a:lvl6pPr marL="457200" algn="ctr"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6pPr>
            <a:lvl7pPr marL="914400" algn="ctr"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7pPr>
            <a:lvl8pPr marL="1371600" algn="ctr"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8pPr>
            <a:lvl9pPr marL="1828800" algn="ctr"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cs typeface="Arial" panose="020B0604020202020204" pitchFamily="34" charset="0"/>
              </a:defRPr>
            </a:lvl9pPr>
          </a:lstStyle>
          <a:p>
            <a:pPr>
              <a:defRPr/>
            </a:pPr>
            <a:r>
              <a:rPr lang="en-US" altLang="en-US"/>
              <a:t>DA in Direct Pathway</a:t>
            </a:r>
          </a:p>
        </p:txBody>
      </p:sp>
      <p:pic>
        <p:nvPicPr>
          <p:cNvPr id="61443" name="Picture 5">
            <a:extLst>
              <a:ext uri="{FF2B5EF4-FFF2-40B4-BE49-F238E27FC236}">
                <a16:creationId xmlns:a16="http://schemas.microsoft.com/office/drawing/2014/main" id="{EF4E3908-088B-7D03-F013-8E358B1DBB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8000"/>
          <a:stretch>
            <a:fillRect/>
          </a:stretch>
        </p:blipFill>
        <p:spPr bwMode="auto">
          <a:xfrm>
            <a:off x="4343400" y="1447800"/>
            <a:ext cx="38100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6">
            <a:extLst>
              <a:ext uri="{FF2B5EF4-FFF2-40B4-BE49-F238E27FC236}">
                <a16:creationId xmlns:a16="http://schemas.microsoft.com/office/drawing/2014/main" id="{C5432B02-C6CC-2D65-90C3-1510C0CD03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5000" r="50000"/>
          <a:stretch>
            <a:fillRect/>
          </a:stretch>
        </p:blipFill>
        <p:spPr bwMode="auto">
          <a:xfrm>
            <a:off x="1143000" y="2438400"/>
            <a:ext cx="2743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Line 7">
            <a:extLst>
              <a:ext uri="{FF2B5EF4-FFF2-40B4-BE49-F238E27FC236}">
                <a16:creationId xmlns:a16="http://schemas.microsoft.com/office/drawing/2014/main" id="{CCE09884-C99A-2297-17A0-7347BF19FAE4}"/>
              </a:ext>
            </a:extLst>
          </p:cNvPr>
          <p:cNvSpPr>
            <a:spLocks noChangeShapeType="1"/>
          </p:cNvSpPr>
          <p:nvPr/>
        </p:nvSpPr>
        <p:spPr bwMode="auto">
          <a:xfrm flipH="1">
            <a:off x="6324600" y="2286000"/>
            <a:ext cx="304800" cy="19812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46" name="Line 8">
            <a:extLst>
              <a:ext uri="{FF2B5EF4-FFF2-40B4-BE49-F238E27FC236}">
                <a16:creationId xmlns:a16="http://schemas.microsoft.com/office/drawing/2014/main" id="{1DA6954F-76A2-02AA-0DFD-FA5551A201F0}"/>
              </a:ext>
            </a:extLst>
          </p:cNvPr>
          <p:cNvSpPr>
            <a:spLocks noChangeShapeType="1"/>
          </p:cNvSpPr>
          <p:nvPr/>
        </p:nvSpPr>
        <p:spPr bwMode="auto">
          <a:xfrm>
            <a:off x="6248400" y="441960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47" name="Line 9">
            <a:extLst>
              <a:ext uri="{FF2B5EF4-FFF2-40B4-BE49-F238E27FC236}">
                <a16:creationId xmlns:a16="http://schemas.microsoft.com/office/drawing/2014/main" id="{0B877928-5DBD-5708-D1F2-E5FB3D7015A6}"/>
              </a:ext>
            </a:extLst>
          </p:cNvPr>
          <p:cNvSpPr>
            <a:spLocks noChangeShapeType="1"/>
          </p:cNvSpPr>
          <p:nvPr/>
        </p:nvSpPr>
        <p:spPr bwMode="auto">
          <a:xfrm flipH="1">
            <a:off x="6019800" y="4343400"/>
            <a:ext cx="304800" cy="3810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48" name="Line 10">
            <a:extLst>
              <a:ext uri="{FF2B5EF4-FFF2-40B4-BE49-F238E27FC236}">
                <a16:creationId xmlns:a16="http://schemas.microsoft.com/office/drawing/2014/main" id="{4088D461-2E59-733A-067F-DC2245A7FCD7}"/>
              </a:ext>
            </a:extLst>
          </p:cNvPr>
          <p:cNvSpPr>
            <a:spLocks noChangeShapeType="1"/>
          </p:cNvSpPr>
          <p:nvPr/>
        </p:nvSpPr>
        <p:spPr bwMode="auto">
          <a:xfrm flipH="1" flipV="1">
            <a:off x="5486400" y="4495800"/>
            <a:ext cx="457200" cy="2286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49" name="Line 11">
            <a:extLst>
              <a:ext uri="{FF2B5EF4-FFF2-40B4-BE49-F238E27FC236}">
                <a16:creationId xmlns:a16="http://schemas.microsoft.com/office/drawing/2014/main" id="{5FBE7CDB-B1B0-8883-D5A1-E4A4D3B941E3}"/>
              </a:ext>
            </a:extLst>
          </p:cNvPr>
          <p:cNvSpPr>
            <a:spLocks noChangeShapeType="1"/>
          </p:cNvSpPr>
          <p:nvPr/>
        </p:nvSpPr>
        <p:spPr bwMode="auto">
          <a:xfrm>
            <a:off x="5562600" y="441960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50" name="Line 12">
            <a:extLst>
              <a:ext uri="{FF2B5EF4-FFF2-40B4-BE49-F238E27FC236}">
                <a16:creationId xmlns:a16="http://schemas.microsoft.com/office/drawing/2014/main" id="{B074F7E7-DB87-A248-01BC-1FD2AE0F73AF}"/>
              </a:ext>
            </a:extLst>
          </p:cNvPr>
          <p:cNvSpPr>
            <a:spLocks noChangeShapeType="1"/>
          </p:cNvSpPr>
          <p:nvPr/>
        </p:nvSpPr>
        <p:spPr bwMode="auto">
          <a:xfrm flipV="1">
            <a:off x="5562600" y="2209800"/>
            <a:ext cx="914400" cy="22098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51" name="Line 15">
            <a:extLst>
              <a:ext uri="{FF2B5EF4-FFF2-40B4-BE49-F238E27FC236}">
                <a16:creationId xmlns:a16="http://schemas.microsoft.com/office/drawing/2014/main" id="{6F014006-7B94-D2BE-2900-51707D504D42}"/>
              </a:ext>
            </a:extLst>
          </p:cNvPr>
          <p:cNvSpPr>
            <a:spLocks noChangeShapeType="1"/>
          </p:cNvSpPr>
          <p:nvPr/>
        </p:nvSpPr>
        <p:spPr bwMode="auto">
          <a:xfrm>
            <a:off x="2286000" y="48768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52" name="Line 16">
            <a:extLst>
              <a:ext uri="{FF2B5EF4-FFF2-40B4-BE49-F238E27FC236}">
                <a16:creationId xmlns:a16="http://schemas.microsoft.com/office/drawing/2014/main" id="{47CA20FF-BE19-1722-3956-69CAAA6564DB}"/>
              </a:ext>
            </a:extLst>
          </p:cNvPr>
          <p:cNvSpPr>
            <a:spLocks noChangeShapeType="1"/>
          </p:cNvSpPr>
          <p:nvPr/>
        </p:nvSpPr>
        <p:spPr bwMode="auto">
          <a:xfrm flipV="1">
            <a:off x="2209800" y="4800600"/>
            <a:ext cx="4648200" cy="15240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53" name="Line 17">
            <a:extLst>
              <a:ext uri="{FF2B5EF4-FFF2-40B4-BE49-F238E27FC236}">
                <a16:creationId xmlns:a16="http://schemas.microsoft.com/office/drawing/2014/main" id="{3BD15251-0DBD-4310-6175-14948AFF11C6}"/>
              </a:ext>
            </a:extLst>
          </p:cNvPr>
          <p:cNvSpPr>
            <a:spLocks noChangeShapeType="1"/>
          </p:cNvSpPr>
          <p:nvPr/>
        </p:nvSpPr>
        <p:spPr bwMode="auto">
          <a:xfrm flipH="1">
            <a:off x="6324600" y="4267200"/>
            <a:ext cx="533400" cy="0"/>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54" name="Line 18">
            <a:extLst>
              <a:ext uri="{FF2B5EF4-FFF2-40B4-BE49-F238E27FC236}">
                <a16:creationId xmlns:a16="http://schemas.microsoft.com/office/drawing/2014/main" id="{CBBA3D9F-45AE-2404-AC8A-75FCE42400BA}"/>
              </a:ext>
            </a:extLst>
          </p:cNvPr>
          <p:cNvSpPr>
            <a:spLocks noChangeShapeType="1"/>
          </p:cNvSpPr>
          <p:nvPr/>
        </p:nvSpPr>
        <p:spPr bwMode="auto">
          <a:xfrm>
            <a:off x="6858000" y="4267200"/>
            <a:ext cx="0" cy="5334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455" name="Text Box 19">
            <a:extLst>
              <a:ext uri="{FF2B5EF4-FFF2-40B4-BE49-F238E27FC236}">
                <a16:creationId xmlns:a16="http://schemas.microsoft.com/office/drawing/2014/main" id="{2DCC8C7A-D805-06AE-81E7-B9B63F47E6CC}"/>
              </a:ext>
            </a:extLst>
          </p:cNvPr>
          <p:cNvSpPr txBox="1">
            <a:spLocks noChangeArrowheads="1"/>
          </p:cNvSpPr>
          <p:nvPr/>
        </p:nvSpPr>
        <p:spPr bwMode="auto">
          <a:xfrm>
            <a:off x="1828800" y="5181600"/>
            <a:ext cx="2743200" cy="835025"/>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pPr>
            <a:r>
              <a:rPr lang="en-US" altLang="en-US" sz="2400">
                <a:solidFill>
                  <a:schemeClr val="bg2"/>
                </a:solidFill>
                <a:latin typeface="Arial" panose="020B0604020202020204" pitchFamily="34" charset="0"/>
              </a:rPr>
              <a:t>Substantia Nigra pars compacta</a:t>
            </a:r>
          </a:p>
        </p:txBody>
      </p:sp>
      <p:sp>
        <p:nvSpPr>
          <p:cNvPr id="72724" name="Text Box 20">
            <a:extLst>
              <a:ext uri="{FF2B5EF4-FFF2-40B4-BE49-F238E27FC236}">
                <a16:creationId xmlns:a16="http://schemas.microsoft.com/office/drawing/2014/main" id="{47EE45D3-A656-08F8-F5B1-2515F26B8618}"/>
              </a:ext>
            </a:extLst>
          </p:cNvPr>
          <p:cNvSpPr txBox="1">
            <a:spLocks noChangeArrowheads="1"/>
          </p:cNvSpPr>
          <p:nvPr/>
        </p:nvSpPr>
        <p:spPr bwMode="auto">
          <a:xfrm>
            <a:off x="3200400" y="4330700"/>
            <a:ext cx="2105025" cy="4699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chemeClr val="accent1"/>
                </a:solidFill>
                <a:latin typeface="Arial" panose="020B0604020202020204" pitchFamily="34" charset="0"/>
              </a:rPr>
              <a:t>Dopamine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2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2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631B76F5-89DB-E22A-DAAA-19FA196320A9}"/>
              </a:ext>
            </a:extLst>
          </p:cNvPr>
          <p:cNvSpPr>
            <a:spLocks noGrp="1" noChangeArrowheads="1"/>
          </p:cNvSpPr>
          <p:nvPr>
            <p:ph type="title"/>
          </p:nvPr>
        </p:nvSpPr>
        <p:spPr>
          <a:xfrm>
            <a:off x="533400" y="0"/>
            <a:ext cx="8229600" cy="1371600"/>
          </a:xfrm>
        </p:spPr>
        <p:txBody>
          <a:bodyPr/>
          <a:lstStyle/>
          <a:p>
            <a:r>
              <a:rPr lang="en-US" altLang="en-US"/>
              <a:t>DA in the Indirect Pathway</a:t>
            </a:r>
          </a:p>
        </p:txBody>
      </p:sp>
      <p:pic>
        <p:nvPicPr>
          <p:cNvPr id="63491" name="Picture 4">
            <a:extLst>
              <a:ext uri="{FF2B5EF4-FFF2-40B4-BE49-F238E27FC236}">
                <a16:creationId xmlns:a16="http://schemas.microsoft.com/office/drawing/2014/main" id="{6F69ACDA-7AF3-7068-726C-97A50BC965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8000"/>
          <a:stretch>
            <a:fillRect/>
          </a:stretch>
        </p:blipFill>
        <p:spPr bwMode="auto">
          <a:xfrm>
            <a:off x="5029200" y="1371600"/>
            <a:ext cx="38100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Line 5">
            <a:extLst>
              <a:ext uri="{FF2B5EF4-FFF2-40B4-BE49-F238E27FC236}">
                <a16:creationId xmlns:a16="http://schemas.microsoft.com/office/drawing/2014/main" id="{A2815690-174D-374B-39AF-6ADD228929DC}"/>
              </a:ext>
            </a:extLst>
          </p:cNvPr>
          <p:cNvSpPr>
            <a:spLocks noChangeShapeType="1"/>
          </p:cNvSpPr>
          <p:nvPr/>
        </p:nvSpPr>
        <p:spPr bwMode="auto">
          <a:xfrm flipH="1">
            <a:off x="7010400" y="2228850"/>
            <a:ext cx="228600" cy="211455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493" name="Line 6">
            <a:extLst>
              <a:ext uri="{FF2B5EF4-FFF2-40B4-BE49-F238E27FC236}">
                <a16:creationId xmlns:a16="http://schemas.microsoft.com/office/drawing/2014/main" id="{A612CA72-BB47-C522-95DB-0B32D1531301}"/>
              </a:ext>
            </a:extLst>
          </p:cNvPr>
          <p:cNvSpPr>
            <a:spLocks noChangeShapeType="1"/>
          </p:cNvSpPr>
          <p:nvPr/>
        </p:nvSpPr>
        <p:spPr bwMode="auto">
          <a:xfrm>
            <a:off x="69342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494" name="Line 7">
            <a:extLst>
              <a:ext uri="{FF2B5EF4-FFF2-40B4-BE49-F238E27FC236}">
                <a16:creationId xmlns:a16="http://schemas.microsoft.com/office/drawing/2014/main" id="{6F2BD137-00E1-8BFD-7460-E6452A57B151}"/>
              </a:ext>
            </a:extLst>
          </p:cNvPr>
          <p:cNvSpPr>
            <a:spLocks noChangeShapeType="1"/>
          </p:cNvSpPr>
          <p:nvPr/>
        </p:nvSpPr>
        <p:spPr bwMode="auto">
          <a:xfrm flipH="1">
            <a:off x="6096000" y="4648200"/>
            <a:ext cx="6858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495" name="Line 8">
            <a:extLst>
              <a:ext uri="{FF2B5EF4-FFF2-40B4-BE49-F238E27FC236}">
                <a16:creationId xmlns:a16="http://schemas.microsoft.com/office/drawing/2014/main" id="{8F3623AA-52FD-81AE-747E-0629C24F6174}"/>
              </a:ext>
            </a:extLst>
          </p:cNvPr>
          <p:cNvSpPr>
            <a:spLocks noChangeShapeType="1"/>
          </p:cNvSpPr>
          <p:nvPr/>
        </p:nvSpPr>
        <p:spPr bwMode="auto">
          <a:xfrm>
            <a:off x="62484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496" name="Line 9">
            <a:extLst>
              <a:ext uri="{FF2B5EF4-FFF2-40B4-BE49-F238E27FC236}">
                <a16:creationId xmlns:a16="http://schemas.microsoft.com/office/drawing/2014/main" id="{219AC6C5-C7F1-9F7D-D983-73FE0DDDE092}"/>
              </a:ext>
            </a:extLst>
          </p:cNvPr>
          <p:cNvSpPr>
            <a:spLocks noChangeShapeType="1"/>
          </p:cNvSpPr>
          <p:nvPr/>
        </p:nvSpPr>
        <p:spPr bwMode="auto">
          <a:xfrm flipV="1">
            <a:off x="6248400" y="2152650"/>
            <a:ext cx="914400" cy="22098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497" name="Line 10">
            <a:extLst>
              <a:ext uri="{FF2B5EF4-FFF2-40B4-BE49-F238E27FC236}">
                <a16:creationId xmlns:a16="http://schemas.microsoft.com/office/drawing/2014/main" id="{5FC42006-01E8-14CF-796D-E373C5DE463E}"/>
              </a:ext>
            </a:extLst>
          </p:cNvPr>
          <p:cNvSpPr>
            <a:spLocks noChangeShapeType="1"/>
          </p:cNvSpPr>
          <p:nvPr/>
        </p:nvSpPr>
        <p:spPr bwMode="auto">
          <a:xfrm flipH="1">
            <a:off x="6781800" y="4343400"/>
            <a:ext cx="228600" cy="3048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498" name="Line 11">
            <a:extLst>
              <a:ext uri="{FF2B5EF4-FFF2-40B4-BE49-F238E27FC236}">
                <a16:creationId xmlns:a16="http://schemas.microsoft.com/office/drawing/2014/main" id="{FC91BBD1-A808-C4C3-3845-F16EDA64CBBB}"/>
              </a:ext>
            </a:extLst>
          </p:cNvPr>
          <p:cNvSpPr>
            <a:spLocks noChangeShapeType="1"/>
          </p:cNvSpPr>
          <p:nvPr/>
        </p:nvSpPr>
        <p:spPr bwMode="auto">
          <a:xfrm flipV="1">
            <a:off x="6248400" y="4572000"/>
            <a:ext cx="3810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499" name="Line 12">
            <a:extLst>
              <a:ext uri="{FF2B5EF4-FFF2-40B4-BE49-F238E27FC236}">
                <a16:creationId xmlns:a16="http://schemas.microsoft.com/office/drawing/2014/main" id="{DC49F1A0-5759-B009-F7F4-D2DBC7BFE596}"/>
              </a:ext>
            </a:extLst>
          </p:cNvPr>
          <p:cNvSpPr>
            <a:spLocks noChangeShapeType="1"/>
          </p:cNvSpPr>
          <p:nvPr/>
        </p:nvSpPr>
        <p:spPr bwMode="auto">
          <a:xfrm flipH="1" flipV="1">
            <a:off x="6172200" y="4419600"/>
            <a:ext cx="381000" cy="1524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63500" name="Picture 13">
            <a:extLst>
              <a:ext uri="{FF2B5EF4-FFF2-40B4-BE49-F238E27FC236}">
                <a16:creationId xmlns:a16="http://schemas.microsoft.com/office/drawing/2014/main" id="{BE8EE768-E2E3-7985-47DD-7467D58ADD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5000" r="50000"/>
          <a:stretch>
            <a:fillRect/>
          </a:stretch>
        </p:blipFill>
        <p:spPr bwMode="auto">
          <a:xfrm>
            <a:off x="1143000" y="2438400"/>
            <a:ext cx="2743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42" name="Text Box 14">
            <a:extLst>
              <a:ext uri="{FF2B5EF4-FFF2-40B4-BE49-F238E27FC236}">
                <a16:creationId xmlns:a16="http://schemas.microsoft.com/office/drawing/2014/main" id="{BE16F586-6727-823C-92CF-733C80A35353}"/>
              </a:ext>
            </a:extLst>
          </p:cNvPr>
          <p:cNvSpPr txBox="1">
            <a:spLocks noChangeArrowheads="1"/>
          </p:cNvSpPr>
          <p:nvPr/>
        </p:nvSpPr>
        <p:spPr bwMode="auto">
          <a:xfrm>
            <a:off x="3200400" y="4419600"/>
            <a:ext cx="1993900" cy="469900"/>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rgbClr val="FF0066"/>
                </a:solidFill>
                <a:latin typeface="Arial" panose="020B0604020202020204" pitchFamily="34" charset="0"/>
              </a:rPr>
              <a:t>Dopamine</a:t>
            </a:r>
            <a:r>
              <a:rPr lang="en-US" altLang="en-US" sz="2400">
                <a:solidFill>
                  <a:srgbClr val="FF6699"/>
                </a:solidFill>
                <a:latin typeface="Arial" panose="020B0604020202020204" pitchFamily="34" charset="0"/>
              </a:rPr>
              <a:t> </a:t>
            </a:r>
            <a:r>
              <a:rPr lang="en-US" altLang="en-US" sz="2400">
                <a:solidFill>
                  <a:srgbClr val="FF0066"/>
                </a:solidFill>
                <a:latin typeface="Arial" panose="020B0604020202020204" pitchFamily="34" charset="0"/>
              </a:rPr>
              <a:t>(-)</a:t>
            </a:r>
          </a:p>
        </p:txBody>
      </p:sp>
      <p:sp>
        <p:nvSpPr>
          <p:cNvPr id="63502" name="Text Box 15">
            <a:extLst>
              <a:ext uri="{FF2B5EF4-FFF2-40B4-BE49-F238E27FC236}">
                <a16:creationId xmlns:a16="http://schemas.microsoft.com/office/drawing/2014/main" id="{76B1DA5D-3D23-F8E2-7B71-9A57387AFB44}"/>
              </a:ext>
            </a:extLst>
          </p:cNvPr>
          <p:cNvSpPr txBox="1">
            <a:spLocks noChangeArrowheads="1"/>
          </p:cNvSpPr>
          <p:nvPr/>
        </p:nvSpPr>
        <p:spPr bwMode="auto">
          <a:xfrm>
            <a:off x="2133600" y="5489575"/>
            <a:ext cx="3014663" cy="835025"/>
          </a:xfrm>
          <a:prstGeom prst="rect">
            <a:avLst/>
          </a:prstGeom>
          <a:solidFill>
            <a:schemeClr val="tx1"/>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pPr>
            <a:r>
              <a:rPr lang="en-US" altLang="en-US" sz="2400">
                <a:solidFill>
                  <a:schemeClr val="bg2"/>
                </a:solidFill>
                <a:latin typeface="Arial" panose="020B0604020202020204" pitchFamily="34" charset="0"/>
              </a:rPr>
              <a:t>Substantia Nigra pars compacta</a:t>
            </a:r>
          </a:p>
        </p:txBody>
      </p:sp>
      <p:sp>
        <p:nvSpPr>
          <p:cNvPr id="63503" name="Line 16">
            <a:extLst>
              <a:ext uri="{FF2B5EF4-FFF2-40B4-BE49-F238E27FC236}">
                <a16:creationId xmlns:a16="http://schemas.microsoft.com/office/drawing/2014/main" id="{A0CD1B77-53DF-D805-AF6A-8087E446E7B3}"/>
              </a:ext>
            </a:extLst>
          </p:cNvPr>
          <p:cNvSpPr>
            <a:spLocks noChangeShapeType="1"/>
          </p:cNvSpPr>
          <p:nvPr/>
        </p:nvSpPr>
        <p:spPr bwMode="auto">
          <a:xfrm flipV="1">
            <a:off x="1981200" y="5029200"/>
            <a:ext cx="5562600" cy="7620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504" name="Line 17">
            <a:extLst>
              <a:ext uri="{FF2B5EF4-FFF2-40B4-BE49-F238E27FC236}">
                <a16:creationId xmlns:a16="http://schemas.microsoft.com/office/drawing/2014/main" id="{110143EF-D693-1615-BB12-AC137F59CD48}"/>
              </a:ext>
            </a:extLst>
          </p:cNvPr>
          <p:cNvSpPr>
            <a:spLocks noChangeShapeType="1"/>
          </p:cNvSpPr>
          <p:nvPr/>
        </p:nvSpPr>
        <p:spPr bwMode="auto">
          <a:xfrm flipH="1">
            <a:off x="7010400" y="4343400"/>
            <a:ext cx="533400" cy="0"/>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3505" name="Line 18">
            <a:extLst>
              <a:ext uri="{FF2B5EF4-FFF2-40B4-BE49-F238E27FC236}">
                <a16:creationId xmlns:a16="http://schemas.microsoft.com/office/drawing/2014/main" id="{73EBF2D3-FCF0-7DA9-7E7E-C840365AF26F}"/>
              </a:ext>
            </a:extLst>
          </p:cNvPr>
          <p:cNvSpPr>
            <a:spLocks noChangeShapeType="1"/>
          </p:cNvSpPr>
          <p:nvPr/>
        </p:nvSpPr>
        <p:spPr bwMode="auto">
          <a:xfrm>
            <a:off x="7543800" y="4343400"/>
            <a:ext cx="0" cy="68580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37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Line 2">
            <a:extLst>
              <a:ext uri="{FF2B5EF4-FFF2-40B4-BE49-F238E27FC236}">
                <a16:creationId xmlns:a16="http://schemas.microsoft.com/office/drawing/2014/main" id="{0838E94E-0E7D-9919-2985-434C630FF0AF}"/>
              </a:ext>
            </a:extLst>
          </p:cNvPr>
          <p:cNvSpPr>
            <a:spLocks noChangeShapeType="1"/>
          </p:cNvSpPr>
          <p:nvPr/>
        </p:nvSpPr>
        <p:spPr bwMode="auto">
          <a:xfrm>
            <a:off x="69342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39" name="Line 3">
            <a:extLst>
              <a:ext uri="{FF2B5EF4-FFF2-40B4-BE49-F238E27FC236}">
                <a16:creationId xmlns:a16="http://schemas.microsoft.com/office/drawing/2014/main" id="{370E9853-DA9C-75D4-C5B4-5AF38472E617}"/>
              </a:ext>
            </a:extLst>
          </p:cNvPr>
          <p:cNvSpPr>
            <a:spLocks noChangeShapeType="1"/>
          </p:cNvSpPr>
          <p:nvPr/>
        </p:nvSpPr>
        <p:spPr bwMode="auto">
          <a:xfrm>
            <a:off x="62484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40" name="Text Box 4">
            <a:extLst>
              <a:ext uri="{FF2B5EF4-FFF2-40B4-BE49-F238E27FC236}">
                <a16:creationId xmlns:a16="http://schemas.microsoft.com/office/drawing/2014/main" id="{1AE4433A-2F64-E9DF-5697-77476DF90749}"/>
              </a:ext>
            </a:extLst>
          </p:cNvPr>
          <p:cNvSpPr txBox="1">
            <a:spLocks noChangeArrowheads="1"/>
          </p:cNvSpPr>
          <p:nvPr/>
        </p:nvSpPr>
        <p:spPr bwMode="auto">
          <a:xfrm>
            <a:off x="1295400" y="1371600"/>
            <a:ext cx="3225800" cy="521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	    (GPe)</a:t>
            </a:r>
          </a:p>
          <a:p>
            <a:pPr algn="ctr">
              <a:spcBef>
                <a:spcPct val="0"/>
              </a:spcBef>
              <a:buClrTx/>
              <a:buSzTx/>
              <a:buFontTx/>
              <a:buNone/>
            </a:pPr>
            <a:r>
              <a:rPr lang="en-US" altLang="en-US" sz="2800">
                <a:latin typeface="Arial" panose="020B0604020202020204" pitchFamily="34" charset="0"/>
              </a:rPr>
              <a:t>	    (STN)</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VA/VL THALAMUS</a:t>
            </a:r>
          </a:p>
        </p:txBody>
      </p:sp>
      <p:sp>
        <p:nvSpPr>
          <p:cNvPr id="65541" name="Rectangle 5">
            <a:extLst>
              <a:ext uri="{FF2B5EF4-FFF2-40B4-BE49-F238E27FC236}">
                <a16:creationId xmlns:a16="http://schemas.microsoft.com/office/drawing/2014/main" id="{5C5C0144-1BA4-4E93-58EE-CBDA7E2E2635}"/>
              </a:ext>
            </a:extLst>
          </p:cNvPr>
          <p:cNvSpPr>
            <a:spLocks noChangeArrowheads="1"/>
          </p:cNvSpPr>
          <p:nvPr/>
        </p:nvSpPr>
        <p:spPr bwMode="auto">
          <a:xfrm>
            <a:off x="1447800" y="13716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42" name="Rectangle 6">
            <a:extLst>
              <a:ext uri="{FF2B5EF4-FFF2-40B4-BE49-F238E27FC236}">
                <a16:creationId xmlns:a16="http://schemas.microsoft.com/office/drawing/2014/main" id="{DEFEDBD9-0C54-0C69-1971-73FC445AD0B7}"/>
              </a:ext>
            </a:extLst>
          </p:cNvPr>
          <p:cNvSpPr>
            <a:spLocks noChangeArrowheads="1"/>
          </p:cNvSpPr>
          <p:nvPr/>
        </p:nvSpPr>
        <p:spPr bwMode="auto">
          <a:xfrm>
            <a:off x="1447800" y="47244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43" name="Rectangle 7">
            <a:extLst>
              <a:ext uri="{FF2B5EF4-FFF2-40B4-BE49-F238E27FC236}">
                <a16:creationId xmlns:a16="http://schemas.microsoft.com/office/drawing/2014/main" id="{622B3AF0-4485-54D2-BFFE-8938E602F92C}"/>
              </a:ext>
            </a:extLst>
          </p:cNvPr>
          <p:cNvSpPr>
            <a:spLocks noChangeArrowheads="1"/>
          </p:cNvSpPr>
          <p:nvPr/>
        </p:nvSpPr>
        <p:spPr bwMode="auto">
          <a:xfrm>
            <a:off x="990600" y="60960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44" name="Rectangle 8">
            <a:extLst>
              <a:ext uri="{FF2B5EF4-FFF2-40B4-BE49-F238E27FC236}">
                <a16:creationId xmlns:a16="http://schemas.microsoft.com/office/drawing/2014/main" id="{C7873F08-91EB-85B6-4FDE-84003F4E89B6}"/>
              </a:ext>
            </a:extLst>
          </p:cNvPr>
          <p:cNvSpPr>
            <a:spLocks noChangeArrowheads="1"/>
          </p:cNvSpPr>
          <p:nvPr/>
        </p:nvSpPr>
        <p:spPr bwMode="auto">
          <a:xfrm>
            <a:off x="1447800" y="2667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45" name="Line 9">
            <a:extLst>
              <a:ext uri="{FF2B5EF4-FFF2-40B4-BE49-F238E27FC236}">
                <a16:creationId xmlns:a16="http://schemas.microsoft.com/office/drawing/2014/main" id="{A2881E17-D1C0-580A-4F15-E7B5D265D285}"/>
              </a:ext>
            </a:extLst>
          </p:cNvPr>
          <p:cNvSpPr>
            <a:spLocks noChangeShapeType="1"/>
          </p:cNvSpPr>
          <p:nvPr/>
        </p:nvSpPr>
        <p:spPr bwMode="auto">
          <a:xfrm>
            <a:off x="2743200" y="5257800"/>
            <a:ext cx="0" cy="8382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46" name="Line 10">
            <a:extLst>
              <a:ext uri="{FF2B5EF4-FFF2-40B4-BE49-F238E27FC236}">
                <a16:creationId xmlns:a16="http://schemas.microsoft.com/office/drawing/2014/main" id="{AF1B9141-3120-0108-5ED6-9FFA30379A9F}"/>
              </a:ext>
            </a:extLst>
          </p:cNvPr>
          <p:cNvSpPr>
            <a:spLocks noChangeShapeType="1"/>
          </p:cNvSpPr>
          <p:nvPr/>
        </p:nvSpPr>
        <p:spPr bwMode="auto">
          <a:xfrm flipV="1">
            <a:off x="381000" y="4114800"/>
            <a:ext cx="0" cy="2209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47" name="Line 11">
            <a:extLst>
              <a:ext uri="{FF2B5EF4-FFF2-40B4-BE49-F238E27FC236}">
                <a16:creationId xmlns:a16="http://schemas.microsoft.com/office/drawing/2014/main" id="{408D37B1-7152-E477-83A8-299B53A8A2FE}"/>
              </a:ext>
            </a:extLst>
          </p:cNvPr>
          <p:cNvSpPr>
            <a:spLocks noChangeShapeType="1"/>
          </p:cNvSpPr>
          <p:nvPr/>
        </p:nvSpPr>
        <p:spPr bwMode="auto">
          <a:xfrm>
            <a:off x="2743200" y="1981200"/>
            <a:ext cx="0" cy="609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48" name="Line 12">
            <a:extLst>
              <a:ext uri="{FF2B5EF4-FFF2-40B4-BE49-F238E27FC236}">
                <a16:creationId xmlns:a16="http://schemas.microsoft.com/office/drawing/2014/main" id="{55322A37-D905-5917-210F-5E862B641F63}"/>
              </a:ext>
            </a:extLst>
          </p:cNvPr>
          <p:cNvSpPr>
            <a:spLocks noChangeShapeType="1"/>
          </p:cNvSpPr>
          <p:nvPr/>
        </p:nvSpPr>
        <p:spPr bwMode="auto">
          <a:xfrm>
            <a:off x="2743200" y="3200400"/>
            <a:ext cx="0" cy="1371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49" name="Line 13">
            <a:extLst>
              <a:ext uri="{FF2B5EF4-FFF2-40B4-BE49-F238E27FC236}">
                <a16:creationId xmlns:a16="http://schemas.microsoft.com/office/drawing/2014/main" id="{7F9AEB67-E607-23BA-70AD-1B785E08CEC7}"/>
              </a:ext>
            </a:extLst>
          </p:cNvPr>
          <p:cNvSpPr>
            <a:spLocks noChangeShapeType="1"/>
          </p:cNvSpPr>
          <p:nvPr/>
        </p:nvSpPr>
        <p:spPr bwMode="auto">
          <a:xfrm>
            <a:off x="381000" y="1676400"/>
            <a:ext cx="10668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50" name="Line 14">
            <a:extLst>
              <a:ext uri="{FF2B5EF4-FFF2-40B4-BE49-F238E27FC236}">
                <a16:creationId xmlns:a16="http://schemas.microsoft.com/office/drawing/2014/main" id="{BC56AC6B-E91D-BE39-3743-D82016A13986}"/>
              </a:ext>
            </a:extLst>
          </p:cNvPr>
          <p:cNvSpPr>
            <a:spLocks noChangeShapeType="1"/>
          </p:cNvSpPr>
          <p:nvPr/>
        </p:nvSpPr>
        <p:spPr bwMode="auto">
          <a:xfrm>
            <a:off x="381000" y="6324600"/>
            <a:ext cx="5334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51" name="Text Box 15">
            <a:extLst>
              <a:ext uri="{FF2B5EF4-FFF2-40B4-BE49-F238E27FC236}">
                <a16:creationId xmlns:a16="http://schemas.microsoft.com/office/drawing/2014/main" id="{2B2F9A09-F36F-2420-5D6A-4A7F01CC9FF8}"/>
              </a:ext>
            </a:extLst>
          </p:cNvPr>
          <p:cNvSpPr txBox="1">
            <a:spLocks noChangeArrowheads="1"/>
          </p:cNvSpPr>
          <p:nvPr/>
        </p:nvSpPr>
        <p:spPr bwMode="auto">
          <a:xfrm>
            <a:off x="10795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65552" name="Text Box 16">
            <a:extLst>
              <a:ext uri="{FF2B5EF4-FFF2-40B4-BE49-F238E27FC236}">
                <a16:creationId xmlns:a16="http://schemas.microsoft.com/office/drawing/2014/main" id="{7F118F27-DFC9-79E5-0BB7-0D0D4E524463}"/>
              </a:ext>
            </a:extLst>
          </p:cNvPr>
          <p:cNvSpPr txBox="1">
            <a:spLocks noChangeArrowheads="1"/>
          </p:cNvSpPr>
          <p:nvPr/>
        </p:nvSpPr>
        <p:spPr bwMode="auto">
          <a:xfrm>
            <a:off x="0" y="3717925"/>
            <a:ext cx="8953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a:t>
            </a:r>
          </a:p>
        </p:txBody>
      </p:sp>
      <p:sp>
        <p:nvSpPr>
          <p:cNvPr id="65553" name="Line 17">
            <a:extLst>
              <a:ext uri="{FF2B5EF4-FFF2-40B4-BE49-F238E27FC236}">
                <a16:creationId xmlns:a16="http://schemas.microsoft.com/office/drawing/2014/main" id="{EAA57B4B-F76F-AA81-CD41-FA64E99CF98A}"/>
              </a:ext>
            </a:extLst>
          </p:cNvPr>
          <p:cNvSpPr>
            <a:spLocks noChangeShapeType="1"/>
          </p:cNvSpPr>
          <p:nvPr/>
        </p:nvSpPr>
        <p:spPr bwMode="auto">
          <a:xfrm flipV="1">
            <a:off x="381000" y="16764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54" name="Text Box 18">
            <a:extLst>
              <a:ext uri="{FF2B5EF4-FFF2-40B4-BE49-F238E27FC236}">
                <a16:creationId xmlns:a16="http://schemas.microsoft.com/office/drawing/2014/main" id="{CE4A7528-B772-F4BE-AE29-2554A4666320}"/>
              </a:ext>
            </a:extLst>
          </p:cNvPr>
          <p:cNvSpPr txBox="1">
            <a:spLocks noChangeArrowheads="1"/>
          </p:cNvSpPr>
          <p:nvPr/>
        </p:nvSpPr>
        <p:spPr bwMode="auto">
          <a:xfrm>
            <a:off x="1371600" y="3440113"/>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65555" name="Text Box 19">
            <a:extLst>
              <a:ext uri="{FF2B5EF4-FFF2-40B4-BE49-F238E27FC236}">
                <a16:creationId xmlns:a16="http://schemas.microsoft.com/office/drawing/2014/main" id="{E8D2AB4D-0068-3C56-A650-5E291E15B2C9}"/>
              </a:ext>
            </a:extLst>
          </p:cNvPr>
          <p:cNvSpPr txBox="1">
            <a:spLocks noChangeArrowheads="1"/>
          </p:cNvSpPr>
          <p:nvPr/>
        </p:nvSpPr>
        <p:spPr bwMode="auto">
          <a:xfrm>
            <a:off x="1400175" y="54578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65556" name="Rectangle 20">
            <a:extLst>
              <a:ext uri="{FF2B5EF4-FFF2-40B4-BE49-F238E27FC236}">
                <a16:creationId xmlns:a16="http://schemas.microsoft.com/office/drawing/2014/main" id="{81F9DADA-C7EA-0858-CD6B-7D0187171A8D}"/>
              </a:ext>
            </a:extLst>
          </p:cNvPr>
          <p:cNvSpPr>
            <a:spLocks noGrp="1" noChangeArrowheads="1"/>
          </p:cNvSpPr>
          <p:nvPr>
            <p:ph type="title"/>
          </p:nvPr>
        </p:nvSpPr>
        <p:spPr>
          <a:xfrm>
            <a:off x="457200" y="76200"/>
            <a:ext cx="8229600" cy="1371600"/>
          </a:xfrm>
          <a:noFill/>
        </p:spPr>
        <p:txBody>
          <a:bodyPr/>
          <a:lstStyle/>
          <a:p>
            <a:r>
              <a:rPr lang="en-US" altLang="en-US"/>
              <a:t>Direct and Indirect Motor Loops</a:t>
            </a:r>
          </a:p>
        </p:txBody>
      </p:sp>
      <p:sp>
        <p:nvSpPr>
          <p:cNvPr id="94229" name="Text Box 21">
            <a:extLst>
              <a:ext uri="{FF2B5EF4-FFF2-40B4-BE49-F238E27FC236}">
                <a16:creationId xmlns:a16="http://schemas.microsoft.com/office/drawing/2014/main" id="{8A8AF7A9-C642-904B-F8B3-42A57FABC251}"/>
              </a:ext>
            </a:extLst>
          </p:cNvPr>
          <p:cNvSpPr txBox="1">
            <a:spLocks noChangeArrowheads="1"/>
          </p:cNvSpPr>
          <p:nvPr/>
        </p:nvSpPr>
        <p:spPr bwMode="auto">
          <a:xfrm>
            <a:off x="5149850" y="2362200"/>
            <a:ext cx="641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rgbClr val="FF0000"/>
                </a:solidFill>
                <a:latin typeface="Arial" panose="020B0604020202020204" pitchFamily="34" charset="0"/>
              </a:rPr>
              <a:t>(--)</a:t>
            </a:r>
          </a:p>
        </p:txBody>
      </p:sp>
      <p:sp>
        <p:nvSpPr>
          <p:cNvPr id="65558" name="Text Box 22">
            <a:extLst>
              <a:ext uri="{FF2B5EF4-FFF2-40B4-BE49-F238E27FC236}">
                <a16:creationId xmlns:a16="http://schemas.microsoft.com/office/drawing/2014/main" id="{3CD1BCF7-DD8E-02E6-2985-F6E312A52A54}"/>
              </a:ext>
            </a:extLst>
          </p:cNvPr>
          <p:cNvSpPr txBox="1">
            <a:spLocks noChangeArrowheads="1"/>
          </p:cNvSpPr>
          <p:nvPr/>
        </p:nvSpPr>
        <p:spPr bwMode="auto">
          <a:xfrm>
            <a:off x="5562600" y="1524000"/>
            <a:ext cx="3225800" cy="478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GP externa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STN	</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VA/VL THALAMUS</a:t>
            </a:r>
          </a:p>
        </p:txBody>
      </p:sp>
      <p:sp>
        <p:nvSpPr>
          <p:cNvPr id="65559" name="Rectangle 23">
            <a:extLst>
              <a:ext uri="{FF2B5EF4-FFF2-40B4-BE49-F238E27FC236}">
                <a16:creationId xmlns:a16="http://schemas.microsoft.com/office/drawing/2014/main" id="{968328E1-08A6-E11B-0512-8271C038629E}"/>
              </a:ext>
            </a:extLst>
          </p:cNvPr>
          <p:cNvSpPr>
            <a:spLocks noChangeArrowheads="1"/>
          </p:cNvSpPr>
          <p:nvPr/>
        </p:nvSpPr>
        <p:spPr bwMode="auto">
          <a:xfrm>
            <a:off x="5791200" y="15240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60" name="Rectangle 24">
            <a:extLst>
              <a:ext uri="{FF2B5EF4-FFF2-40B4-BE49-F238E27FC236}">
                <a16:creationId xmlns:a16="http://schemas.microsoft.com/office/drawing/2014/main" id="{6ECDCCC4-8BE8-C194-56FF-6A7962E94F5A}"/>
              </a:ext>
            </a:extLst>
          </p:cNvPr>
          <p:cNvSpPr>
            <a:spLocks noChangeArrowheads="1"/>
          </p:cNvSpPr>
          <p:nvPr/>
        </p:nvSpPr>
        <p:spPr bwMode="auto">
          <a:xfrm>
            <a:off x="5791200" y="50292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61" name="Rectangle 25">
            <a:extLst>
              <a:ext uri="{FF2B5EF4-FFF2-40B4-BE49-F238E27FC236}">
                <a16:creationId xmlns:a16="http://schemas.microsoft.com/office/drawing/2014/main" id="{510C8EF9-A286-B5AD-D80D-5ECCC0339E45}"/>
              </a:ext>
            </a:extLst>
          </p:cNvPr>
          <p:cNvSpPr>
            <a:spLocks noChangeArrowheads="1"/>
          </p:cNvSpPr>
          <p:nvPr/>
        </p:nvSpPr>
        <p:spPr bwMode="auto">
          <a:xfrm>
            <a:off x="5334000" y="58674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62" name="Rectangle 26">
            <a:extLst>
              <a:ext uri="{FF2B5EF4-FFF2-40B4-BE49-F238E27FC236}">
                <a16:creationId xmlns:a16="http://schemas.microsoft.com/office/drawing/2014/main" id="{B880E8E3-DF9D-8414-E05B-C9E847A1290F}"/>
              </a:ext>
            </a:extLst>
          </p:cNvPr>
          <p:cNvSpPr>
            <a:spLocks noChangeArrowheads="1"/>
          </p:cNvSpPr>
          <p:nvPr/>
        </p:nvSpPr>
        <p:spPr bwMode="auto">
          <a:xfrm>
            <a:off x="5791200" y="24384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63" name="Line 27">
            <a:extLst>
              <a:ext uri="{FF2B5EF4-FFF2-40B4-BE49-F238E27FC236}">
                <a16:creationId xmlns:a16="http://schemas.microsoft.com/office/drawing/2014/main" id="{9EC11FF9-F306-1BA2-1C8D-15541151AE0C}"/>
              </a:ext>
            </a:extLst>
          </p:cNvPr>
          <p:cNvSpPr>
            <a:spLocks noChangeShapeType="1"/>
          </p:cNvSpPr>
          <p:nvPr/>
        </p:nvSpPr>
        <p:spPr bwMode="auto">
          <a:xfrm>
            <a:off x="7086600" y="5486400"/>
            <a:ext cx="0" cy="304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64" name="Line 28">
            <a:extLst>
              <a:ext uri="{FF2B5EF4-FFF2-40B4-BE49-F238E27FC236}">
                <a16:creationId xmlns:a16="http://schemas.microsoft.com/office/drawing/2014/main" id="{CA046F70-5E00-E73B-FA4E-6FAECE75592F}"/>
              </a:ext>
            </a:extLst>
          </p:cNvPr>
          <p:cNvSpPr>
            <a:spLocks noChangeShapeType="1"/>
          </p:cNvSpPr>
          <p:nvPr/>
        </p:nvSpPr>
        <p:spPr bwMode="auto">
          <a:xfrm flipV="1">
            <a:off x="8763000" y="4267200"/>
            <a:ext cx="0" cy="1524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65" name="Line 29">
            <a:extLst>
              <a:ext uri="{FF2B5EF4-FFF2-40B4-BE49-F238E27FC236}">
                <a16:creationId xmlns:a16="http://schemas.microsoft.com/office/drawing/2014/main" id="{516E5E3F-3D2A-A6F4-E275-FC50A979D359}"/>
              </a:ext>
            </a:extLst>
          </p:cNvPr>
          <p:cNvSpPr>
            <a:spLocks noChangeShapeType="1"/>
          </p:cNvSpPr>
          <p:nvPr/>
        </p:nvSpPr>
        <p:spPr bwMode="auto">
          <a:xfrm>
            <a:off x="7086600" y="2133600"/>
            <a:ext cx="0" cy="304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66" name="Line 30">
            <a:extLst>
              <a:ext uri="{FF2B5EF4-FFF2-40B4-BE49-F238E27FC236}">
                <a16:creationId xmlns:a16="http://schemas.microsoft.com/office/drawing/2014/main" id="{62FF2E72-D4BA-227A-9B86-C74B534401DB}"/>
              </a:ext>
            </a:extLst>
          </p:cNvPr>
          <p:cNvSpPr>
            <a:spLocks noChangeShapeType="1"/>
          </p:cNvSpPr>
          <p:nvPr/>
        </p:nvSpPr>
        <p:spPr bwMode="auto">
          <a:xfrm>
            <a:off x="7086600" y="4648200"/>
            <a:ext cx="0" cy="3810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67" name="Line 31">
            <a:extLst>
              <a:ext uri="{FF2B5EF4-FFF2-40B4-BE49-F238E27FC236}">
                <a16:creationId xmlns:a16="http://schemas.microsoft.com/office/drawing/2014/main" id="{1E9C8FCC-3CDA-5D05-ECB6-58C1E55F3256}"/>
              </a:ext>
            </a:extLst>
          </p:cNvPr>
          <p:cNvSpPr>
            <a:spLocks noChangeShapeType="1"/>
          </p:cNvSpPr>
          <p:nvPr/>
        </p:nvSpPr>
        <p:spPr bwMode="auto">
          <a:xfrm flipH="1">
            <a:off x="8458200" y="1905000"/>
            <a:ext cx="3048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68" name="Text Box 32">
            <a:extLst>
              <a:ext uri="{FF2B5EF4-FFF2-40B4-BE49-F238E27FC236}">
                <a16:creationId xmlns:a16="http://schemas.microsoft.com/office/drawing/2014/main" id="{FA340C3E-7962-9775-7E77-10286D4D95E4}"/>
              </a:ext>
            </a:extLst>
          </p:cNvPr>
          <p:cNvSpPr txBox="1">
            <a:spLocks noChangeArrowheads="1"/>
          </p:cNvSpPr>
          <p:nvPr/>
        </p:nvSpPr>
        <p:spPr bwMode="auto">
          <a:xfrm>
            <a:off x="53467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65569" name="Line 33">
            <a:extLst>
              <a:ext uri="{FF2B5EF4-FFF2-40B4-BE49-F238E27FC236}">
                <a16:creationId xmlns:a16="http://schemas.microsoft.com/office/drawing/2014/main" id="{AE90DED6-EB18-1037-31BB-039CDE26F8B9}"/>
              </a:ext>
            </a:extLst>
          </p:cNvPr>
          <p:cNvSpPr>
            <a:spLocks noChangeShapeType="1"/>
          </p:cNvSpPr>
          <p:nvPr/>
        </p:nvSpPr>
        <p:spPr bwMode="auto">
          <a:xfrm flipV="1">
            <a:off x="8763000" y="19050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70" name="Text Box 34">
            <a:extLst>
              <a:ext uri="{FF2B5EF4-FFF2-40B4-BE49-F238E27FC236}">
                <a16:creationId xmlns:a16="http://schemas.microsoft.com/office/drawing/2014/main" id="{466D2305-651A-441D-55BB-A9956A47D5CE}"/>
              </a:ext>
            </a:extLst>
          </p:cNvPr>
          <p:cNvSpPr txBox="1">
            <a:spLocks noChangeArrowheads="1"/>
          </p:cNvSpPr>
          <p:nvPr/>
        </p:nvSpPr>
        <p:spPr bwMode="auto">
          <a:xfrm>
            <a:off x="5715000" y="28670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65571" name="Rectangle 35">
            <a:extLst>
              <a:ext uri="{FF2B5EF4-FFF2-40B4-BE49-F238E27FC236}">
                <a16:creationId xmlns:a16="http://schemas.microsoft.com/office/drawing/2014/main" id="{3F2160F3-34E0-55AD-62FE-75CF30A67465}"/>
              </a:ext>
            </a:extLst>
          </p:cNvPr>
          <p:cNvSpPr>
            <a:spLocks noChangeArrowheads="1"/>
          </p:cNvSpPr>
          <p:nvPr/>
        </p:nvSpPr>
        <p:spPr bwMode="auto">
          <a:xfrm>
            <a:off x="5791200" y="4191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72" name="Rectangle 36">
            <a:extLst>
              <a:ext uri="{FF2B5EF4-FFF2-40B4-BE49-F238E27FC236}">
                <a16:creationId xmlns:a16="http://schemas.microsoft.com/office/drawing/2014/main" id="{7933694B-53B3-AD16-89F6-28410ED2BC3E}"/>
              </a:ext>
            </a:extLst>
          </p:cNvPr>
          <p:cNvSpPr>
            <a:spLocks noChangeArrowheads="1"/>
          </p:cNvSpPr>
          <p:nvPr/>
        </p:nvSpPr>
        <p:spPr bwMode="auto">
          <a:xfrm>
            <a:off x="5791200" y="32766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65573" name="Line 37">
            <a:extLst>
              <a:ext uri="{FF2B5EF4-FFF2-40B4-BE49-F238E27FC236}">
                <a16:creationId xmlns:a16="http://schemas.microsoft.com/office/drawing/2014/main" id="{1D2880A8-D00B-2355-3828-BDCBE23875F7}"/>
              </a:ext>
            </a:extLst>
          </p:cNvPr>
          <p:cNvSpPr>
            <a:spLocks noChangeShapeType="1"/>
          </p:cNvSpPr>
          <p:nvPr/>
        </p:nvSpPr>
        <p:spPr bwMode="auto">
          <a:xfrm>
            <a:off x="7086600" y="3733800"/>
            <a:ext cx="0" cy="3810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74" name="Line 38">
            <a:extLst>
              <a:ext uri="{FF2B5EF4-FFF2-40B4-BE49-F238E27FC236}">
                <a16:creationId xmlns:a16="http://schemas.microsoft.com/office/drawing/2014/main" id="{A4CDD2B2-925C-C689-2BF7-7A71A1D8E300}"/>
              </a:ext>
            </a:extLst>
          </p:cNvPr>
          <p:cNvSpPr>
            <a:spLocks noChangeShapeType="1"/>
          </p:cNvSpPr>
          <p:nvPr/>
        </p:nvSpPr>
        <p:spPr bwMode="auto">
          <a:xfrm>
            <a:off x="7086600" y="2895600"/>
            <a:ext cx="0" cy="304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75" name="Text Box 39">
            <a:extLst>
              <a:ext uri="{FF2B5EF4-FFF2-40B4-BE49-F238E27FC236}">
                <a16:creationId xmlns:a16="http://schemas.microsoft.com/office/drawing/2014/main" id="{82706828-D218-2B34-1A18-5B31D4A627F8}"/>
              </a:ext>
            </a:extLst>
          </p:cNvPr>
          <p:cNvSpPr txBox="1">
            <a:spLocks noChangeArrowheads="1"/>
          </p:cNvSpPr>
          <p:nvPr/>
        </p:nvSpPr>
        <p:spPr bwMode="auto">
          <a:xfrm>
            <a:off x="5715000" y="37084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65576" name="Text Box 40">
            <a:extLst>
              <a:ext uri="{FF2B5EF4-FFF2-40B4-BE49-F238E27FC236}">
                <a16:creationId xmlns:a16="http://schemas.microsoft.com/office/drawing/2014/main" id="{EBBEF00E-36FF-0450-FA16-DC48F7ED74D1}"/>
              </a:ext>
            </a:extLst>
          </p:cNvPr>
          <p:cNvSpPr txBox="1">
            <a:spLocks noChangeArrowheads="1"/>
          </p:cNvSpPr>
          <p:nvPr/>
        </p:nvSpPr>
        <p:spPr bwMode="auto">
          <a:xfrm>
            <a:off x="5715000" y="54610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65577" name="Text Box 41">
            <a:extLst>
              <a:ext uri="{FF2B5EF4-FFF2-40B4-BE49-F238E27FC236}">
                <a16:creationId xmlns:a16="http://schemas.microsoft.com/office/drawing/2014/main" id="{4667DE5B-5290-9E68-D3F9-16AE9A9C0BA9}"/>
              </a:ext>
            </a:extLst>
          </p:cNvPr>
          <p:cNvSpPr txBox="1">
            <a:spLocks noChangeArrowheads="1"/>
          </p:cNvSpPr>
          <p:nvPr/>
        </p:nvSpPr>
        <p:spPr bwMode="auto">
          <a:xfrm>
            <a:off x="5334000" y="46323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endParaRPr lang="en-US" altLang="en-US" sz="1800">
              <a:latin typeface="Arial" panose="020B0604020202020204" pitchFamily="34" charset="0"/>
            </a:endParaRPr>
          </a:p>
        </p:txBody>
      </p:sp>
      <p:sp>
        <p:nvSpPr>
          <p:cNvPr id="65578" name="Text Box 42">
            <a:extLst>
              <a:ext uri="{FF2B5EF4-FFF2-40B4-BE49-F238E27FC236}">
                <a16:creationId xmlns:a16="http://schemas.microsoft.com/office/drawing/2014/main" id="{A068DBD7-A91C-1EE9-B2D7-AFC2E1FD86F3}"/>
              </a:ext>
            </a:extLst>
          </p:cNvPr>
          <p:cNvSpPr txBox="1">
            <a:spLocks noChangeArrowheads="1"/>
          </p:cNvSpPr>
          <p:nvPr/>
        </p:nvSpPr>
        <p:spPr bwMode="auto">
          <a:xfrm>
            <a:off x="4598988" y="2505075"/>
            <a:ext cx="582612"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chemeClr val="hlink"/>
                </a:solidFill>
                <a:latin typeface="Arial" panose="020B0604020202020204" pitchFamily="34" charset="0"/>
              </a:rPr>
              <a:t>DA</a:t>
            </a:r>
          </a:p>
        </p:txBody>
      </p:sp>
      <p:sp>
        <p:nvSpPr>
          <p:cNvPr id="65579" name="Line 43">
            <a:extLst>
              <a:ext uri="{FF2B5EF4-FFF2-40B4-BE49-F238E27FC236}">
                <a16:creationId xmlns:a16="http://schemas.microsoft.com/office/drawing/2014/main" id="{025B5630-6CCD-69B7-6AE4-CD19FD8A4F00}"/>
              </a:ext>
            </a:extLst>
          </p:cNvPr>
          <p:cNvSpPr>
            <a:spLocks noChangeShapeType="1"/>
          </p:cNvSpPr>
          <p:nvPr/>
        </p:nvSpPr>
        <p:spPr bwMode="auto">
          <a:xfrm>
            <a:off x="5181600" y="2819400"/>
            <a:ext cx="4572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5580" name="Line 46">
            <a:extLst>
              <a:ext uri="{FF2B5EF4-FFF2-40B4-BE49-F238E27FC236}">
                <a16:creationId xmlns:a16="http://schemas.microsoft.com/office/drawing/2014/main" id="{4FAF95E9-8429-16A2-5715-88525FF3E840}"/>
              </a:ext>
            </a:extLst>
          </p:cNvPr>
          <p:cNvSpPr>
            <a:spLocks noChangeShapeType="1"/>
          </p:cNvSpPr>
          <p:nvPr/>
        </p:nvSpPr>
        <p:spPr bwMode="auto">
          <a:xfrm flipH="1">
            <a:off x="4038600" y="2819400"/>
            <a:ext cx="5334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4255" name="Text Box 47">
            <a:extLst>
              <a:ext uri="{FF2B5EF4-FFF2-40B4-BE49-F238E27FC236}">
                <a16:creationId xmlns:a16="http://schemas.microsoft.com/office/drawing/2014/main" id="{35AB2E3E-28C5-4FB5-580F-98B5C789520A}"/>
              </a:ext>
            </a:extLst>
          </p:cNvPr>
          <p:cNvSpPr txBox="1">
            <a:spLocks noChangeArrowheads="1"/>
          </p:cNvSpPr>
          <p:nvPr/>
        </p:nvSpPr>
        <p:spPr bwMode="auto">
          <a:xfrm>
            <a:off x="4006850" y="2362200"/>
            <a:ext cx="641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chemeClr val="hlink"/>
                </a:solidFill>
                <a:latin typeface="Arial" panose="020B0604020202020204" pitchFamily="34" charset="0"/>
              </a:rPr>
              <a:t>(+)</a:t>
            </a:r>
          </a:p>
        </p:txBody>
      </p:sp>
      <p:sp>
        <p:nvSpPr>
          <p:cNvPr id="65582" name="Text Box 48">
            <a:extLst>
              <a:ext uri="{FF2B5EF4-FFF2-40B4-BE49-F238E27FC236}">
                <a16:creationId xmlns:a16="http://schemas.microsoft.com/office/drawing/2014/main" id="{B9BEF884-F138-7F12-F625-02BE6CEFAE16}"/>
              </a:ext>
            </a:extLst>
          </p:cNvPr>
          <p:cNvSpPr txBox="1">
            <a:spLocks noChangeArrowheads="1"/>
          </p:cNvSpPr>
          <p:nvPr/>
        </p:nvSpPr>
        <p:spPr bwMode="auto">
          <a:xfrm>
            <a:off x="8305800" y="3810000"/>
            <a:ext cx="8953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a:t>
            </a:r>
          </a:p>
        </p:txBody>
      </p:sp>
      <p:sp>
        <p:nvSpPr>
          <p:cNvPr id="94263" name="Line 55">
            <a:extLst>
              <a:ext uri="{FF2B5EF4-FFF2-40B4-BE49-F238E27FC236}">
                <a16:creationId xmlns:a16="http://schemas.microsoft.com/office/drawing/2014/main" id="{ADEDDBE2-2313-14DC-26B5-58C9F03E59DC}"/>
              </a:ext>
            </a:extLst>
          </p:cNvPr>
          <p:cNvSpPr>
            <a:spLocks noChangeShapeType="1"/>
          </p:cNvSpPr>
          <p:nvPr/>
        </p:nvSpPr>
        <p:spPr bwMode="auto">
          <a:xfrm>
            <a:off x="2895600" y="3200400"/>
            <a:ext cx="0" cy="1371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4264" name="Line 56">
            <a:extLst>
              <a:ext uri="{FF2B5EF4-FFF2-40B4-BE49-F238E27FC236}">
                <a16:creationId xmlns:a16="http://schemas.microsoft.com/office/drawing/2014/main" id="{81CC6E92-1016-6BF6-B74C-8D50BA36EC29}"/>
              </a:ext>
            </a:extLst>
          </p:cNvPr>
          <p:cNvSpPr>
            <a:spLocks noChangeShapeType="1"/>
          </p:cNvSpPr>
          <p:nvPr/>
        </p:nvSpPr>
        <p:spPr bwMode="auto">
          <a:xfrm flipV="1">
            <a:off x="2590800" y="5562600"/>
            <a:ext cx="381000" cy="228600"/>
          </a:xfrm>
          <a:prstGeom prst="line">
            <a:avLst/>
          </a:prstGeom>
          <a:noFill/>
          <a:ln w="412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4265" name="Line 57">
            <a:extLst>
              <a:ext uri="{FF2B5EF4-FFF2-40B4-BE49-F238E27FC236}">
                <a16:creationId xmlns:a16="http://schemas.microsoft.com/office/drawing/2014/main" id="{B14FEE34-248F-37E8-C515-23F6AEC3D96E}"/>
              </a:ext>
            </a:extLst>
          </p:cNvPr>
          <p:cNvSpPr>
            <a:spLocks noChangeShapeType="1"/>
          </p:cNvSpPr>
          <p:nvPr/>
        </p:nvSpPr>
        <p:spPr bwMode="auto">
          <a:xfrm flipV="1">
            <a:off x="6934200" y="2971800"/>
            <a:ext cx="381000" cy="152400"/>
          </a:xfrm>
          <a:prstGeom prst="line">
            <a:avLst/>
          </a:prstGeom>
          <a:noFill/>
          <a:ln w="412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42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426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426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422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42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9" grpId="0"/>
      <p:bldP spid="9425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5">
            <a:extLst>
              <a:ext uri="{FF2B5EF4-FFF2-40B4-BE49-F238E27FC236}">
                <a16:creationId xmlns:a16="http://schemas.microsoft.com/office/drawing/2014/main" id="{BEF32BB1-F38C-CE3F-6A28-E292ED64CF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84163"/>
            <a:ext cx="8593137" cy="616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F0EC358-A436-50D0-6DC0-38D3CCA7F0B3}"/>
              </a:ext>
            </a:extLst>
          </p:cNvPr>
          <p:cNvSpPr txBox="1"/>
          <p:nvPr/>
        </p:nvSpPr>
        <p:spPr>
          <a:xfrm>
            <a:off x="6300788" y="4076700"/>
            <a:ext cx="1871662" cy="1200150"/>
          </a:xfrm>
          <a:prstGeom prst="rect">
            <a:avLst/>
          </a:prstGeom>
          <a:solidFill>
            <a:schemeClr val="tx1">
              <a:lumMod val="50000"/>
            </a:schemeClr>
          </a:solidFill>
        </p:spPr>
        <p:txBody>
          <a:bodyPr>
            <a:spAutoFit/>
          </a:bodyPr>
          <a:lstStyle/>
          <a:p>
            <a:pPr>
              <a:defRPr/>
            </a:pPr>
            <a:endParaRPr lang="en-GB" dirty="0"/>
          </a:p>
          <a:p>
            <a:pPr>
              <a:defRPr/>
            </a:pPr>
            <a:r>
              <a:rPr lang="en-GB" dirty="0"/>
              <a:t>Globus pallidus</a:t>
            </a:r>
            <a:br>
              <a:rPr lang="en-GB" dirty="0"/>
            </a:br>
            <a:r>
              <a:rPr lang="en-GB" dirty="0"/>
              <a:t>Substantia nigra</a:t>
            </a:r>
          </a:p>
          <a:p>
            <a:pPr>
              <a:defRPr/>
            </a:pPr>
            <a:endParaRPr lang="en-GB" dirty="0"/>
          </a:p>
        </p:txBody>
      </p:sp>
      <p:sp>
        <p:nvSpPr>
          <p:cNvPr id="66564" name="TextBox 8">
            <a:extLst>
              <a:ext uri="{FF2B5EF4-FFF2-40B4-BE49-F238E27FC236}">
                <a16:creationId xmlns:a16="http://schemas.microsoft.com/office/drawing/2014/main" id="{72FD4B52-49C5-61F1-3EBD-83FCD10020E6}"/>
              </a:ext>
            </a:extLst>
          </p:cNvPr>
          <p:cNvSpPr txBox="1">
            <a:spLocks noChangeArrowheads="1"/>
          </p:cNvSpPr>
          <p:nvPr/>
        </p:nvSpPr>
        <p:spPr bwMode="auto">
          <a:xfrm>
            <a:off x="101600" y="6251575"/>
            <a:ext cx="9042400" cy="6461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The oculomotor loop has an important function in the control of voluntary saccadic ocular movements. </a:t>
            </a:r>
          </a:p>
        </p:txBody>
      </p:sp>
      <p:sp>
        <p:nvSpPr>
          <p:cNvPr id="10" name="TextBox 9">
            <a:extLst>
              <a:ext uri="{FF2B5EF4-FFF2-40B4-BE49-F238E27FC236}">
                <a16:creationId xmlns:a16="http://schemas.microsoft.com/office/drawing/2014/main" id="{D784B1BD-EBC3-F39B-9F9C-C626AF4EFC27}"/>
              </a:ext>
            </a:extLst>
          </p:cNvPr>
          <p:cNvSpPr txBox="1"/>
          <p:nvPr/>
        </p:nvSpPr>
        <p:spPr>
          <a:xfrm>
            <a:off x="3132138" y="5634038"/>
            <a:ext cx="2303462" cy="646112"/>
          </a:xfrm>
          <a:prstGeom prst="rect">
            <a:avLst/>
          </a:prstGeom>
          <a:solidFill>
            <a:schemeClr val="tx1">
              <a:lumMod val="50000"/>
            </a:schemeClr>
          </a:solidFill>
        </p:spPr>
        <p:txBody>
          <a:bodyPr>
            <a:spAutoFit/>
          </a:bodyPr>
          <a:lstStyle/>
          <a:p>
            <a:pPr>
              <a:defRPr/>
            </a:pPr>
            <a:r>
              <a:rPr lang="en-GB" dirty="0"/>
              <a:t>Tectum of midbrain</a:t>
            </a:r>
          </a:p>
          <a:p>
            <a:pPr>
              <a:defRPr/>
            </a:pPr>
            <a:r>
              <a:rPr lang="en-GB" dirty="0"/>
              <a:t>(</a:t>
            </a:r>
            <a:r>
              <a:rPr lang="en-GB" dirty="0" err="1"/>
              <a:t>Collicului</a:t>
            </a:r>
            <a:r>
              <a:rPr lang="en-GB" dirty="0"/>
              <a:t> superiors)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a:extLst>
              <a:ext uri="{FF2B5EF4-FFF2-40B4-BE49-F238E27FC236}">
                <a16:creationId xmlns:a16="http://schemas.microsoft.com/office/drawing/2014/main" id="{148BE720-4A37-75D6-A1E5-7F086EFF9E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1788"/>
            <a:ext cx="9144000" cy="591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3C3A320-8057-BD01-3F8B-E70AC3FE676D}"/>
              </a:ext>
            </a:extLst>
          </p:cNvPr>
          <p:cNvSpPr txBox="1"/>
          <p:nvPr/>
        </p:nvSpPr>
        <p:spPr>
          <a:xfrm>
            <a:off x="4667250" y="1557338"/>
            <a:ext cx="312738" cy="368300"/>
          </a:xfrm>
          <a:prstGeom prst="rect">
            <a:avLst/>
          </a:prstGeom>
          <a:solidFill>
            <a:schemeClr val="bg2">
              <a:lumMod val="90000"/>
              <a:lumOff val="10000"/>
            </a:schemeClr>
          </a:solidFill>
        </p:spPr>
        <p:txBody>
          <a:bodyPr wrap="none">
            <a:spAutoFit/>
          </a:bodyPr>
          <a:lstStyle/>
          <a:p>
            <a:pPr>
              <a:defRPr/>
            </a:pPr>
            <a:r>
              <a:rPr lang="en-GB" dirty="0"/>
              <a:t>1</a:t>
            </a:r>
          </a:p>
        </p:txBody>
      </p:sp>
      <p:sp>
        <p:nvSpPr>
          <p:cNvPr id="5" name="TextBox 4">
            <a:extLst>
              <a:ext uri="{FF2B5EF4-FFF2-40B4-BE49-F238E27FC236}">
                <a16:creationId xmlns:a16="http://schemas.microsoft.com/office/drawing/2014/main" id="{A3892DB0-8125-B206-E744-0B1359738B3C}"/>
              </a:ext>
            </a:extLst>
          </p:cNvPr>
          <p:cNvSpPr txBox="1"/>
          <p:nvPr/>
        </p:nvSpPr>
        <p:spPr>
          <a:xfrm>
            <a:off x="7885113" y="1557338"/>
            <a:ext cx="312737" cy="368300"/>
          </a:xfrm>
          <a:prstGeom prst="rect">
            <a:avLst/>
          </a:prstGeom>
          <a:solidFill>
            <a:schemeClr val="bg2">
              <a:lumMod val="90000"/>
              <a:lumOff val="10000"/>
            </a:schemeClr>
          </a:solidFill>
        </p:spPr>
        <p:txBody>
          <a:bodyPr wrap="none">
            <a:spAutoFit/>
          </a:bodyPr>
          <a:lstStyle/>
          <a:p>
            <a:pPr>
              <a:defRPr/>
            </a:pPr>
            <a:r>
              <a:rPr lang="en-GB" dirty="0"/>
              <a:t>2</a:t>
            </a:r>
          </a:p>
        </p:txBody>
      </p:sp>
      <p:sp>
        <p:nvSpPr>
          <p:cNvPr id="6" name="TextBox 5">
            <a:extLst>
              <a:ext uri="{FF2B5EF4-FFF2-40B4-BE49-F238E27FC236}">
                <a16:creationId xmlns:a16="http://schemas.microsoft.com/office/drawing/2014/main" id="{B3292655-3B55-A9A9-5569-56B17864D55F}"/>
              </a:ext>
            </a:extLst>
          </p:cNvPr>
          <p:cNvSpPr txBox="1"/>
          <p:nvPr/>
        </p:nvSpPr>
        <p:spPr>
          <a:xfrm>
            <a:off x="7720013" y="4005263"/>
            <a:ext cx="312737" cy="369887"/>
          </a:xfrm>
          <a:prstGeom prst="rect">
            <a:avLst/>
          </a:prstGeom>
          <a:solidFill>
            <a:schemeClr val="bg2">
              <a:lumMod val="90000"/>
              <a:lumOff val="10000"/>
            </a:schemeClr>
          </a:solidFill>
        </p:spPr>
        <p:txBody>
          <a:bodyPr wrap="none">
            <a:spAutoFit/>
          </a:bodyPr>
          <a:lstStyle/>
          <a:p>
            <a:pPr>
              <a:defRPr/>
            </a:pPr>
            <a:r>
              <a:rPr lang="en-GB" dirty="0"/>
              <a:t>3</a:t>
            </a:r>
          </a:p>
        </p:txBody>
      </p:sp>
      <p:sp>
        <p:nvSpPr>
          <p:cNvPr id="7" name="TextBox 6">
            <a:extLst>
              <a:ext uri="{FF2B5EF4-FFF2-40B4-BE49-F238E27FC236}">
                <a16:creationId xmlns:a16="http://schemas.microsoft.com/office/drawing/2014/main" id="{FE4A4715-8F88-67A7-AD85-0E16D196D62A}"/>
              </a:ext>
            </a:extLst>
          </p:cNvPr>
          <p:cNvSpPr txBox="1"/>
          <p:nvPr/>
        </p:nvSpPr>
        <p:spPr>
          <a:xfrm>
            <a:off x="4824413" y="4079875"/>
            <a:ext cx="312737" cy="369888"/>
          </a:xfrm>
          <a:prstGeom prst="rect">
            <a:avLst/>
          </a:prstGeom>
          <a:solidFill>
            <a:schemeClr val="bg2">
              <a:lumMod val="90000"/>
              <a:lumOff val="10000"/>
            </a:schemeClr>
          </a:solidFill>
        </p:spPr>
        <p:txBody>
          <a:bodyPr wrap="none">
            <a:spAutoFit/>
          </a:bodyPr>
          <a:lstStyle/>
          <a:p>
            <a:pPr>
              <a:defRPr/>
            </a:pPr>
            <a:r>
              <a:rPr lang="en-GB" dirty="0"/>
              <a:t>4</a:t>
            </a:r>
          </a:p>
        </p:txBody>
      </p:sp>
      <p:sp>
        <p:nvSpPr>
          <p:cNvPr id="67591" name="TextBox 8">
            <a:extLst>
              <a:ext uri="{FF2B5EF4-FFF2-40B4-BE49-F238E27FC236}">
                <a16:creationId xmlns:a16="http://schemas.microsoft.com/office/drawing/2014/main" id="{9D9A9778-3EF3-357D-F069-1691537C2445}"/>
              </a:ext>
            </a:extLst>
          </p:cNvPr>
          <p:cNvSpPr txBox="1">
            <a:spLocks noChangeArrowheads="1"/>
          </p:cNvSpPr>
          <p:nvPr/>
        </p:nvSpPr>
        <p:spPr bwMode="auto">
          <a:xfrm>
            <a:off x="0" y="6172200"/>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t>The association (cognitive) loop functions in the planning of complex motor activity and determining the direction of movement.</a:t>
            </a:r>
          </a:p>
        </p:txBody>
      </p:sp>
      <p:sp>
        <p:nvSpPr>
          <p:cNvPr id="10" name="TextBox 9">
            <a:extLst>
              <a:ext uri="{FF2B5EF4-FFF2-40B4-BE49-F238E27FC236}">
                <a16:creationId xmlns:a16="http://schemas.microsoft.com/office/drawing/2014/main" id="{1C0A11D5-0149-D945-FF61-5AE11BB1208B}"/>
              </a:ext>
            </a:extLst>
          </p:cNvPr>
          <p:cNvSpPr txBox="1"/>
          <p:nvPr/>
        </p:nvSpPr>
        <p:spPr>
          <a:xfrm>
            <a:off x="468313" y="5445125"/>
            <a:ext cx="1825625" cy="646113"/>
          </a:xfrm>
          <a:prstGeom prst="rect">
            <a:avLst/>
          </a:prstGeom>
          <a:solidFill>
            <a:schemeClr val="tx1">
              <a:lumMod val="50000"/>
            </a:schemeClr>
          </a:solidFill>
        </p:spPr>
        <p:txBody>
          <a:bodyPr wrap="none">
            <a:spAutoFit/>
          </a:bodyPr>
          <a:lstStyle/>
          <a:p>
            <a:pPr>
              <a:defRPr/>
            </a:pPr>
            <a:r>
              <a:rPr lang="en-GB" dirty="0"/>
              <a:t>Motor nuclei of</a:t>
            </a:r>
            <a:br>
              <a:rPr lang="en-GB" dirty="0"/>
            </a:br>
            <a:r>
              <a:rPr lang="en-GB" dirty="0"/>
              <a:t>Medulla spinalis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a:extLst>
              <a:ext uri="{FF2B5EF4-FFF2-40B4-BE49-F238E27FC236}">
                <a16:creationId xmlns:a16="http://schemas.microsoft.com/office/drawing/2014/main" id="{11536548-C8E4-4596-1978-AFD37E6F4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31750"/>
            <a:ext cx="9144000"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EF59AA4-0BC9-2DC5-355C-6189E5A323B0}"/>
              </a:ext>
            </a:extLst>
          </p:cNvPr>
          <p:cNvSpPr txBox="1"/>
          <p:nvPr/>
        </p:nvSpPr>
        <p:spPr>
          <a:xfrm>
            <a:off x="0" y="5946100"/>
            <a:ext cx="9139884" cy="923330"/>
          </a:xfrm>
          <a:prstGeom prst="rect">
            <a:avLst/>
          </a:prstGeom>
          <a:solidFill>
            <a:schemeClr val="tx1"/>
          </a:solidFill>
        </p:spPr>
        <p:txBody>
          <a:bodyPr>
            <a:spAutoFit/>
          </a:bodyPr>
          <a:lstStyle/>
          <a:p>
            <a:pPr>
              <a:defRPr/>
            </a:pPr>
            <a:r>
              <a:rPr lang="en-GB" dirty="0">
                <a:solidFill>
                  <a:srgbClr val="0D0D0D"/>
                </a:solidFill>
                <a:highlight>
                  <a:srgbClr val="FFFFFF"/>
                </a:highlight>
                <a:latin typeface="ui-sans-serif"/>
              </a:rPr>
              <a:t>The ventral striatum (</a:t>
            </a:r>
            <a:r>
              <a:rPr lang="en-GB" dirty="0" err="1">
                <a:solidFill>
                  <a:srgbClr val="0D0D0D"/>
                </a:solidFill>
                <a:highlight>
                  <a:srgbClr val="FFFFFF"/>
                </a:highlight>
                <a:latin typeface="ui-sans-serif"/>
              </a:rPr>
              <a:t>nc</a:t>
            </a:r>
            <a:r>
              <a:rPr lang="en-GB" dirty="0">
                <a:solidFill>
                  <a:srgbClr val="0D0D0D"/>
                </a:solidFill>
                <a:highlight>
                  <a:srgbClr val="FFFFFF"/>
                </a:highlight>
                <a:latin typeface="ui-sans-serif"/>
              </a:rPr>
              <a:t>. </a:t>
            </a:r>
            <a:r>
              <a:rPr lang="en-GB" dirty="0" err="1">
                <a:solidFill>
                  <a:srgbClr val="0D0D0D"/>
                </a:solidFill>
                <a:highlight>
                  <a:srgbClr val="FFFFFF"/>
                </a:highlight>
                <a:latin typeface="ui-sans-serif"/>
              </a:rPr>
              <a:t>accumbens</a:t>
            </a:r>
            <a:r>
              <a:rPr lang="en-GB" dirty="0">
                <a:solidFill>
                  <a:srgbClr val="0D0D0D"/>
                </a:solidFill>
                <a:highlight>
                  <a:srgbClr val="FFFFFF"/>
                </a:highlight>
                <a:latin typeface="ui-sans-serif"/>
              </a:rPr>
              <a:t>) is  also connected with amygdala and hippocampus.</a:t>
            </a:r>
          </a:p>
          <a:p>
            <a:pPr>
              <a:defRPr/>
            </a:pPr>
            <a:r>
              <a:rPr lang="en-GB" dirty="0">
                <a:solidFill>
                  <a:srgbClr val="0D0D0D"/>
                </a:solidFill>
                <a:highlight>
                  <a:srgbClr val="FFFFFF"/>
                </a:highlight>
                <a:latin typeface="ui-sans-serif"/>
              </a:rPr>
              <a:t>The limbic loop is essential for integrating emotional, motivational, and reward-related information to guide </a:t>
            </a:r>
            <a:r>
              <a:rPr lang="en-GB" dirty="0" err="1">
                <a:solidFill>
                  <a:srgbClr val="0D0D0D"/>
                </a:solidFill>
                <a:highlight>
                  <a:srgbClr val="FFFFFF"/>
                </a:highlight>
                <a:latin typeface="ui-sans-serif"/>
              </a:rPr>
              <a:t>behavior</a:t>
            </a:r>
            <a:r>
              <a:rPr lang="en-GB" dirty="0">
                <a:solidFill>
                  <a:srgbClr val="0D0D0D"/>
                </a:solidFill>
                <a:highlight>
                  <a:srgbClr val="FFFFFF"/>
                </a:highlight>
                <a:latin typeface="ui-sans-serif"/>
              </a:rPr>
              <a:t> (</a:t>
            </a:r>
            <a:r>
              <a:rPr lang="en-GB" b="1" dirty="0">
                <a:solidFill>
                  <a:srgbClr val="0D0D0D"/>
                </a:solidFill>
                <a:highlight>
                  <a:srgbClr val="FFFFFF"/>
                </a:highlight>
                <a:latin typeface="ui-sans-serif"/>
              </a:rPr>
              <a:t>facial and general motor expressions of emotions</a:t>
            </a:r>
            <a:r>
              <a:rPr lang="en-GB" dirty="0">
                <a:solidFill>
                  <a:srgbClr val="0D0D0D"/>
                </a:solidFill>
                <a:highlight>
                  <a:srgbClr val="FFFFFF"/>
                </a:highlight>
                <a:latin typeface="ui-sans-serif"/>
              </a:rPr>
              <a:t>)</a:t>
            </a:r>
            <a:endParaRPr lang="en-GB" dirty="0"/>
          </a:p>
        </p:txBody>
      </p:sp>
      <p:sp>
        <p:nvSpPr>
          <p:cNvPr id="68612" name="TextBox 3">
            <a:extLst>
              <a:ext uri="{FF2B5EF4-FFF2-40B4-BE49-F238E27FC236}">
                <a16:creationId xmlns:a16="http://schemas.microsoft.com/office/drawing/2014/main" id="{4686E7BD-5990-BD61-4DFB-D272867857B8}"/>
              </a:ext>
            </a:extLst>
          </p:cNvPr>
          <p:cNvSpPr txBox="1">
            <a:spLocks noChangeArrowheads="1"/>
          </p:cNvSpPr>
          <p:nvPr/>
        </p:nvSpPr>
        <p:spPr bwMode="auto">
          <a:xfrm>
            <a:off x="6443663" y="2665413"/>
            <a:ext cx="233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t>Nucleus accumbens</a:t>
            </a:r>
          </a:p>
        </p:txBody>
      </p:sp>
      <p:sp>
        <p:nvSpPr>
          <p:cNvPr id="6" name="TextBox 5">
            <a:extLst>
              <a:ext uri="{FF2B5EF4-FFF2-40B4-BE49-F238E27FC236}">
                <a16:creationId xmlns:a16="http://schemas.microsoft.com/office/drawing/2014/main" id="{87AA1E36-7685-4EE1-EC64-2A49EE53E007}"/>
              </a:ext>
            </a:extLst>
          </p:cNvPr>
          <p:cNvSpPr txBox="1"/>
          <p:nvPr/>
        </p:nvSpPr>
        <p:spPr>
          <a:xfrm>
            <a:off x="5796136" y="3034853"/>
            <a:ext cx="3231240" cy="646331"/>
          </a:xfrm>
          <a:prstGeom prst="rect">
            <a:avLst/>
          </a:prstGeom>
          <a:noFill/>
        </p:spPr>
        <p:txBody>
          <a:bodyPr>
            <a:spAutoFit/>
          </a:bodyPr>
          <a:lstStyle/>
          <a:p>
            <a:pPr>
              <a:defRPr/>
            </a:pPr>
            <a:r>
              <a:rPr lang="en-GB" dirty="0">
                <a:solidFill>
                  <a:srgbClr val="0D0D0D"/>
                </a:solidFill>
                <a:highlight>
                  <a:srgbClr val="FFFFFF"/>
                </a:highlight>
                <a:latin typeface="ui-sans-serif"/>
              </a:rPr>
              <a:t>Key region for reward processing and reinforcement learning</a:t>
            </a:r>
            <a:endParaRPr lang="en-GB" dirty="0"/>
          </a:p>
        </p:txBody>
      </p:sp>
      <p:sp>
        <p:nvSpPr>
          <p:cNvPr id="8" name="TextBox 7">
            <a:extLst>
              <a:ext uri="{FF2B5EF4-FFF2-40B4-BE49-F238E27FC236}">
                <a16:creationId xmlns:a16="http://schemas.microsoft.com/office/drawing/2014/main" id="{DF0AE29E-1E91-47F1-F256-B4B35155BCB3}"/>
              </a:ext>
            </a:extLst>
          </p:cNvPr>
          <p:cNvSpPr txBox="1"/>
          <p:nvPr/>
        </p:nvSpPr>
        <p:spPr>
          <a:xfrm>
            <a:off x="375156" y="2850187"/>
            <a:ext cx="4124836" cy="923330"/>
          </a:xfrm>
          <a:prstGeom prst="rect">
            <a:avLst/>
          </a:prstGeom>
          <a:noFill/>
        </p:spPr>
        <p:txBody>
          <a:bodyPr>
            <a:spAutoFit/>
          </a:bodyPr>
          <a:lstStyle/>
          <a:p>
            <a:pPr>
              <a:defRPr/>
            </a:pPr>
            <a:r>
              <a:rPr lang="en-GB" dirty="0">
                <a:solidFill>
                  <a:srgbClr val="0D0D0D"/>
                </a:solidFill>
                <a:highlight>
                  <a:srgbClr val="FFFFFF"/>
                </a:highlight>
                <a:latin typeface="ui-sans-serif"/>
              </a:rPr>
              <a:t>Involved in decision-making, emotional regulation, and reward processing and motivational aspects of </a:t>
            </a:r>
            <a:r>
              <a:rPr lang="en-GB" dirty="0" err="1">
                <a:solidFill>
                  <a:srgbClr val="0D0D0D"/>
                </a:solidFill>
                <a:highlight>
                  <a:srgbClr val="FFFFFF"/>
                </a:highlight>
                <a:latin typeface="ui-sans-serif"/>
              </a:rPr>
              <a:t>behavior</a:t>
            </a:r>
            <a:r>
              <a:rPr lang="en-GB" dirty="0">
                <a:solidFill>
                  <a:srgbClr val="0D0D0D"/>
                </a:solidFill>
                <a:highlight>
                  <a:srgbClr val="FFFFFF"/>
                </a:highlight>
                <a:latin typeface="ui-sans-serif"/>
              </a:rPr>
              <a:t>.</a:t>
            </a:r>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59D2E5BD-A962-6C5E-E002-2D813B4DB640}"/>
              </a:ext>
            </a:extLst>
          </p:cNvPr>
          <p:cNvSpPr>
            <a:spLocks noChangeArrowheads="1"/>
          </p:cNvSpPr>
          <p:nvPr/>
        </p:nvSpPr>
        <p:spPr bwMode="auto">
          <a:xfrm>
            <a:off x="557213" y="735013"/>
            <a:ext cx="3457575" cy="0"/>
          </a:xfrm>
          <a:prstGeom prst="rect">
            <a:avLst/>
          </a:prstGeom>
          <a:noFill/>
          <a:ln>
            <a:noFill/>
          </a:ln>
          <a:effectLst>
            <a:prstShdw prst="shdw17" dist="17961" dir="2700000">
              <a:schemeClr val="accent1">
                <a:gamma/>
                <a:shade val="60000"/>
                <a:invGamma/>
              </a:schemeClr>
            </a:prstShdw>
          </a:effectLst>
        </p:spPr>
        <p:txBody>
          <a:bodyPr wrap="none" anchor="ctr">
            <a:spAutoFit/>
          </a:bodyPr>
          <a:lstStyle/>
          <a:p>
            <a:pPr>
              <a:defRPr/>
            </a:pPr>
            <a:br>
              <a:rPr lang="en-US" altLang="en-US" sz="1200">
                <a:solidFill>
                  <a:srgbClr val="000000"/>
                </a:solidFill>
                <a:latin typeface="Söhne"/>
              </a:rPr>
            </a:br>
            <a:endParaRPr lang="en-US" altLang="en-US"/>
          </a:p>
        </p:txBody>
      </p:sp>
      <p:pic>
        <p:nvPicPr>
          <p:cNvPr id="9219" name="Picture 9">
            <a:extLst>
              <a:ext uri="{FF2B5EF4-FFF2-40B4-BE49-F238E27FC236}">
                <a16:creationId xmlns:a16="http://schemas.microsoft.com/office/drawing/2014/main" id="{04FB48EA-F38B-DF10-0B9F-D4D557140B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67" r="3050"/>
          <a:stretch>
            <a:fillRect/>
          </a:stretch>
        </p:blipFill>
        <p:spPr bwMode="auto">
          <a:xfrm>
            <a:off x="125413" y="1628775"/>
            <a:ext cx="8893175"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3393BA72-A5A1-2732-BFD3-3100FCB49087}"/>
              </a:ext>
            </a:extLst>
          </p:cNvPr>
          <p:cNvSpPr>
            <a:spLocks noGrp="1" noChangeArrowheads="1"/>
          </p:cNvSpPr>
          <p:nvPr>
            <p:ph type="title"/>
          </p:nvPr>
        </p:nvSpPr>
        <p:spPr/>
        <p:txBody>
          <a:bodyPr/>
          <a:lstStyle/>
          <a:p>
            <a:r>
              <a:rPr lang="en-US" altLang="en-US" sz="4800">
                <a:latin typeface="Times New Roman" panose="02020603050405020304" pitchFamily="18" charset="0"/>
                <a:cs typeface="Times New Roman" panose="02020603050405020304" pitchFamily="18" charset="0"/>
              </a:rPr>
              <a:t>Movement Disorders</a:t>
            </a:r>
          </a:p>
        </p:txBody>
      </p:sp>
      <p:sp>
        <p:nvSpPr>
          <p:cNvPr id="69635" name="Rectangle 3">
            <a:extLst>
              <a:ext uri="{FF2B5EF4-FFF2-40B4-BE49-F238E27FC236}">
                <a16:creationId xmlns:a16="http://schemas.microsoft.com/office/drawing/2014/main" id="{02077A83-79F4-DAAA-3F4D-7996E9519454}"/>
              </a:ext>
            </a:extLst>
          </p:cNvPr>
          <p:cNvSpPr>
            <a:spLocks noGrp="1" noChangeArrowheads="1"/>
          </p:cNvSpPr>
          <p:nvPr>
            <p:ph type="body" idx="1"/>
          </p:nvPr>
        </p:nvSpPr>
        <p:spPr>
          <a:xfrm>
            <a:off x="457200" y="1828800"/>
            <a:ext cx="8229600" cy="4419600"/>
          </a:xfrm>
        </p:spPr>
        <p:txBody>
          <a:bodyPr/>
          <a:lstStyle/>
          <a:p>
            <a:r>
              <a:rPr lang="en-US" altLang="en-US" sz="4000">
                <a:latin typeface="Times New Roman" panose="02020603050405020304" pitchFamily="18" charset="0"/>
                <a:cs typeface="Times New Roman" panose="02020603050405020304" pitchFamily="18" charset="0"/>
              </a:rPr>
              <a:t>Hyperkinetic</a:t>
            </a:r>
          </a:p>
          <a:p>
            <a:pPr lvl="1"/>
            <a:r>
              <a:rPr lang="en-US" altLang="en-US" sz="3600">
                <a:latin typeface="Times New Roman" panose="02020603050405020304" pitchFamily="18" charset="0"/>
                <a:cs typeface="Times New Roman" panose="02020603050405020304" pitchFamily="18" charset="0"/>
              </a:rPr>
              <a:t>Hemiballismus</a:t>
            </a:r>
          </a:p>
          <a:p>
            <a:pPr lvl="1"/>
            <a:r>
              <a:rPr lang="en-US" altLang="en-US" sz="3600">
                <a:latin typeface="Times New Roman" panose="02020603050405020304" pitchFamily="18" charset="0"/>
                <a:cs typeface="Times New Roman" panose="02020603050405020304" pitchFamily="18" charset="0"/>
              </a:rPr>
              <a:t>Huntington’s Disease</a:t>
            </a:r>
          </a:p>
          <a:p>
            <a:r>
              <a:rPr lang="en-US" altLang="en-US" sz="4000">
                <a:latin typeface="Times New Roman" panose="02020603050405020304" pitchFamily="18" charset="0"/>
                <a:cs typeface="Times New Roman" panose="02020603050405020304" pitchFamily="18" charset="0"/>
              </a:rPr>
              <a:t>Hypokinetic</a:t>
            </a:r>
          </a:p>
          <a:p>
            <a:pPr lvl="1"/>
            <a:r>
              <a:rPr lang="en-US" altLang="en-US" sz="3600">
                <a:latin typeface="Times New Roman" panose="02020603050405020304" pitchFamily="18" charset="0"/>
                <a:cs typeface="Times New Roman" panose="02020603050405020304" pitchFamily="18" charset="0"/>
              </a:rPr>
              <a:t>Parkinson’s Disease</a:t>
            </a:r>
          </a:p>
          <a:p>
            <a:pPr lvl="1"/>
            <a:r>
              <a:rPr lang="en-US" altLang="en-US" sz="3600">
                <a:latin typeface="Times New Roman" panose="02020603050405020304" pitchFamily="18" charset="0"/>
                <a:cs typeface="Times New Roman" panose="02020603050405020304" pitchFamily="18" charset="0"/>
              </a:rPr>
              <a:t>Drug Induced (Neuroleptics…)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4">
            <a:extLst>
              <a:ext uri="{FF2B5EF4-FFF2-40B4-BE49-F238E27FC236}">
                <a16:creationId xmlns:a16="http://schemas.microsoft.com/office/drawing/2014/main" id="{68549A02-4C10-7659-9E8A-AE38807F43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8000"/>
          <a:stretch>
            <a:fillRect/>
          </a:stretch>
        </p:blipFill>
        <p:spPr bwMode="auto">
          <a:xfrm>
            <a:off x="5029200" y="1371600"/>
            <a:ext cx="38100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Line 5">
            <a:extLst>
              <a:ext uri="{FF2B5EF4-FFF2-40B4-BE49-F238E27FC236}">
                <a16:creationId xmlns:a16="http://schemas.microsoft.com/office/drawing/2014/main" id="{9311BD5F-5945-B651-C1DB-0C211937472E}"/>
              </a:ext>
            </a:extLst>
          </p:cNvPr>
          <p:cNvSpPr>
            <a:spLocks noChangeShapeType="1"/>
          </p:cNvSpPr>
          <p:nvPr/>
        </p:nvSpPr>
        <p:spPr bwMode="auto">
          <a:xfrm flipH="1">
            <a:off x="7010400" y="2228850"/>
            <a:ext cx="228600" cy="211455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84" name="Line 6">
            <a:extLst>
              <a:ext uri="{FF2B5EF4-FFF2-40B4-BE49-F238E27FC236}">
                <a16:creationId xmlns:a16="http://schemas.microsoft.com/office/drawing/2014/main" id="{76176BB0-7EB8-919E-7056-3BE21A691677}"/>
              </a:ext>
            </a:extLst>
          </p:cNvPr>
          <p:cNvSpPr>
            <a:spLocks noChangeShapeType="1"/>
          </p:cNvSpPr>
          <p:nvPr/>
        </p:nvSpPr>
        <p:spPr bwMode="auto">
          <a:xfrm>
            <a:off x="69342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85" name="Line 7">
            <a:extLst>
              <a:ext uri="{FF2B5EF4-FFF2-40B4-BE49-F238E27FC236}">
                <a16:creationId xmlns:a16="http://schemas.microsoft.com/office/drawing/2014/main" id="{2F94B40A-E71E-4C1B-768F-A7CC9CFCC8F1}"/>
              </a:ext>
            </a:extLst>
          </p:cNvPr>
          <p:cNvSpPr>
            <a:spLocks noChangeShapeType="1"/>
          </p:cNvSpPr>
          <p:nvPr/>
        </p:nvSpPr>
        <p:spPr bwMode="auto">
          <a:xfrm flipH="1">
            <a:off x="6096000" y="4648200"/>
            <a:ext cx="6858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86" name="Line 8">
            <a:extLst>
              <a:ext uri="{FF2B5EF4-FFF2-40B4-BE49-F238E27FC236}">
                <a16:creationId xmlns:a16="http://schemas.microsoft.com/office/drawing/2014/main" id="{B5B976AE-C910-BEBF-38BA-9BB4F63925B6}"/>
              </a:ext>
            </a:extLst>
          </p:cNvPr>
          <p:cNvSpPr>
            <a:spLocks noChangeShapeType="1"/>
          </p:cNvSpPr>
          <p:nvPr/>
        </p:nvSpPr>
        <p:spPr bwMode="auto">
          <a:xfrm>
            <a:off x="62484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87" name="Line 9">
            <a:extLst>
              <a:ext uri="{FF2B5EF4-FFF2-40B4-BE49-F238E27FC236}">
                <a16:creationId xmlns:a16="http://schemas.microsoft.com/office/drawing/2014/main" id="{3AFFF93F-75E3-F68C-8FCF-D9D410E59C7A}"/>
              </a:ext>
            </a:extLst>
          </p:cNvPr>
          <p:cNvSpPr>
            <a:spLocks noChangeShapeType="1"/>
          </p:cNvSpPr>
          <p:nvPr/>
        </p:nvSpPr>
        <p:spPr bwMode="auto">
          <a:xfrm flipV="1">
            <a:off x="6248400" y="2152650"/>
            <a:ext cx="914400" cy="22098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88" name="Text Box 10">
            <a:extLst>
              <a:ext uri="{FF2B5EF4-FFF2-40B4-BE49-F238E27FC236}">
                <a16:creationId xmlns:a16="http://schemas.microsoft.com/office/drawing/2014/main" id="{AE191ABB-5140-A6C4-7CDA-DA8A27C2872E}"/>
              </a:ext>
            </a:extLst>
          </p:cNvPr>
          <p:cNvSpPr txBox="1">
            <a:spLocks noChangeArrowheads="1"/>
          </p:cNvSpPr>
          <p:nvPr/>
        </p:nvSpPr>
        <p:spPr bwMode="auto">
          <a:xfrm>
            <a:off x="1676400" y="1524000"/>
            <a:ext cx="3225800" cy="478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GP externa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STN	</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VA/VL THALAMUS</a:t>
            </a:r>
          </a:p>
        </p:txBody>
      </p:sp>
      <p:sp>
        <p:nvSpPr>
          <p:cNvPr id="71689" name="Rectangle 11">
            <a:extLst>
              <a:ext uri="{FF2B5EF4-FFF2-40B4-BE49-F238E27FC236}">
                <a16:creationId xmlns:a16="http://schemas.microsoft.com/office/drawing/2014/main" id="{1E0A4100-DFB0-8E8D-7091-193D4F1B7E75}"/>
              </a:ext>
            </a:extLst>
          </p:cNvPr>
          <p:cNvSpPr>
            <a:spLocks noChangeArrowheads="1"/>
          </p:cNvSpPr>
          <p:nvPr/>
        </p:nvSpPr>
        <p:spPr bwMode="auto">
          <a:xfrm>
            <a:off x="1905000" y="15240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1690" name="Rectangle 12">
            <a:extLst>
              <a:ext uri="{FF2B5EF4-FFF2-40B4-BE49-F238E27FC236}">
                <a16:creationId xmlns:a16="http://schemas.microsoft.com/office/drawing/2014/main" id="{A9E52046-0CD2-6FC3-48F9-5DE0F09F233D}"/>
              </a:ext>
            </a:extLst>
          </p:cNvPr>
          <p:cNvSpPr>
            <a:spLocks noChangeArrowheads="1"/>
          </p:cNvSpPr>
          <p:nvPr/>
        </p:nvSpPr>
        <p:spPr bwMode="auto">
          <a:xfrm>
            <a:off x="1905000" y="50292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1691" name="Rectangle 13">
            <a:extLst>
              <a:ext uri="{FF2B5EF4-FFF2-40B4-BE49-F238E27FC236}">
                <a16:creationId xmlns:a16="http://schemas.microsoft.com/office/drawing/2014/main" id="{91482B3B-DDBB-D469-3F6D-AB117894CBEE}"/>
              </a:ext>
            </a:extLst>
          </p:cNvPr>
          <p:cNvSpPr>
            <a:spLocks noChangeArrowheads="1"/>
          </p:cNvSpPr>
          <p:nvPr/>
        </p:nvSpPr>
        <p:spPr bwMode="auto">
          <a:xfrm>
            <a:off x="1447800" y="58674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1692" name="Rectangle 14">
            <a:extLst>
              <a:ext uri="{FF2B5EF4-FFF2-40B4-BE49-F238E27FC236}">
                <a16:creationId xmlns:a16="http://schemas.microsoft.com/office/drawing/2014/main" id="{106278B9-F4AF-D828-3710-45ED5E45131A}"/>
              </a:ext>
            </a:extLst>
          </p:cNvPr>
          <p:cNvSpPr>
            <a:spLocks noChangeArrowheads="1"/>
          </p:cNvSpPr>
          <p:nvPr/>
        </p:nvSpPr>
        <p:spPr bwMode="auto">
          <a:xfrm>
            <a:off x="1905000" y="24384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1693" name="Line 15">
            <a:extLst>
              <a:ext uri="{FF2B5EF4-FFF2-40B4-BE49-F238E27FC236}">
                <a16:creationId xmlns:a16="http://schemas.microsoft.com/office/drawing/2014/main" id="{980ED31D-CEFC-32B3-5E70-70E57C7AC0DA}"/>
              </a:ext>
            </a:extLst>
          </p:cNvPr>
          <p:cNvSpPr>
            <a:spLocks noChangeShapeType="1"/>
          </p:cNvSpPr>
          <p:nvPr/>
        </p:nvSpPr>
        <p:spPr bwMode="auto">
          <a:xfrm>
            <a:off x="3200400" y="55626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94" name="Line 16">
            <a:extLst>
              <a:ext uri="{FF2B5EF4-FFF2-40B4-BE49-F238E27FC236}">
                <a16:creationId xmlns:a16="http://schemas.microsoft.com/office/drawing/2014/main" id="{4A729B2A-65C2-331E-32D6-89C2EF880B5F}"/>
              </a:ext>
            </a:extLst>
          </p:cNvPr>
          <p:cNvSpPr>
            <a:spLocks noChangeShapeType="1"/>
          </p:cNvSpPr>
          <p:nvPr/>
        </p:nvSpPr>
        <p:spPr bwMode="auto">
          <a:xfrm flipV="1">
            <a:off x="1219200" y="4267200"/>
            <a:ext cx="0" cy="1828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95" name="Line 17">
            <a:extLst>
              <a:ext uri="{FF2B5EF4-FFF2-40B4-BE49-F238E27FC236}">
                <a16:creationId xmlns:a16="http://schemas.microsoft.com/office/drawing/2014/main" id="{D65888BB-4F03-5707-848D-3847B0BFA72C}"/>
              </a:ext>
            </a:extLst>
          </p:cNvPr>
          <p:cNvSpPr>
            <a:spLocks noChangeShapeType="1"/>
          </p:cNvSpPr>
          <p:nvPr/>
        </p:nvSpPr>
        <p:spPr bwMode="auto">
          <a:xfrm>
            <a:off x="3200400" y="2133600"/>
            <a:ext cx="0" cy="304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96" name="Line 18">
            <a:extLst>
              <a:ext uri="{FF2B5EF4-FFF2-40B4-BE49-F238E27FC236}">
                <a16:creationId xmlns:a16="http://schemas.microsoft.com/office/drawing/2014/main" id="{D37A3615-4054-A3E7-B922-8951C8E22D7E}"/>
              </a:ext>
            </a:extLst>
          </p:cNvPr>
          <p:cNvSpPr>
            <a:spLocks noChangeShapeType="1"/>
          </p:cNvSpPr>
          <p:nvPr/>
        </p:nvSpPr>
        <p:spPr bwMode="auto">
          <a:xfrm>
            <a:off x="3200400" y="46482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97" name="Line 19">
            <a:extLst>
              <a:ext uri="{FF2B5EF4-FFF2-40B4-BE49-F238E27FC236}">
                <a16:creationId xmlns:a16="http://schemas.microsoft.com/office/drawing/2014/main" id="{EEDBA2D3-5226-79AF-1CCD-1BA04E2064B4}"/>
              </a:ext>
            </a:extLst>
          </p:cNvPr>
          <p:cNvSpPr>
            <a:spLocks noChangeShapeType="1"/>
          </p:cNvSpPr>
          <p:nvPr/>
        </p:nvSpPr>
        <p:spPr bwMode="auto">
          <a:xfrm>
            <a:off x="1219200" y="1828800"/>
            <a:ext cx="6096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98" name="Line 20">
            <a:extLst>
              <a:ext uri="{FF2B5EF4-FFF2-40B4-BE49-F238E27FC236}">
                <a16:creationId xmlns:a16="http://schemas.microsoft.com/office/drawing/2014/main" id="{704F232D-565F-479A-1B5C-10644AC8C93C}"/>
              </a:ext>
            </a:extLst>
          </p:cNvPr>
          <p:cNvSpPr>
            <a:spLocks noChangeShapeType="1"/>
          </p:cNvSpPr>
          <p:nvPr/>
        </p:nvSpPr>
        <p:spPr bwMode="auto">
          <a:xfrm>
            <a:off x="1219200" y="6096000"/>
            <a:ext cx="228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699" name="Text Box 21">
            <a:extLst>
              <a:ext uri="{FF2B5EF4-FFF2-40B4-BE49-F238E27FC236}">
                <a16:creationId xmlns:a16="http://schemas.microsoft.com/office/drawing/2014/main" id="{43149857-10EB-EADA-945B-1E4EA2072BD6}"/>
              </a:ext>
            </a:extLst>
          </p:cNvPr>
          <p:cNvSpPr txBox="1">
            <a:spLocks noChangeArrowheads="1"/>
          </p:cNvSpPr>
          <p:nvPr/>
        </p:nvSpPr>
        <p:spPr bwMode="auto">
          <a:xfrm>
            <a:off x="14605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71700" name="Line 22">
            <a:extLst>
              <a:ext uri="{FF2B5EF4-FFF2-40B4-BE49-F238E27FC236}">
                <a16:creationId xmlns:a16="http://schemas.microsoft.com/office/drawing/2014/main" id="{82A9A8B5-FD49-52D9-53D8-C87BFD887DC1}"/>
              </a:ext>
            </a:extLst>
          </p:cNvPr>
          <p:cNvSpPr>
            <a:spLocks noChangeShapeType="1"/>
          </p:cNvSpPr>
          <p:nvPr/>
        </p:nvSpPr>
        <p:spPr bwMode="auto">
          <a:xfrm flipV="1">
            <a:off x="1219200" y="18288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01" name="Text Box 23">
            <a:extLst>
              <a:ext uri="{FF2B5EF4-FFF2-40B4-BE49-F238E27FC236}">
                <a16:creationId xmlns:a16="http://schemas.microsoft.com/office/drawing/2014/main" id="{49BB6F57-023E-6C90-D3EF-35474E66A27E}"/>
              </a:ext>
            </a:extLst>
          </p:cNvPr>
          <p:cNvSpPr txBox="1">
            <a:spLocks noChangeArrowheads="1"/>
          </p:cNvSpPr>
          <p:nvPr/>
        </p:nvSpPr>
        <p:spPr bwMode="auto">
          <a:xfrm>
            <a:off x="1828800" y="28670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71702" name="Line 24">
            <a:extLst>
              <a:ext uri="{FF2B5EF4-FFF2-40B4-BE49-F238E27FC236}">
                <a16:creationId xmlns:a16="http://schemas.microsoft.com/office/drawing/2014/main" id="{F9F63330-19F8-2778-7CA0-42DD43B64ABF}"/>
              </a:ext>
            </a:extLst>
          </p:cNvPr>
          <p:cNvSpPr>
            <a:spLocks noChangeShapeType="1"/>
          </p:cNvSpPr>
          <p:nvPr/>
        </p:nvSpPr>
        <p:spPr bwMode="auto">
          <a:xfrm flipH="1">
            <a:off x="6781800" y="4343400"/>
            <a:ext cx="228600" cy="3048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03" name="Line 25">
            <a:extLst>
              <a:ext uri="{FF2B5EF4-FFF2-40B4-BE49-F238E27FC236}">
                <a16:creationId xmlns:a16="http://schemas.microsoft.com/office/drawing/2014/main" id="{1B7F142A-3524-EAD9-44CE-3268F45A523A}"/>
              </a:ext>
            </a:extLst>
          </p:cNvPr>
          <p:cNvSpPr>
            <a:spLocks noChangeShapeType="1"/>
          </p:cNvSpPr>
          <p:nvPr/>
        </p:nvSpPr>
        <p:spPr bwMode="auto">
          <a:xfrm flipV="1">
            <a:off x="6248400" y="4572000"/>
            <a:ext cx="3810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04" name="Line 26">
            <a:extLst>
              <a:ext uri="{FF2B5EF4-FFF2-40B4-BE49-F238E27FC236}">
                <a16:creationId xmlns:a16="http://schemas.microsoft.com/office/drawing/2014/main" id="{31A0A1C9-C9DD-C8F5-C913-50B56FCD88CF}"/>
              </a:ext>
            </a:extLst>
          </p:cNvPr>
          <p:cNvSpPr>
            <a:spLocks noChangeShapeType="1"/>
          </p:cNvSpPr>
          <p:nvPr/>
        </p:nvSpPr>
        <p:spPr bwMode="auto">
          <a:xfrm flipH="1" flipV="1">
            <a:off x="6172200" y="4419600"/>
            <a:ext cx="381000" cy="1524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05" name="Rectangle 27">
            <a:extLst>
              <a:ext uri="{FF2B5EF4-FFF2-40B4-BE49-F238E27FC236}">
                <a16:creationId xmlns:a16="http://schemas.microsoft.com/office/drawing/2014/main" id="{4C9AD75F-E31C-EDE7-E8CE-D650956269ED}"/>
              </a:ext>
            </a:extLst>
          </p:cNvPr>
          <p:cNvSpPr>
            <a:spLocks noChangeArrowheads="1"/>
          </p:cNvSpPr>
          <p:nvPr/>
        </p:nvSpPr>
        <p:spPr bwMode="auto">
          <a:xfrm>
            <a:off x="1905000" y="4191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1706" name="Rectangle 28">
            <a:extLst>
              <a:ext uri="{FF2B5EF4-FFF2-40B4-BE49-F238E27FC236}">
                <a16:creationId xmlns:a16="http://schemas.microsoft.com/office/drawing/2014/main" id="{0B164712-41D2-492A-440F-02D84E0E4253}"/>
              </a:ext>
            </a:extLst>
          </p:cNvPr>
          <p:cNvSpPr>
            <a:spLocks noChangeArrowheads="1"/>
          </p:cNvSpPr>
          <p:nvPr/>
        </p:nvSpPr>
        <p:spPr bwMode="auto">
          <a:xfrm>
            <a:off x="1905000" y="32766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1707" name="Line 29">
            <a:extLst>
              <a:ext uri="{FF2B5EF4-FFF2-40B4-BE49-F238E27FC236}">
                <a16:creationId xmlns:a16="http://schemas.microsoft.com/office/drawing/2014/main" id="{1BC433B8-A2F3-625F-D455-28133A694163}"/>
              </a:ext>
            </a:extLst>
          </p:cNvPr>
          <p:cNvSpPr>
            <a:spLocks noChangeShapeType="1"/>
          </p:cNvSpPr>
          <p:nvPr/>
        </p:nvSpPr>
        <p:spPr bwMode="auto">
          <a:xfrm>
            <a:off x="3200400" y="38100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08" name="Line 30">
            <a:extLst>
              <a:ext uri="{FF2B5EF4-FFF2-40B4-BE49-F238E27FC236}">
                <a16:creationId xmlns:a16="http://schemas.microsoft.com/office/drawing/2014/main" id="{EBC47F8B-BB07-D8A4-7F12-6F385D02639D}"/>
              </a:ext>
            </a:extLst>
          </p:cNvPr>
          <p:cNvSpPr>
            <a:spLocks noChangeShapeType="1"/>
          </p:cNvSpPr>
          <p:nvPr/>
        </p:nvSpPr>
        <p:spPr bwMode="auto">
          <a:xfrm>
            <a:off x="3200400" y="29718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09" name="Text Box 31">
            <a:extLst>
              <a:ext uri="{FF2B5EF4-FFF2-40B4-BE49-F238E27FC236}">
                <a16:creationId xmlns:a16="http://schemas.microsoft.com/office/drawing/2014/main" id="{4074D667-C2E0-7767-A1D3-F690612C3FD3}"/>
              </a:ext>
            </a:extLst>
          </p:cNvPr>
          <p:cNvSpPr txBox="1">
            <a:spLocks noChangeArrowheads="1"/>
          </p:cNvSpPr>
          <p:nvPr/>
        </p:nvSpPr>
        <p:spPr bwMode="auto">
          <a:xfrm>
            <a:off x="1828800" y="37084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71710" name="Text Box 32">
            <a:extLst>
              <a:ext uri="{FF2B5EF4-FFF2-40B4-BE49-F238E27FC236}">
                <a16:creationId xmlns:a16="http://schemas.microsoft.com/office/drawing/2014/main" id="{D347E825-2A01-5288-9B64-1B344F932791}"/>
              </a:ext>
            </a:extLst>
          </p:cNvPr>
          <p:cNvSpPr txBox="1">
            <a:spLocks noChangeArrowheads="1"/>
          </p:cNvSpPr>
          <p:nvPr/>
        </p:nvSpPr>
        <p:spPr bwMode="auto">
          <a:xfrm>
            <a:off x="1828800" y="54610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71711" name="Text Box 33">
            <a:extLst>
              <a:ext uri="{FF2B5EF4-FFF2-40B4-BE49-F238E27FC236}">
                <a16:creationId xmlns:a16="http://schemas.microsoft.com/office/drawing/2014/main" id="{0843B901-8C40-BE20-843A-AF3A9792E1C3}"/>
              </a:ext>
            </a:extLst>
          </p:cNvPr>
          <p:cNvSpPr txBox="1">
            <a:spLocks noChangeArrowheads="1"/>
          </p:cNvSpPr>
          <p:nvPr/>
        </p:nvSpPr>
        <p:spPr bwMode="auto">
          <a:xfrm>
            <a:off x="1447800" y="46323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endParaRPr lang="en-US" altLang="en-US" sz="1800">
              <a:latin typeface="Arial" panose="020B0604020202020204" pitchFamily="34" charset="0"/>
            </a:endParaRPr>
          </a:p>
        </p:txBody>
      </p:sp>
      <p:sp>
        <p:nvSpPr>
          <p:cNvPr id="71712" name="Text Box 34">
            <a:extLst>
              <a:ext uri="{FF2B5EF4-FFF2-40B4-BE49-F238E27FC236}">
                <a16:creationId xmlns:a16="http://schemas.microsoft.com/office/drawing/2014/main" id="{5C5BB044-12B6-57F7-43CC-94A8A40E8428}"/>
              </a:ext>
            </a:extLst>
          </p:cNvPr>
          <p:cNvSpPr txBox="1">
            <a:spLocks noChangeArrowheads="1"/>
          </p:cNvSpPr>
          <p:nvPr/>
        </p:nvSpPr>
        <p:spPr bwMode="auto">
          <a:xfrm>
            <a:off x="12700" y="37941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71713" name="Rectangle 35">
            <a:extLst>
              <a:ext uri="{FF2B5EF4-FFF2-40B4-BE49-F238E27FC236}">
                <a16:creationId xmlns:a16="http://schemas.microsoft.com/office/drawing/2014/main" id="{B19BCAD0-9BFB-7D7D-AB6D-6C9A346FB06A}"/>
              </a:ext>
            </a:extLst>
          </p:cNvPr>
          <p:cNvSpPr>
            <a:spLocks noGrp="1" noChangeArrowheads="1"/>
          </p:cNvSpPr>
          <p:nvPr>
            <p:ph type="title"/>
          </p:nvPr>
        </p:nvSpPr>
        <p:spPr>
          <a:xfrm>
            <a:off x="457200" y="228600"/>
            <a:ext cx="8229600" cy="962025"/>
          </a:xfrm>
        </p:spPr>
        <p:txBody>
          <a:bodyPr/>
          <a:lstStyle/>
          <a:p>
            <a:r>
              <a:rPr lang="en-US" altLang="en-US">
                <a:latin typeface="Arial" panose="020B0604020202020204" pitchFamily="34" charset="0"/>
                <a:cs typeface="Arial" panose="020B0604020202020204" pitchFamily="34" charset="0"/>
              </a:rPr>
              <a:t>Hemiballismus</a:t>
            </a:r>
          </a:p>
        </p:txBody>
      </p:sp>
      <p:sp>
        <p:nvSpPr>
          <p:cNvPr id="71714" name="Line 37">
            <a:extLst>
              <a:ext uri="{FF2B5EF4-FFF2-40B4-BE49-F238E27FC236}">
                <a16:creationId xmlns:a16="http://schemas.microsoft.com/office/drawing/2014/main" id="{FDE7E35C-AA5A-8835-3DF3-BD15D076A619}"/>
              </a:ext>
            </a:extLst>
          </p:cNvPr>
          <p:cNvSpPr>
            <a:spLocks noChangeShapeType="1"/>
          </p:cNvSpPr>
          <p:nvPr/>
        </p:nvSpPr>
        <p:spPr bwMode="auto">
          <a:xfrm>
            <a:off x="2286000" y="4114800"/>
            <a:ext cx="1676400" cy="7620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15" name="Line 38">
            <a:extLst>
              <a:ext uri="{FF2B5EF4-FFF2-40B4-BE49-F238E27FC236}">
                <a16:creationId xmlns:a16="http://schemas.microsoft.com/office/drawing/2014/main" id="{FA87EC84-5ECE-A5C7-E1FA-29BED3A2BC1A}"/>
              </a:ext>
            </a:extLst>
          </p:cNvPr>
          <p:cNvSpPr>
            <a:spLocks noChangeShapeType="1"/>
          </p:cNvSpPr>
          <p:nvPr/>
        </p:nvSpPr>
        <p:spPr bwMode="auto">
          <a:xfrm flipH="1">
            <a:off x="2438400" y="4114800"/>
            <a:ext cx="1524000" cy="7620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16" name="Line 40">
            <a:extLst>
              <a:ext uri="{FF2B5EF4-FFF2-40B4-BE49-F238E27FC236}">
                <a16:creationId xmlns:a16="http://schemas.microsoft.com/office/drawing/2014/main" id="{AB164178-C535-8D81-BEFC-1080D2147748}"/>
              </a:ext>
            </a:extLst>
          </p:cNvPr>
          <p:cNvSpPr>
            <a:spLocks noChangeShapeType="1"/>
          </p:cNvSpPr>
          <p:nvPr/>
        </p:nvSpPr>
        <p:spPr bwMode="auto">
          <a:xfrm flipH="1">
            <a:off x="3048000" y="5562600"/>
            <a:ext cx="304800" cy="228600"/>
          </a:xfrm>
          <a:prstGeom prst="line">
            <a:avLst/>
          </a:prstGeom>
          <a:noFill/>
          <a:ln w="254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17" name="Line 41">
            <a:extLst>
              <a:ext uri="{FF2B5EF4-FFF2-40B4-BE49-F238E27FC236}">
                <a16:creationId xmlns:a16="http://schemas.microsoft.com/office/drawing/2014/main" id="{716329DF-19AA-61AE-8C33-B61727245074}"/>
              </a:ext>
            </a:extLst>
          </p:cNvPr>
          <p:cNvSpPr>
            <a:spLocks noChangeShapeType="1"/>
          </p:cNvSpPr>
          <p:nvPr/>
        </p:nvSpPr>
        <p:spPr bwMode="auto">
          <a:xfrm flipH="1">
            <a:off x="6096000" y="4572000"/>
            <a:ext cx="381000" cy="3810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718" name="Line 42">
            <a:extLst>
              <a:ext uri="{FF2B5EF4-FFF2-40B4-BE49-F238E27FC236}">
                <a16:creationId xmlns:a16="http://schemas.microsoft.com/office/drawing/2014/main" id="{7A089A6C-5F3B-5618-1C20-78C319C0DAB0}"/>
              </a:ext>
            </a:extLst>
          </p:cNvPr>
          <p:cNvSpPr>
            <a:spLocks noChangeShapeType="1"/>
          </p:cNvSpPr>
          <p:nvPr/>
        </p:nvSpPr>
        <p:spPr bwMode="auto">
          <a:xfrm>
            <a:off x="6172200" y="4572000"/>
            <a:ext cx="228600" cy="3810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7" name="Text Box 43">
            <a:extLst>
              <a:ext uri="{FF2B5EF4-FFF2-40B4-BE49-F238E27FC236}">
                <a16:creationId xmlns:a16="http://schemas.microsoft.com/office/drawing/2014/main" id="{8B311036-5699-2307-A1D4-2AB4D2AE4C59}"/>
              </a:ext>
            </a:extLst>
          </p:cNvPr>
          <p:cNvSpPr txBox="1">
            <a:spLocks noChangeArrowheads="1"/>
          </p:cNvSpPr>
          <p:nvPr/>
        </p:nvSpPr>
        <p:spPr bwMode="auto">
          <a:xfrm>
            <a:off x="6705600" y="1752600"/>
            <a:ext cx="3810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rgbClr val="00FF00"/>
                </a:solidFill>
                <a:latin typeface="Arial" panose="020B0604020202020204" pitchFamily="34" charset="0"/>
              </a:rPr>
              <a:t>+</a:t>
            </a:r>
          </a:p>
        </p:txBody>
      </p:sp>
      <p:sp>
        <p:nvSpPr>
          <p:cNvPr id="71720" name="TextBox 2">
            <a:extLst>
              <a:ext uri="{FF2B5EF4-FFF2-40B4-BE49-F238E27FC236}">
                <a16:creationId xmlns:a16="http://schemas.microsoft.com/office/drawing/2014/main" id="{2087230F-2589-AE6C-B769-A0C746DE4225}"/>
              </a:ext>
            </a:extLst>
          </p:cNvPr>
          <p:cNvSpPr txBox="1">
            <a:spLocks noChangeArrowheads="1"/>
          </p:cNvSpPr>
          <p:nvPr/>
        </p:nvSpPr>
        <p:spPr bwMode="auto">
          <a:xfrm>
            <a:off x="12700" y="6308725"/>
            <a:ext cx="92964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latin typeface="Times New Roman" panose="02020603050405020304" pitchFamily="18" charset="0"/>
                <a:cs typeface="Times New Roman" panose="02020603050405020304" pitchFamily="18" charset="0"/>
              </a:rPr>
              <a:t>Lesion in STN</a:t>
            </a:r>
            <a:r>
              <a:rPr lang="en-US" altLang="en-US" sz="1600">
                <a:latin typeface="Times New Roman" panose="02020603050405020304" pitchFamily="18" charset="0"/>
                <a:cs typeface="Times New Roman" panose="02020603050405020304" pitchFamily="18" charset="0"/>
                <a:sym typeface="Wingdings" panose="05000000000000000000" pitchFamily="2" charset="2"/>
              </a:rPr>
              <a:t>reduced inhibitory outflow of basal ganglia in indirect pathway</a:t>
            </a:r>
          </a:p>
          <a:p>
            <a:r>
              <a:rPr lang="en-US" altLang="en-US" sz="1600">
                <a:latin typeface="Times New Roman" panose="02020603050405020304" pitchFamily="18" charset="0"/>
                <a:cs typeface="Times New Roman" panose="02020603050405020304" pitchFamily="18" charset="0"/>
                <a:sym typeface="Wingdings" panose="05000000000000000000" pitchFamily="2" charset="2"/>
              </a:rPr>
              <a:t>Simptoms: violent, involuntary movement of limbs</a:t>
            </a:r>
            <a:endParaRPr lang="en-US" altLang="en-US" sz="16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8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6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A98C3204-4FD8-79D7-EDDD-2C8E0DFDA346}"/>
              </a:ext>
            </a:extLst>
          </p:cNvPr>
          <p:cNvSpPr>
            <a:spLocks noGrp="1" noChangeArrowheads="1"/>
          </p:cNvSpPr>
          <p:nvPr>
            <p:ph type="title"/>
          </p:nvPr>
        </p:nvSpPr>
        <p:spPr>
          <a:xfrm>
            <a:off x="457200" y="115888"/>
            <a:ext cx="8229600" cy="600075"/>
          </a:xfrm>
        </p:spPr>
        <p:txBody>
          <a:bodyPr/>
          <a:lstStyle/>
          <a:p>
            <a:r>
              <a:rPr lang="en-US" altLang="en-US">
                <a:latin typeface="Times New Roman" panose="02020603050405020304" pitchFamily="18" charset="0"/>
                <a:cs typeface="Times New Roman" panose="02020603050405020304" pitchFamily="18" charset="0"/>
              </a:rPr>
              <a:t>Hemiballismus</a:t>
            </a:r>
          </a:p>
        </p:txBody>
      </p:sp>
      <p:sp>
        <p:nvSpPr>
          <p:cNvPr id="73731" name="Rectangle 3">
            <a:extLst>
              <a:ext uri="{FF2B5EF4-FFF2-40B4-BE49-F238E27FC236}">
                <a16:creationId xmlns:a16="http://schemas.microsoft.com/office/drawing/2014/main" id="{A33895FB-1A1B-27F1-4F11-00DCEF1DD27A}"/>
              </a:ext>
            </a:extLst>
          </p:cNvPr>
          <p:cNvSpPr>
            <a:spLocks noGrp="1" noChangeArrowheads="1"/>
          </p:cNvSpPr>
          <p:nvPr>
            <p:ph type="body" idx="1"/>
          </p:nvPr>
        </p:nvSpPr>
        <p:spPr>
          <a:xfrm>
            <a:off x="282575" y="1033463"/>
            <a:ext cx="8578850" cy="2508250"/>
          </a:xfrm>
          <a:solidFill>
            <a:srgbClr val="E3E8A6"/>
          </a:solidFill>
        </p:spPr>
        <p:txBody>
          <a:bodyPr/>
          <a:lstStyle/>
          <a:p>
            <a:pPr marL="0" indent="0">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Injury usually to subthalamic nucleus (STN) – infarct,</a:t>
            </a:r>
            <a:br>
              <a:rPr lang="en-US" altLang="en-US" sz="2800">
                <a:solidFill>
                  <a:schemeClr val="bg2"/>
                </a:solidFill>
                <a:latin typeface="Times New Roman" panose="02020603050405020304" pitchFamily="18" charset="0"/>
                <a:cs typeface="Times New Roman" panose="02020603050405020304" pitchFamily="18" charset="0"/>
              </a:rPr>
            </a:br>
            <a:r>
              <a:rPr lang="en-US" altLang="en-US" sz="2800">
                <a:solidFill>
                  <a:schemeClr val="bg2"/>
                </a:solidFill>
                <a:latin typeface="Times New Roman" panose="02020603050405020304" pitchFamily="18" charset="0"/>
                <a:cs typeface="Times New Roman" panose="02020603050405020304" pitchFamily="18" charset="0"/>
              </a:rPr>
              <a:t>   tumor, surgery</a:t>
            </a:r>
          </a:p>
          <a:p>
            <a:pPr marL="0" indent="0">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Decreased inhibition (Indirect Pathway)</a:t>
            </a:r>
          </a:p>
          <a:p>
            <a:pPr marL="0" indent="0">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Characterized by uncontrolled flinging</a:t>
            </a:r>
          </a:p>
          <a:p>
            <a:pPr marL="0" indent="0">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Therapy: Dopamine Antagonist </a:t>
            </a:r>
          </a:p>
        </p:txBody>
      </p:sp>
      <p:pic>
        <p:nvPicPr>
          <p:cNvPr id="73732" name="Picture 1" descr="Picture39">
            <a:extLst>
              <a:ext uri="{FF2B5EF4-FFF2-40B4-BE49-F238E27FC236}">
                <a16:creationId xmlns:a16="http://schemas.microsoft.com/office/drawing/2014/main" id="{E8E3A06A-597A-F54E-271A-6F4AB0FC0D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75" y="3670300"/>
            <a:ext cx="4681538"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F6350CE2-CB1A-9AF8-8931-A1000A01C306}"/>
              </a:ext>
            </a:extLst>
          </p:cNvPr>
          <p:cNvSpPr>
            <a:spLocks noGrp="1" noChangeArrowheads="1"/>
          </p:cNvSpPr>
          <p:nvPr>
            <p:ph type="title"/>
          </p:nvPr>
        </p:nvSpPr>
        <p:spPr>
          <a:xfrm>
            <a:off x="457200" y="152400"/>
            <a:ext cx="8229600" cy="828675"/>
          </a:xfrm>
        </p:spPr>
        <p:txBody>
          <a:bodyPr/>
          <a:lstStyle/>
          <a:p>
            <a:r>
              <a:rPr lang="en-US" altLang="en-US">
                <a:latin typeface="Times New Roman" panose="02020603050405020304" pitchFamily="18" charset="0"/>
                <a:cs typeface="Times New Roman" panose="02020603050405020304" pitchFamily="18" charset="0"/>
              </a:rPr>
              <a:t>Huntington’s Disease</a:t>
            </a:r>
          </a:p>
        </p:txBody>
      </p:sp>
      <p:pic>
        <p:nvPicPr>
          <p:cNvPr id="75779" name="Picture 5">
            <a:extLst>
              <a:ext uri="{FF2B5EF4-FFF2-40B4-BE49-F238E27FC236}">
                <a16:creationId xmlns:a16="http://schemas.microsoft.com/office/drawing/2014/main" id="{E40B9326-6418-0F22-4A00-0ED7D8FDF4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638" y="3552825"/>
            <a:ext cx="477837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Rectangle 3">
            <a:extLst>
              <a:ext uri="{FF2B5EF4-FFF2-40B4-BE49-F238E27FC236}">
                <a16:creationId xmlns:a16="http://schemas.microsoft.com/office/drawing/2014/main" id="{6E2213EE-A623-0CB1-ED15-D7BA03042514}"/>
              </a:ext>
            </a:extLst>
          </p:cNvPr>
          <p:cNvSpPr txBox="1">
            <a:spLocks noChangeArrowheads="1"/>
          </p:cNvSpPr>
          <p:nvPr/>
        </p:nvSpPr>
        <p:spPr bwMode="auto">
          <a:xfrm>
            <a:off x="282575" y="1033463"/>
            <a:ext cx="8578850" cy="2466975"/>
          </a:xfrm>
          <a:prstGeom prst="rect">
            <a:avLst/>
          </a:prstGeom>
          <a:solidFill>
            <a:srgbClr val="E3E8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Neurodegeneration of neostriatum (nucleus caudatus)</a:t>
            </a:r>
          </a:p>
          <a:p>
            <a:pPr>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Dopaminergic system is functional (not demaged)</a:t>
            </a:r>
          </a:p>
          <a:p>
            <a:pPr>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Levels of GABA in motor loop is decreased</a:t>
            </a:r>
          </a:p>
          <a:p>
            <a:pPr>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Symptoms: Uncontrolled, unvoluntary movements,</a:t>
            </a:r>
            <a:br>
              <a:rPr lang="en-US" altLang="en-US" sz="2800">
                <a:solidFill>
                  <a:schemeClr val="bg2"/>
                </a:solidFill>
                <a:latin typeface="Times New Roman" panose="02020603050405020304" pitchFamily="18" charset="0"/>
                <a:cs typeface="Times New Roman" panose="02020603050405020304" pitchFamily="18" charset="0"/>
              </a:rPr>
            </a:br>
            <a:r>
              <a:rPr lang="en-US" altLang="en-US" sz="2800">
                <a:solidFill>
                  <a:schemeClr val="bg2"/>
                </a:solidFill>
                <a:latin typeface="Times New Roman" panose="02020603050405020304" pitchFamily="18" charset="0"/>
                <a:cs typeface="Times New Roman" panose="02020603050405020304" pitchFamily="18" charset="0"/>
              </a:rPr>
              <a:t>		 hyperkinesia</a:t>
            </a:r>
          </a:p>
        </p:txBody>
      </p:sp>
      <p:sp>
        <p:nvSpPr>
          <p:cNvPr id="75781" name="TextBox 2">
            <a:extLst>
              <a:ext uri="{FF2B5EF4-FFF2-40B4-BE49-F238E27FC236}">
                <a16:creationId xmlns:a16="http://schemas.microsoft.com/office/drawing/2014/main" id="{89B0D941-D785-490C-F0F6-66A58AA6C58F}"/>
              </a:ext>
            </a:extLst>
          </p:cNvPr>
          <p:cNvSpPr txBox="1">
            <a:spLocks noChangeArrowheads="1"/>
          </p:cNvSpPr>
          <p:nvPr/>
        </p:nvSpPr>
        <p:spPr bwMode="auto">
          <a:xfrm>
            <a:off x="53975" y="4292600"/>
            <a:ext cx="3941763" cy="23082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chemeClr val="bg2"/>
                </a:solidFill>
                <a:latin typeface="Times New Roman" panose="02020603050405020304" pitchFamily="18" charset="0"/>
                <a:cs typeface="Times New Roman" panose="02020603050405020304" pitchFamily="18" charset="0"/>
              </a:rPr>
              <a:t>Autosomal Dominant, Chromosome 4</a:t>
            </a:r>
          </a:p>
          <a:p>
            <a:r>
              <a:rPr lang="en-US" altLang="en-US">
                <a:solidFill>
                  <a:schemeClr val="bg2"/>
                </a:solidFill>
                <a:latin typeface="Times New Roman" panose="02020603050405020304" pitchFamily="18" charset="0"/>
                <a:cs typeface="Times New Roman" panose="02020603050405020304" pitchFamily="18" charset="0"/>
              </a:rPr>
              <a:t>Huntingtin protein</a:t>
            </a:r>
          </a:p>
          <a:p>
            <a:r>
              <a:rPr lang="en-US" altLang="en-US">
                <a:solidFill>
                  <a:schemeClr val="bg2"/>
                </a:solidFill>
                <a:latin typeface="Times New Roman" panose="02020603050405020304" pitchFamily="18" charset="0"/>
                <a:cs typeface="Times New Roman" panose="02020603050405020304" pitchFamily="18" charset="0"/>
              </a:rPr>
              <a:t>Loss of striatal neurons</a:t>
            </a:r>
          </a:p>
          <a:p>
            <a:r>
              <a:rPr lang="en-US" altLang="en-US">
                <a:solidFill>
                  <a:schemeClr val="bg2"/>
                </a:solidFill>
                <a:latin typeface="Times New Roman" panose="02020603050405020304" pitchFamily="18" charset="0"/>
                <a:cs typeface="Times New Roman" panose="02020603050405020304" pitchFamily="18" charset="0"/>
              </a:rPr>
              <a:t>Early</a:t>
            </a:r>
          </a:p>
          <a:p>
            <a:pPr lvl="1"/>
            <a:r>
              <a:rPr lang="en-US" altLang="en-US">
                <a:solidFill>
                  <a:schemeClr val="bg2"/>
                </a:solidFill>
                <a:latin typeface="Times New Roman" panose="02020603050405020304" pitchFamily="18" charset="0"/>
                <a:cs typeface="Times New Roman" panose="02020603050405020304" pitchFamily="18" charset="0"/>
              </a:rPr>
              <a:t>Change in personality, intellect</a:t>
            </a:r>
          </a:p>
          <a:p>
            <a:pPr lvl="1"/>
            <a:r>
              <a:rPr lang="en-US" altLang="en-US">
                <a:solidFill>
                  <a:schemeClr val="bg2"/>
                </a:solidFill>
                <a:latin typeface="Times New Roman" panose="02020603050405020304" pitchFamily="18" charset="0"/>
                <a:cs typeface="Times New Roman" panose="02020603050405020304" pitchFamily="18" charset="0"/>
              </a:rPr>
              <a:t> Chorea/athetosis</a:t>
            </a:r>
          </a:p>
          <a:p>
            <a:r>
              <a:rPr lang="en-US" altLang="en-US">
                <a:solidFill>
                  <a:schemeClr val="bg2"/>
                </a:solidFill>
                <a:latin typeface="Times New Roman" panose="02020603050405020304" pitchFamily="18" charset="0"/>
                <a:cs typeface="Times New Roman" panose="02020603050405020304" pitchFamily="18" charset="0"/>
              </a:rPr>
              <a:t>Late findings</a:t>
            </a:r>
          </a:p>
          <a:p>
            <a:pPr lvl="1"/>
            <a:r>
              <a:rPr lang="en-US" altLang="en-US">
                <a:solidFill>
                  <a:schemeClr val="bg2"/>
                </a:solidFill>
                <a:latin typeface="Times New Roman" panose="02020603050405020304" pitchFamily="18" charset="0"/>
                <a:cs typeface="Times New Roman" panose="02020603050405020304" pitchFamily="18" charset="0"/>
              </a:rPr>
              <a:t>Akinesia</a:t>
            </a:r>
            <a:r>
              <a:rPr lang="en-US" altLang="en-US">
                <a:solidFill>
                  <a:schemeClr val="bg2"/>
                </a:solidFill>
                <a:latin typeface="Times New Roman" panose="02020603050405020304" pitchFamily="18" charset="0"/>
                <a:cs typeface="Times New Roman" panose="02020603050405020304" pitchFamily="18" charset="0"/>
                <a:sym typeface="Wingdings" panose="05000000000000000000" pitchFamily="2" charset="2"/>
              </a:rPr>
              <a:t> Vegetative</a:t>
            </a:r>
            <a:endParaRPr lang="en-GB" altLang="en-US">
              <a:solidFill>
                <a:schemeClr val="bg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05662086-DA1D-B96D-CD66-2B952B4FDF53}"/>
              </a:ext>
            </a:extLst>
          </p:cNvPr>
          <p:cNvSpPr>
            <a:spLocks noGrp="1" noChangeArrowheads="1"/>
          </p:cNvSpPr>
          <p:nvPr>
            <p:ph type="title"/>
          </p:nvPr>
        </p:nvSpPr>
        <p:spPr>
          <a:xfrm>
            <a:off x="457200" y="76200"/>
            <a:ext cx="8229600" cy="1371600"/>
          </a:xfrm>
        </p:spPr>
        <p:txBody>
          <a:bodyPr/>
          <a:lstStyle/>
          <a:p>
            <a:r>
              <a:rPr lang="en-US" altLang="en-US">
                <a:latin typeface="Arial" panose="020B0604020202020204" pitchFamily="34" charset="0"/>
                <a:cs typeface="Arial" panose="020B0604020202020204" pitchFamily="34" charset="0"/>
              </a:rPr>
              <a:t>Huntington’s Disease</a:t>
            </a:r>
          </a:p>
        </p:txBody>
      </p:sp>
      <p:pic>
        <p:nvPicPr>
          <p:cNvPr id="77827" name="Picture 5">
            <a:extLst>
              <a:ext uri="{FF2B5EF4-FFF2-40B4-BE49-F238E27FC236}">
                <a16:creationId xmlns:a16="http://schemas.microsoft.com/office/drawing/2014/main" id="{736F32DC-B854-397D-65B2-7063425BAF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8000"/>
          <a:stretch>
            <a:fillRect/>
          </a:stretch>
        </p:blipFill>
        <p:spPr bwMode="auto">
          <a:xfrm>
            <a:off x="5029200" y="1371600"/>
            <a:ext cx="38100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Line 6">
            <a:extLst>
              <a:ext uri="{FF2B5EF4-FFF2-40B4-BE49-F238E27FC236}">
                <a16:creationId xmlns:a16="http://schemas.microsoft.com/office/drawing/2014/main" id="{843942AE-261F-F73C-FF37-B632E7A38BA8}"/>
              </a:ext>
            </a:extLst>
          </p:cNvPr>
          <p:cNvSpPr>
            <a:spLocks noChangeShapeType="1"/>
          </p:cNvSpPr>
          <p:nvPr/>
        </p:nvSpPr>
        <p:spPr bwMode="auto">
          <a:xfrm flipH="1">
            <a:off x="7010400" y="2228850"/>
            <a:ext cx="228600" cy="211455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29" name="Line 7">
            <a:extLst>
              <a:ext uri="{FF2B5EF4-FFF2-40B4-BE49-F238E27FC236}">
                <a16:creationId xmlns:a16="http://schemas.microsoft.com/office/drawing/2014/main" id="{69F5159B-2C9A-0286-0031-9859FD2A20E8}"/>
              </a:ext>
            </a:extLst>
          </p:cNvPr>
          <p:cNvSpPr>
            <a:spLocks noChangeShapeType="1"/>
          </p:cNvSpPr>
          <p:nvPr/>
        </p:nvSpPr>
        <p:spPr bwMode="auto">
          <a:xfrm>
            <a:off x="69342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30" name="Line 8">
            <a:extLst>
              <a:ext uri="{FF2B5EF4-FFF2-40B4-BE49-F238E27FC236}">
                <a16:creationId xmlns:a16="http://schemas.microsoft.com/office/drawing/2014/main" id="{019D27CA-B27C-9E6F-2B80-7DE88CE02DBC}"/>
              </a:ext>
            </a:extLst>
          </p:cNvPr>
          <p:cNvSpPr>
            <a:spLocks noChangeShapeType="1"/>
          </p:cNvSpPr>
          <p:nvPr/>
        </p:nvSpPr>
        <p:spPr bwMode="auto">
          <a:xfrm flipH="1">
            <a:off x="6096000" y="4648200"/>
            <a:ext cx="6858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31" name="Line 9">
            <a:extLst>
              <a:ext uri="{FF2B5EF4-FFF2-40B4-BE49-F238E27FC236}">
                <a16:creationId xmlns:a16="http://schemas.microsoft.com/office/drawing/2014/main" id="{F700DD8C-F573-8201-98D8-897EB96F0236}"/>
              </a:ext>
            </a:extLst>
          </p:cNvPr>
          <p:cNvSpPr>
            <a:spLocks noChangeShapeType="1"/>
          </p:cNvSpPr>
          <p:nvPr/>
        </p:nvSpPr>
        <p:spPr bwMode="auto">
          <a:xfrm>
            <a:off x="62484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32" name="Line 10">
            <a:extLst>
              <a:ext uri="{FF2B5EF4-FFF2-40B4-BE49-F238E27FC236}">
                <a16:creationId xmlns:a16="http://schemas.microsoft.com/office/drawing/2014/main" id="{9462E0A0-CE5E-A597-D87D-EE650291C68A}"/>
              </a:ext>
            </a:extLst>
          </p:cNvPr>
          <p:cNvSpPr>
            <a:spLocks noChangeShapeType="1"/>
          </p:cNvSpPr>
          <p:nvPr/>
        </p:nvSpPr>
        <p:spPr bwMode="auto">
          <a:xfrm flipV="1">
            <a:off x="6248400" y="2152650"/>
            <a:ext cx="914400" cy="22098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33" name="Text Box 11">
            <a:extLst>
              <a:ext uri="{FF2B5EF4-FFF2-40B4-BE49-F238E27FC236}">
                <a16:creationId xmlns:a16="http://schemas.microsoft.com/office/drawing/2014/main" id="{22674C84-59D1-DCC8-3DE5-61E0410485B8}"/>
              </a:ext>
            </a:extLst>
          </p:cNvPr>
          <p:cNvSpPr txBox="1">
            <a:spLocks noChangeArrowheads="1"/>
          </p:cNvSpPr>
          <p:nvPr/>
        </p:nvSpPr>
        <p:spPr bwMode="auto">
          <a:xfrm>
            <a:off x="1676400" y="1524000"/>
            <a:ext cx="3225800" cy="478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GP externa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STN	</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VA/VL THALAMUS</a:t>
            </a:r>
          </a:p>
        </p:txBody>
      </p:sp>
      <p:sp>
        <p:nvSpPr>
          <p:cNvPr id="77834" name="Rectangle 12">
            <a:extLst>
              <a:ext uri="{FF2B5EF4-FFF2-40B4-BE49-F238E27FC236}">
                <a16:creationId xmlns:a16="http://schemas.microsoft.com/office/drawing/2014/main" id="{64A5CD58-FF9E-D842-D597-A2ADD9A5EF3A}"/>
              </a:ext>
            </a:extLst>
          </p:cNvPr>
          <p:cNvSpPr>
            <a:spLocks noChangeArrowheads="1"/>
          </p:cNvSpPr>
          <p:nvPr/>
        </p:nvSpPr>
        <p:spPr bwMode="auto">
          <a:xfrm>
            <a:off x="1905000" y="15240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7835" name="Rectangle 13">
            <a:extLst>
              <a:ext uri="{FF2B5EF4-FFF2-40B4-BE49-F238E27FC236}">
                <a16:creationId xmlns:a16="http://schemas.microsoft.com/office/drawing/2014/main" id="{E292365D-1E70-97BF-F15F-35A854BFE3AB}"/>
              </a:ext>
            </a:extLst>
          </p:cNvPr>
          <p:cNvSpPr>
            <a:spLocks noChangeArrowheads="1"/>
          </p:cNvSpPr>
          <p:nvPr/>
        </p:nvSpPr>
        <p:spPr bwMode="auto">
          <a:xfrm>
            <a:off x="1905000" y="50292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7836" name="Rectangle 14">
            <a:extLst>
              <a:ext uri="{FF2B5EF4-FFF2-40B4-BE49-F238E27FC236}">
                <a16:creationId xmlns:a16="http://schemas.microsoft.com/office/drawing/2014/main" id="{66B6DD7E-D379-0BA9-6A0B-5D68C4B480D2}"/>
              </a:ext>
            </a:extLst>
          </p:cNvPr>
          <p:cNvSpPr>
            <a:spLocks noChangeArrowheads="1"/>
          </p:cNvSpPr>
          <p:nvPr/>
        </p:nvSpPr>
        <p:spPr bwMode="auto">
          <a:xfrm>
            <a:off x="1447800" y="58674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7837" name="Rectangle 15">
            <a:extLst>
              <a:ext uri="{FF2B5EF4-FFF2-40B4-BE49-F238E27FC236}">
                <a16:creationId xmlns:a16="http://schemas.microsoft.com/office/drawing/2014/main" id="{8621167D-D0CC-A656-530B-2A9FC659A022}"/>
              </a:ext>
            </a:extLst>
          </p:cNvPr>
          <p:cNvSpPr>
            <a:spLocks noChangeArrowheads="1"/>
          </p:cNvSpPr>
          <p:nvPr/>
        </p:nvSpPr>
        <p:spPr bwMode="auto">
          <a:xfrm>
            <a:off x="1905000" y="24384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7838" name="Line 16">
            <a:extLst>
              <a:ext uri="{FF2B5EF4-FFF2-40B4-BE49-F238E27FC236}">
                <a16:creationId xmlns:a16="http://schemas.microsoft.com/office/drawing/2014/main" id="{B5BE0877-78E1-6812-0C3C-BE611137BD8F}"/>
              </a:ext>
            </a:extLst>
          </p:cNvPr>
          <p:cNvSpPr>
            <a:spLocks noChangeShapeType="1"/>
          </p:cNvSpPr>
          <p:nvPr/>
        </p:nvSpPr>
        <p:spPr bwMode="auto">
          <a:xfrm>
            <a:off x="3200400" y="55626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39" name="Line 17">
            <a:extLst>
              <a:ext uri="{FF2B5EF4-FFF2-40B4-BE49-F238E27FC236}">
                <a16:creationId xmlns:a16="http://schemas.microsoft.com/office/drawing/2014/main" id="{98A4ADE0-87AF-F6CC-7EAB-7A06A42FE66A}"/>
              </a:ext>
            </a:extLst>
          </p:cNvPr>
          <p:cNvSpPr>
            <a:spLocks noChangeShapeType="1"/>
          </p:cNvSpPr>
          <p:nvPr/>
        </p:nvSpPr>
        <p:spPr bwMode="auto">
          <a:xfrm flipV="1">
            <a:off x="1219200" y="4267200"/>
            <a:ext cx="0" cy="1828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40" name="Line 18">
            <a:extLst>
              <a:ext uri="{FF2B5EF4-FFF2-40B4-BE49-F238E27FC236}">
                <a16:creationId xmlns:a16="http://schemas.microsoft.com/office/drawing/2014/main" id="{85818D4B-72B5-472C-1AD2-E5B7DABC2FA7}"/>
              </a:ext>
            </a:extLst>
          </p:cNvPr>
          <p:cNvSpPr>
            <a:spLocks noChangeShapeType="1"/>
          </p:cNvSpPr>
          <p:nvPr/>
        </p:nvSpPr>
        <p:spPr bwMode="auto">
          <a:xfrm>
            <a:off x="3200400" y="2133600"/>
            <a:ext cx="0" cy="304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41" name="Line 19">
            <a:extLst>
              <a:ext uri="{FF2B5EF4-FFF2-40B4-BE49-F238E27FC236}">
                <a16:creationId xmlns:a16="http://schemas.microsoft.com/office/drawing/2014/main" id="{41CDCEBA-A4E9-D877-512E-0DDDC5E08F6F}"/>
              </a:ext>
            </a:extLst>
          </p:cNvPr>
          <p:cNvSpPr>
            <a:spLocks noChangeShapeType="1"/>
          </p:cNvSpPr>
          <p:nvPr/>
        </p:nvSpPr>
        <p:spPr bwMode="auto">
          <a:xfrm>
            <a:off x="3200400" y="46482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42" name="Line 20">
            <a:extLst>
              <a:ext uri="{FF2B5EF4-FFF2-40B4-BE49-F238E27FC236}">
                <a16:creationId xmlns:a16="http://schemas.microsoft.com/office/drawing/2014/main" id="{28A99DF8-4D6A-48EE-600D-36341B4BABE2}"/>
              </a:ext>
            </a:extLst>
          </p:cNvPr>
          <p:cNvSpPr>
            <a:spLocks noChangeShapeType="1"/>
          </p:cNvSpPr>
          <p:nvPr/>
        </p:nvSpPr>
        <p:spPr bwMode="auto">
          <a:xfrm>
            <a:off x="1219200" y="1828800"/>
            <a:ext cx="6096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43" name="Line 21">
            <a:extLst>
              <a:ext uri="{FF2B5EF4-FFF2-40B4-BE49-F238E27FC236}">
                <a16:creationId xmlns:a16="http://schemas.microsoft.com/office/drawing/2014/main" id="{51AFD655-E60E-7BEE-AAFE-3CA0ECB98AB2}"/>
              </a:ext>
            </a:extLst>
          </p:cNvPr>
          <p:cNvSpPr>
            <a:spLocks noChangeShapeType="1"/>
          </p:cNvSpPr>
          <p:nvPr/>
        </p:nvSpPr>
        <p:spPr bwMode="auto">
          <a:xfrm>
            <a:off x="1219200" y="6096000"/>
            <a:ext cx="228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44" name="Text Box 22">
            <a:extLst>
              <a:ext uri="{FF2B5EF4-FFF2-40B4-BE49-F238E27FC236}">
                <a16:creationId xmlns:a16="http://schemas.microsoft.com/office/drawing/2014/main" id="{95B592B2-64AB-F692-681E-1646F69A62D2}"/>
              </a:ext>
            </a:extLst>
          </p:cNvPr>
          <p:cNvSpPr txBox="1">
            <a:spLocks noChangeArrowheads="1"/>
          </p:cNvSpPr>
          <p:nvPr/>
        </p:nvSpPr>
        <p:spPr bwMode="auto">
          <a:xfrm>
            <a:off x="14605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77845" name="Line 23">
            <a:extLst>
              <a:ext uri="{FF2B5EF4-FFF2-40B4-BE49-F238E27FC236}">
                <a16:creationId xmlns:a16="http://schemas.microsoft.com/office/drawing/2014/main" id="{2A9765C8-FA23-8B91-4156-22321BAFE624}"/>
              </a:ext>
            </a:extLst>
          </p:cNvPr>
          <p:cNvSpPr>
            <a:spLocks noChangeShapeType="1"/>
          </p:cNvSpPr>
          <p:nvPr/>
        </p:nvSpPr>
        <p:spPr bwMode="auto">
          <a:xfrm flipV="1">
            <a:off x="1219200" y="18288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46" name="Text Box 24">
            <a:extLst>
              <a:ext uri="{FF2B5EF4-FFF2-40B4-BE49-F238E27FC236}">
                <a16:creationId xmlns:a16="http://schemas.microsoft.com/office/drawing/2014/main" id="{FBDA25D9-8452-0C19-0358-83BDF0472221}"/>
              </a:ext>
            </a:extLst>
          </p:cNvPr>
          <p:cNvSpPr txBox="1">
            <a:spLocks noChangeArrowheads="1"/>
          </p:cNvSpPr>
          <p:nvPr/>
        </p:nvSpPr>
        <p:spPr bwMode="auto">
          <a:xfrm>
            <a:off x="1828800" y="28670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77847" name="Text Box 25">
            <a:extLst>
              <a:ext uri="{FF2B5EF4-FFF2-40B4-BE49-F238E27FC236}">
                <a16:creationId xmlns:a16="http://schemas.microsoft.com/office/drawing/2014/main" id="{8DF37D5D-0D7C-5AB2-4B69-88A8EB226025}"/>
              </a:ext>
            </a:extLst>
          </p:cNvPr>
          <p:cNvSpPr txBox="1">
            <a:spLocks noChangeArrowheads="1"/>
          </p:cNvSpPr>
          <p:nvPr/>
        </p:nvSpPr>
        <p:spPr bwMode="auto">
          <a:xfrm>
            <a:off x="-63500" y="37179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77848" name="Line 26">
            <a:extLst>
              <a:ext uri="{FF2B5EF4-FFF2-40B4-BE49-F238E27FC236}">
                <a16:creationId xmlns:a16="http://schemas.microsoft.com/office/drawing/2014/main" id="{9F1A21D3-17E4-580D-7655-1F5103CDB837}"/>
              </a:ext>
            </a:extLst>
          </p:cNvPr>
          <p:cNvSpPr>
            <a:spLocks noChangeShapeType="1"/>
          </p:cNvSpPr>
          <p:nvPr/>
        </p:nvSpPr>
        <p:spPr bwMode="auto">
          <a:xfrm flipH="1">
            <a:off x="6781800" y="4343400"/>
            <a:ext cx="228600" cy="3048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49" name="Line 27">
            <a:extLst>
              <a:ext uri="{FF2B5EF4-FFF2-40B4-BE49-F238E27FC236}">
                <a16:creationId xmlns:a16="http://schemas.microsoft.com/office/drawing/2014/main" id="{25E18218-5538-C5E2-AF83-C45A87C54787}"/>
              </a:ext>
            </a:extLst>
          </p:cNvPr>
          <p:cNvSpPr>
            <a:spLocks noChangeShapeType="1"/>
          </p:cNvSpPr>
          <p:nvPr/>
        </p:nvSpPr>
        <p:spPr bwMode="auto">
          <a:xfrm flipV="1">
            <a:off x="6248400" y="4572000"/>
            <a:ext cx="381000" cy="228600"/>
          </a:xfrm>
          <a:prstGeom prst="line">
            <a:avLst/>
          </a:prstGeom>
          <a:noFill/>
          <a:ln w="28575">
            <a:solidFill>
              <a:srgbClr val="80008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50" name="Line 28">
            <a:extLst>
              <a:ext uri="{FF2B5EF4-FFF2-40B4-BE49-F238E27FC236}">
                <a16:creationId xmlns:a16="http://schemas.microsoft.com/office/drawing/2014/main" id="{5C9A0983-9467-6210-7403-3C3196636049}"/>
              </a:ext>
            </a:extLst>
          </p:cNvPr>
          <p:cNvSpPr>
            <a:spLocks noChangeShapeType="1"/>
          </p:cNvSpPr>
          <p:nvPr/>
        </p:nvSpPr>
        <p:spPr bwMode="auto">
          <a:xfrm flipH="1" flipV="1">
            <a:off x="6172200" y="4419600"/>
            <a:ext cx="381000" cy="1524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51" name="Rectangle 29">
            <a:extLst>
              <a:ext uri="{FF2B5EF4-FFF2-40B4-BE49-F238E27FC236}">
                <a16:creationId xmlns:a16="http://schemas.microsoft.com/office/drawing/2014/main" id="{35CEBDCA-01CD-1EAA-B1E0-A7D4CA3625F2}"/>
              </a:ext>
            </a:extLst>
          </p:cNvPr>
          <p:cNvSpPr>
            <a:spLocks noChangeArrowheads="1"/>
          </p:cNvSpPr>
          <p:nvPr/>
        </p:nvSpPr>
        <p:spPr bwMode="auto">
          <a:xfrm>
            <a:off x="1905000" y="4191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7852" name="Rectangle 30">
            <a:extLst>
              <a:ext uri="{FF2B5EF4-FFF2-40B4-BE49-F238E27FC236}">
                <a16:creationId xmlns:a16="http://schemas.microsoft.com/office/drawing/2014/main" id="{132FDFF8-1496-571A-36F0-F793D1BD55E1}"/>
              </a:ext>
            </a:extLst>
          </p:cNvPr>
          <p:cNvSpPr>
            <a:spLocks noChangeArrowheads="1"/>
          </p:cNvSpPr>
          <p:nvPr/>
        </p:nvSpPr>
        <p:spPr bwMode="auto">
          <a:xfrm>
            <a:off x="1905000" y="32766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7853" name="Line 31">
            <a:extLst>
              <a:ext uri="{FF2B5EF4-FFF2-40B4-BE49-F238E27FC236}">
                <a16:creationId xmlns:a16="http://schemas.microsoft.com/office/drawing/2014/main" id="{994BC80C-F910-1A75-8F5B-BBDC7B6BB905}"/>
              </a:ext>
            </a:extLst>
          </p:cNvPr>
          <p:cNvSpPr>
            <a:spLocks noChangeShapeType="1"/>
          </p:cNvSpPr>
          <p:nvPr/>
        </p:nvSpPr>
        <p:spPr bwMode="auto">
          <a:xfrm>
            <a:off x="3200400" y="38100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54" name="Line 32">
            <a:extLst>
              <a:ext uri="{FF2B5EF4-FFF2-40B4-BE49-F238E27FC236}">
                <a16:creationId xmlns:a16="http://schemas.microsoft.com/office/drawing/2014/main" id="{3242748E-4D56-BF18-A17D-42D29658FF16}"/>
              </a:ext>
            </a:extLst>
          </p:cNvPr>
          <p:cNvSpPr>
            <a:spLocks noChangeShapeType="1"/>
          </p:cNvSpPr>
          <p:nvPr/>
        </p:nvSpPr>
        <p:spPr bwMode="auto">
          <a:xfrm>
            <a:off x="3200400" y="29718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55" name="Text Box 33">
            <a:extLst>
              <a:ext uri="{FF2B5EF4-FFF2-40B4-BE49-F238E27FC236}">
                <a16:creationId xmlns:a16="http://schemas.microsoft.com/office/drawing/2014/main" id="{FF9C8015-075B-56A5-C089-1ED2F11BFF49}"/>
              </a:ext>
            </a:extLst>
          </p:cNvPr>
          <p:cNvSpPr txBox="1">
            <a:spLocks noChangeArrowheads="1"/>
          </p:cNvSpPr>
          <p:nvPr/>
        </p:nvSpPr>
        <p:spPr bwMode="auto">
          <a:xfrm>
            <a:off x="1828800" y="37084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77856" name="Text Box 34">
            <a:extLst>
              <a:ext uri="{FF2B5EF4-FFF2-40B4-BE49-F238E27FC236}">
                <a16:creationId xmlns:a16="http://schemas.microsoft.com/office/drawing/2014/main" id="{CED82104-8261-67F1-A26E-15892E0A0E33}"/>
              </a:ext>
            </a:extLst>
          </p:cNvPr>
          <p:cNvSpPr txBox="1">
            <a:spLocks noChangeArrowheads="1"/>
          </p:cNvSpPr>
          <p:nvPr/>
        </p:nvSpPr>
        <p:spPr bwMode="auto">
          <a:xfrm>
            <a:off x="1828800" y="54610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77857" name="Text Box 35">
            <a:extLst>
              <a:ext uri="{FF2B5EF4-FFF2-40B4-BE49-F238E27FC236}">
                <a16:creationId xmlns:a16="http://schemas.microsoft.com/office/drawing/2014/main" id="{E8BB54CB-ABC2-229A-2D71-7EE63174FFC7}"/>
              </a:ext>
            </a:extLst>
          </p:cNvPr>
          <p:cNvSpPr txBox="1">
            <a:spLocks noChangeArrowheads="1"/>
          </p:cNvSpPr>
          <p:nvPr/>
        </p:nvSpPr>
        <p:spPr bwMode="auto">
          <a:xfrm>
            <a:off x="1447800" y="46323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endParaRPr lang="en-US" altLang="en-US" sz="1800">
              <a:latin typeface="Arial" panose="020B0604020202020204" pitchFamily="34" charset="0"/>
            </a:endParaRPr>
          </a:p>
        </p:txBody>
      </p:sp>
      <p:sp>
        <p:nvSpPr>
          <p:cNvPr id="77858" name="Line 36">
            <a:extLst>
              <a:ext uri="{FF2B5EF4-FFF2-40B4-BE49-F238E27FC236}">
                <a16:creationId xmlns:a16="http://schemas.microsoft.com/office/drawing/2014/main" id="{3757DC74-B603-74C1-2C0E-08413267A920}"/>
              </a:ext>
            </a:extLst>
          </p:cNvPr>
          <p:cNvSpPr>
            <a:spLocks noChangeShapeType="1"/>
          </p:cNvSpPr>
          <p:nvPr/>
        </p:nvSpPr>
        <p:spPr bwMode="auto">
          <a:xfrm>
            <a:off x="2286000" y="2362200"/>
            <a:ext cx="1752600" cy="8382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59" name="Line 38">
            <a:extLst>
              <a:ext uri="{FF2B5EF4-FFF2-40B4-BE49-F238E27FC236}">
                <a16:creationId xmlns:a16="http://schemas.microsoft.com/office/drawing/2014/main" id="{397636E7-014B-AA89-1B51-78B4C7CE9169}"/>
              </a:ext>
            </a:extLst>
          </p:cNvPr>
          <p:cNvSpPr>
            <a:spLocks noChangeShapeType="1"/>
          </p:cNvSpPr>
          <p:nvPr/>
        </p:nvSpPr>
        <p:spPr bwMode="auto">
          <a:xfrm flipV="1">
            <a:off x="2895600" y="5562600"/>
            <a:ext cx="533400" cy="228600"/>
          </a:xfrm>
          <a:prstGeom prst="line">
            <a:avLst/>
          </a:prstGeom>
          <a:noFill/>
          <a:ln w="254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0" name="Line 40">
            <a:extLst>
              <a:ext uri="{FF2B5EF4-FFF2-40B4-BE49-F238E27FC236}">
                <a16:creationId xmlns:a16="http://schemas.microsoft.com/office/drawing/2014/main" id="{45818959-1D4E-C72F-F56D-8B8D47489592}"/>
              </a:ext>
            </a:extLst>
          </p:cNvPr>
          <p:cNvSpPr>
            <a:spLocks noChangeShapeType="1"/>
          </p:cNvSpPr>
          <p:nvPr/>
        </p:nvSpPr>
        <p:spPr bwMode="auto">
          <a:xfrm flipV="1">
            <a:off x="2438400" y="2438400"/>
            <a:ext cx="1905000" cy="7620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1" name="Line 41">
            <a:extLst>
              <a:ext uri="{FF2B5EF4-FFF2-40B4-BE49-F238E27FC236}">
                <a16:creationId xmlns:a16="http://schemas.microsoft.com/office/drawing/2014/main" id="{69E861DE-F91F-6CC2-F332-9421F44D276B}"/>
              </a:ext>
            </a:extLst>
          </p:cNvPr>
          <p:cNvSpPr>
            <a:spLocks noChangeShapeType="1"/>
          </p:cNvSpPr>
          <p:nvPr/>
        </p:nvSpPr>
        <p:spPr bwMode="auto">
          <a:xfrm flipV="1">
            <a:off x="6324600" y="4419600"/>
            <a:ext cx="152400" cy="2286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2" name="Line 42">
            <a:extLst>
              <a:ext uri="{FF2B5EF4-FFF2-40B4-BE49-F238E27FC236}">
                <a16:creationId xmlns:a16="http://schemas.microsoft.com/office/drawing/2014/main" id="{0F4F5A18-30BA-B1CA-EA3F-663BAA806D09}"/>
              </a:ext>
            </a:extLst>
          </p:cNvPr>
          <p:cNvSpPr>
            <a:spLocks noChangeShapeType="1"/>
          </p:cNvSpPr>
          <p:nvPr/>
        </p:nvSpPr>
        <p:spPr bwMode="auto">
          <a:xfrm>
            <a:off x="6629400" y="4267200"/>
            <a:ext cx="533400" cy="2286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3" name="Line 43">
            <a:extLst>
              <a:ext uri="{FF2B5EF4-FFF2-40B4-BE49-F238E27FC236}">
                <a16:creationId xmlns:a16="http://schemas.microsoft.com/office/drawing/2014/main" id="{09436DBE-E5C3-CDBF-A5F4-45C2FCCCFE0B}"/>
              </a:ext>
            </a:extLst>
          </p:cNvPr>
          <p:cNvSpPr>
            <a:spLocks noChangeShapeType="1"/>
          </p:cNvSpPr>
          <p:nvPr/>
        </p:nvSpPr>
        <p:spPr bwMode="auto">
          <a:xfrm flipV="1">
            <a:off x="1066800" y="4267200"/>
            <a:ext cx="0" cy="19812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4" name="Line 44">
            <a:extLst>
              <a:ext uri="{FF2B5EF4-FFF2-40B4-BE49-F238E27FC236}">
                <a16:creationId xmlns:a16="http://schemas.microsoft.com/office/drawing/2014/main" id="{6A669BBA-BF58-FAF2-A2DA-DA921CB29A42}"/>
              </a:ext>
            </a:extLst>
          </p:cNvPr>
          <p:cNvSpPr>
            <a:spLocks noChangeShapeType="1"/>
          </p:cNvSpPr>
          <p:nvPr/>
        </p:nvSpPr>
        <p:spPr bwMode="auto">
          <a:xfrm>
            <a:off x="1066800" y="6248400"/>
            <a:ext cx="304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5" name="Line 45">
            <a:extLst>
              <a:ext uri="{FF2B5EF4-FFF2-40B4-BE49-F238E27FC236}">
                <a16:creationId xmlns:a16="http://schemas.microsoft.com/office/drawing/2014/main" id="{FA26767E-3ECC-133C-E86D-52DB7009177B}"/>
              </a:ext>
            </a:extLst>
          </p:cNvPr>
          <p:cNvSpPr>
            <a:spLocks noChangeShapeType="1"/>
          </p:cNvSpPr>
          <p:nvPr/>
        </p:nvSpPr>
        <p:spPr bwMode="auto">
          <a:xfrm flipV="1">
            <a:off x="1066800" y="1676400"/>
            <a:ext cx="0" cy="2057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7866" name="Line 46">
            <a:extLst>
              <a:ext uri="{FF2B5EF4-FFF2-40B4-BE49-F238E27FC236}">
                <a16:creationId xmlns:a16="http://schemas.microsoft.com/office/drawing/2014/main" id="{219176BA-19F3-0CD4-498D-EE0A7DE105AA}"/>
              </a:ext>
            </a:extLst>
          </p:cNvPr>
          <p:cNvSpPr>
            <a:spLocks noChangeShapeType="1"/>
          </p:cNvSpPr>
          <p:nvPr/>
        </p:nvSpPr>
        <p:spPr bwMode="auto">
          <a:xfrm>
            <a:off x="1066800" y="1676400"/>
            <a:ext cx="7620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8895" name="Text Box 47">
            <a:extLst>
              <a:ext uri="{FF2B5EF4-FFF2-40B4-BE49-F238E27FC236}">
                <a16:creationId xmlns:a16="http://schemas.microsoft.com/office/drawing/2014/main" id="{0982E40B-D178-7177-9B41-86330467E4F2}"/>
              </a:ext>
            </a:extLst>
          </p:cNvPr>
          <p:cNvSpPr txBox="1">
            <a:spLocks noChangeArrowheads="1"/>
          </p:cNvSpPr>
          <p:nvPr/>
        </p:nvSpPr>
        <p:spPr bwMode="auto">
          <a:xfrm>
            <a:off x="6705600" y="1752600"/>
            <a:ext cx="3810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rgbClr val="00FF00"/>
                </a:solidFill>
                <a:latin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88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88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95" grpId="0" animBg="1"/>
      <p:bldP spid="78895"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35411DAE-0ED2-BC04-4016-8CF5C3FA8239}"/>
              </a:ext>
            </a:extLst>
          </p:cNvPr>
          <p:cNvSpPr>
            <a:spLocks noGrp="1" noChangeArrowheads="1"/>
          </p:cNvSpPr>
          <p:nvPr>
            <p:ph type="title"/>
          </p:nvPr>
        </p:nvSpPr>
        <p:spPr>
          <a:xfrm>
            <a:off x="425450" y="188913"/>
            <a:ext cx="8229600" cy="671512"/>
          </a:xfrm>
        </p:spPr>
        <p:txBody>
          <a:bodyPr/>
          <a:lstStyle/>
          <a:p>
            <a:r>
              <a:rPr lang="en-US" altLang="en-US">
                <a:latin typeface="Times New Roman" panose="02020603050405020304" pitchFamily="18" charset="0"/>
                <a:cs typeface="Times New Roman" panose="02020603050405020304" pitchFamily="18" charset="0"/>
              </a:rPr>
              <a:t>Parkinson’s Disease</a:t>
            </a:r>
          </a:p>
        </p:txBody>
      </p:sp>
      <p:sp>
        <p:nvSpPr>
          <p:cNvPr id="78851" name="Rectangle 3">
            <a:extLst>
              <a:ext uri="{FF2B5EF4-FFF2-40B4-BE49-F238E27FC236}">
                <a16:creationId xmlns:a16="http://schemas.microsoft.com/office/drawing/2014/main" id="{4084CC57-4532-F1DA-7989-044E4A1C13FB}"/>
              </a:ext>
            </a:extLst>
          </p:cNvPr>
          <p:cNvSpPr txBox="1">
            <a:spLocks noChangeArrowheads="1"/>
          </p:cNvSpPr>
          <p:nvPr/>
        </p:nvSpPr>
        <p:spPr bwMode="auto">
          <a:xfrm>
            <a:off x="282575" y="1033463"/>
            <a:ext cx="8578850" cy="3763962"/>
          </a:xfrm>
          <a:prstGeom prst="rect">
            <a:avLst/>
          </a:prstGeom>
          <a:solidFill>
            <a:srgbClr val="E3E8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Loss of dopaminergic (DA) neurons in substantia nigra</a:t>
            </a:r>
          </a:p>
          <a:p>
            <a:pPr>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Four cardinal symptoms:</a:t>
            </a:r>
            <a:br>
              <a:rPr lang="en-US" altLang="en-US" sz="2800">
                <a:solidFill>
                  <a:schemeClr val="bg2"/>
                </a:solidFill>
                <a:latin typeface="Times New Roman" panose="02020603050405020304" pitchFamily="18" charset="0"/>
                <a:cs typeface="Times New Roman" panose="02020603050405020304" pitchFamily="18" charset="0"/>
              </a:rPr>
            </a:br>
            <a:r>
              <a:rPr lang="en-US" altLang="en-US" sz="2800">
                <a:solidFill>
                  <a:schemeClr val="bg2"/>
                </a:solidFill>
                <a:latin typeface="Times New Roman" panose="02020603050405020304" pitchFamily="18" charset="0"/>
                <a:cs typeface="Times New Roman" panose="02020603050405020304" pitchFamily="18" charset="0"/>
              </a:rPr>
              <a:t>          - bradykinesia</a:t>
            </a:r>
            <a:br>
              <a:rPr lang="en-US" altLang="en-US" sz="2800">
                <a:solidFill>
                  <a:schemeClr val="bg2"/>
                </a:solidFill>
                <a:latin typeface="Times New Roman" panose="02020603050405020304" pitchFamily="18" charset="0"/>
                <a:cs typeface="Times New Roman" panose="02020603050405020304" pitchFamily="18" charset="0"/>
              </a:rPr>
            </a:br>
            <a:r>
              <a:rPr lang="en-US" altLang="en-US" sz="2800">
                <a:solidFill>
                  <a:schemeClr val="bg2"/>
                </a:solidFill>
                <a:latin typeface="Times New Roman" panose="02020603050405020304" pitchFamily="18" charset="0"/>
                <a:cs typeface="Times New Roman" panose="02020603050405020304" pitchFamily="18" charset="0"/>
              </a:rPr>
              <a:t>	- akinesia</a:t>
            </a:r>
            <a:br>
              <a:rPr lang="en-US" altLang="en-US" sz="2800">
                <a:solidFill>
                  <a:schemeClr val="bg2"/>
                </a:solidFill>
                <a:latin typeface="Times New Roman" panose="02020603050405020304" pitchFamily="18" charset="0"/>
                <a:cs typeface="Times New Roman" panose="02020603050405020304" pitchFamily="18" charset="0"/>
              </a:rPr>
            </a:br>
            <a:r>
              <a:rPr lang="en-US" altLang="en-US" sz="2800">
                <a:solidFill>
                  <a:schemeClr val="bg2"/>
                </a:solidFill>
                <a:latin typeface="Times New Roman" panose="02020603050405020304" pitchFamily="18" charset="0"/>
                <a:cs typeface="Times New Roman" panose="02020603050405020304" pitchFamily="18" charset="0"/>
              </a:rPr>
              <a:t>	- rigidity</a:t>
            </a:r>
            <a:br>
              <a:rPr lang="en-US" altLang="en-US" sz="2800">
                <a:solidFill>
                  <a:schemeClr val="bg2"/>
                </a:solidFill>
                <a:latin typeface="Times New Roman" panose="02020603050405020304" pitchFamily="18" charset="0"/>
                <a:cs typeface="Times New Roman" panose="02020603050405020304" pitchFamily="18" charset="0"/>
              </a:rPr>
            </a:br>
            <a:r>
              <a:rPr lang="en-US" altLang="en-US" sz="2800">
                <a:solidFill>
                  <a:schemeClr val="bg2"/>
                </a:solidFill>
                <a:latin typeface="Times New Roman" panose="02020603050405020304" pitchFamily="18" charset="0"/>
                <a:cs typeface="Times New Roman" panose="02020603050405020304" pitchFamily="18" charset="0"/>
              </a:rPr>
              <a:t>	- tremor</a:t>
            </a:r>
            <a:br>
              <a:rPr lang="en-US" altLang="en-US" sz="2800">
                <a:solidFill>
                  <a:schemeClr val="bg2"/>
                </a:solidFill>
                <a:latin typeface="Times New Roman" panose="02020603050405020304" pitchFamily="18" charset="0"/>
                <a:cs typeface="Times New Roman" panose="02020603050405020304" pitchFamily="18" charset="0"/>
              </a:rPr>
            </a:br>
            <a:r>
              <a:rPr lang="en-US" altLang="en-US" sz="2800">
                <a:solidFill>
                  <a:schemeClr val="bg2"/>
                </a:solidFill>
                <a:latin typeface="Times New Roman" panose="02020603050405020304" pitchFamily="18" charset="0"/>
                <a:cs typeface="Times New Roman" panose="02020603050405020304" pitchFamily="18" charset="0"/>
              </a:rPr>
              <a:t>          - lost of facial expression</a:t>
            </a:r>
          </a:p>
          <a:p>
            <a:pPr>
              <a:buFont typeface="Wingdings" panose="05000000000000000000" pitchFamily="2" charset="2"/>
              <a:buNone/>
            </a:pPr>
            <a:r>
              <a:rPr lang="en-US" altLang="en-US" sz="2800">
                <a:solidFill>
                  <a:schemeClr val="bg2"/>
                </a:solidFill>
                <a:latin typeface="Times New Roman" panose="02020603050405020304" pitchFamily="18" charset="0"/>
                <a:cs typeface="Times New Roman" panose="02020603050405020304" pitchFamily="18" charset="0"/>
              </a:rPr>
              <a:t>- Therapy: L-dopa (precursor of dopamine)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Line 7">
            <a:extLst>
              <a:ext uri="{FF2B5EF4-FFF2-40B4-BE49-F238E27FC236}">
                <a16:creationId xmlns:a16="http://schemas.microsoft.com/office/drawing/2014/main" id="{66BA1F8B-70DE-AE26-67EE-1CA6D4088931}"/>
              </a:ext>
            </a:extLst>
          </p:cNvPr>
          <p:cNvSpPr>
            <a:spLocks noChangeShapeType="1"/>
          </p:cNvSpPr>
          <p:nvPr/>
        </p:nvSpPr>
        <p:spPr bwMode="auto">
          <a:xfrm>
            <a:off x="69342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75" name="Line 10">
            <a:extLst>
              <a:ext uri="{FF2B5EF4-FFF2-40B4-BE49-F238E27FC236}">
                <a16:creationId xmlns:a16="http://schemas.microsoft.com/office/drawing/2014/main" id="{6312F7B3-DD0A-4381-175A-E69FF370E11B}"/>
              </a:ext>
            </a:extLst>
          </p:cNvPr>
          <p:cNvSpPr>
            <a:spLocks noChangeShapeType="1"/>
          </p:cNvSpPr>
          <p:nvPr/>
        </p:nvSpPr>
        <p:spPr bwMode="auto">
          <a:xfrm>
            <a:off x="6248400" y="4362450"/>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76" name="Text Box 12">
            <a:extLst>
              <a:ext uri="{FF2B5EF4-FFF2-40B4-BE49-F238E27FC236}">
                <a16:creationId xmlns:a16="http://schemas.microsoft.com/office/drawing/2014/main" id="{C54EA8F3-21F6-DF18-B5AA-4E747590BB83}"/>
              </a:ext>
            </a:extLst>
          </p:cNvPr>
          <p:cNvSpPr txBox="1">
            <a:spLocks noChangeArrowheads="1"/>
          </p:cNvSpPr>
          <p:nvPr/>
        </p:nvSpPr>
        <p:spPr bwMode="auto">
          <a:xfrm>
            <a:off x="1295400" y="1371600"/>
            <a:ext cx="3225800" cy="521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	    (GPe)</a:t>
            </a:r>
          </a:p>
          <a:p>
            <a:pPr algn="ctr">
              <a:spcBef>
                <a:spcPct val="0"/>
              </a:spcBef>
              <a:buClrTx/>
              <a:buSzTx/>
              <a:buFontTx/>
              <a:buNone/>
            </a:pPr>
            <a:r>
              <a:rPr lang="en-US" altLang="en-US" sz="2800">
                <a:latin typeface="Arial" panose="020B0604020202020204" pitchFamily="34" charset="0"/>
              </a:rPr>
              <a:t>	    (STN)</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VA/VL THALAMUS</a:t>
            </a:r>
          </a:p>
        </p:txBody>
      </p:sp>
      <p:sp>
        <p:nvSpPr>
          <p:cNvPr id="79877" name="Rectangle 13">
            <a:extLst>
              <a:ext uri="{FF2B5EF4-FFF2-40B4-BE49-F238E27FC236}">
                <a16:creationId xmlns:a16="http://schemas.microsoft.com/office/drawing/2014/main" id="{7FEE22F8-4156-B2EA-C481-897C25BA63A3}"/>
              </a:ext>
            </a:extLst>
          </p:cNvPr>
          <p:cNvSpPr>
            <a:spLocks noChangeArrowheads="1"/>
          </p:cNvSpPr>
          <p:nvPr/>
        </p:nvSpPr>
        <p:spPr bwMode="auto">
          <a:xfrm>
            <a:off x="1447800" y="13716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78" name="Rectangle 14">
            <a:extLst>
              <a:ext uri="{FF2B5EF4-FFF2-40B4-BE49-F238E27FC236}">
                <a16:creationId xmlns:a16="http://schemas.microsoft.com/office/drawing/2014/main" id="{0DC04061-3980-87D1-6912-E529BB5E4BB7}"/>
              </a:ext>
            </a:extLst>
          </p:cNvPr>
          <p:cNvSpPr>
            <a:spLocks noChangeArrowheads="1"/>
          </p:cNvSpPr>
          <p:nvPr/>
        </p:nvSpPr>
        <p:spPr bwMode="auto">
          <a:xfrm>
            <a:off x="1447800" y="47244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79" name="Rectangle 15">
            <a:extLst>
              <a:ext uri="{FF2B5EF4-FFF2-40B4-BE49-F238E27FC236}">
                <a16:creationId xmlns:a16="http://schemas.microsoft.com/office/drawing/2014/main" id="{E6E20E3E-E814-6FD8-69B2-F973A23C63CD}"/>
              </a:ext>
            </a:extLst>
          </p:cNvPr>
          <p:cNvSpPr>
            <a:spLocks noChangeArrowheads="1"/>
          </p:cNvSpPr>
          <p:nvPr/>
        </p:nvSpPr>
        <p:spPr bwMode="auto">
          <a:xfrm>
            <a:off x="990600" y="60960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80" name="Rectangle 16">
            <a:extLst>
              <a:ext uri="{FF2B5EF4-FFF2-40B4-BE49-F238E27FC236}">
                <a16:creationId xmlns:a16="http://schemas.microsoft.com/office/drawing/2014/main" id="{416EBE6F-AA22-4FA3-93C0-17CFE0C27568}"/>
              </a:ext>
            </a:extLst>
          </p:cNvPr>
          <p:cNvSpPr>
            <a:spLocks noChangeArrowheads="1"/>
          </p:cNvSpPr>
          <p:nvPr/>
        </p:nvSpPr>
        <p:spPr bwMode="auto">
          <a:xfrm>
            <a:off x="1447800" y="2667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81" name="Line 17">
            <a:extLst>
              <a:ext uri="{FF2B5EF4-FFF2-40B4-BE49-F238E27FC236}">
                <a16:creationId xmlns:a16="http://schemas.microsoft.com/office/drawing/2014/main" id="{D0C8EFBB-ECC4-3321-ADDD-BDECCB70276C}"/>
              </a:ext>
            </a:extLst>
          </p:cNvPr>
          <p:cNvSpPr>
            <a:spLocks noChangeShapeType="1"/>
          </p:cNvSpPr>
          <p:nvPr/>
        </p:nvSpPr>
        <p:spPr bwMode="auto">
          <a:xfrm>
            <a:off x="2743200" y="5334000"/>
            <a:ext cx="0" cy="685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82" name="Line 18">
            <a:extLst>
              <a:ext uri="{FF2B5EF4-FFF2-40B4-BE49-F238E27FC236}">
                <a16:creationId xmlns:a16="http://schemas.microsoft.com/office/drawing/2014/main" id="{A906E523-6652-E8B8-7F3D-12D222BA4253}"/>
              </a:ext>
            </a:extLst>
          </p:cNvPr>
          <p:cNvSpPr>
            <a:spLocks noChangeShapeType="1"/>
          </p:cNvSpPr>
          <p:nvPr/>
        </p:nvSpPr>
        <p:spPr bwMode="auto">
          <a:xfrm flipV="1">
            <a:off x="381000" y="4114800"/>
            <a:ext cx="0" cy="2209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83" name="Line 19">
            <a:extLst>
              <a:ext uri="{FF2B5EF4-FFF2-40B4-BE49-F238E27FC236}">
                <a16:creationId xmlns:a16="http://schemas.microsoft.com/office/drawing/2014/main" id="{27F7CA0E-59E2-D421-6315-7FCCF2CA9596}"/>
              </a:ext>
            </a:extLst>
          </p:cNvPr>
          <p:cNvSpPr>
            <a:spLocks noChangeShapeType="1"/>
          </p:cNvSpPr>
          <p:nvPr/>
        </p:nvSpPr>
        <p:spPr bwMode="auto">
          <a:xfrm>
            <a:off x="2743200" y="1981200"/>
            <a:ext cx="0" cy="609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84" name="Line 20">
            <a:extLst>
              <a:ext uri="{FF2B5EF4-FFF2-40B4-BE49-F238E27FC236}">
                <a16:creationId xmlns:a16="http://schemas.microsoft.com/office/drawing/2014/main" id="{5BC193F4-3A9B-4ADE-0CF5-5EFE42919DB9}"/>
              </a:ext>
            </a:extLst>
          </p:cNvPr>
          <p:cNvSpPr>
            <a:spLocks noChangeShapeType="1"/>
          </p:cNvSpPr>
          <p:nvPr/>
        </p:nvSpPr>
        <p:spPr bwMode="auto">
          <a:xfrm>
            <a:off x="2743200" y="3200400"/>
            <a:ext cx="0" cy="1371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85" name="Line 21">
            <a:extLst>
              <a:ext uri="{FF2B5EF4-FFF2-40B4-BE49-F238E27FC236}">
                <a16:creationId xmlns:a16="http://schemas.microsoft.com/office/drawing/2014/main" id="{4BA09CFB-B4A3-0A0D-0012-DEA201B34D66}"/>
              </a:ext>
            </a:extLst>
          </p:cNvPr>
          <p:cNvSpPr>
            <a:spLocks noChangeShapeType="1"/>
          </p:cNvSpPr>
          <p:nvPr/>
        </p:nvSpPr>
        <p:spPr bwMode="auto">
          <a:xfrm>
            <a:off x="381000" y="1676400"/>
            <a:ext cx="10668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86" name="Line 22">
            <a:extLst>
              <a:ext uri="{FF2B5EF4-FFF2-40B4-BE49-F238E27FC236}">
                <a16:creationId xmlns:a16="http://schemas.microsoft.com/office/drawing/2014/main" id="{82F29C27-2726-A31E-1D21-C5EABDA2F2FB}"/>
              </a:ext>
            </a:extLst>
          </p:cNvPr>
          <p:cNvSpPr>
            <a:spLocks noChangeShapeType="1"/>
          </p:cNvSpPr>
          <p:nvPr/>
        </p:nvSpPr>
        <p:spPr bwMode="auto">
          <a:xfrm>
            <a:off x="381000" y="6324600"/>
            <a:ext cx="5334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87" name="Text Box 23">
            <a:extLst>
              <a:ext uri="{FF2B5EF4-FFF2-40B4-BE49-F238E27FC236}">
                <a16:creationId xmlns:a16="http://schemas.microsoft.com/office/drawing/2014/main" id="{357D11DF-04D5-FEBE-F91F-C8C8C8E1573F}"/>
              </a:ext>
            </a:extLst>
          </p:cNvPr>
          <p:cNvSpPr txBox="1">
            <a:spLocks noChangeArrowheads="1"/>
          </p:cNvSpPr>
          <p:nvPr/>
        </p:nvSpPr>
        <p:spPr bwMode="auto">
          <a:xfrm>
            <a:off x="10795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79888" name="Text Box 24">
            <a:extLst>
              <a:ext uri="{FF2B5EF4-FFF2-40B4-BE49-F238E27FC236}">
                <a16:creationId xmlns:a16="http://schemas.microsoft.com/office/drawing/2014/main" id="{C7641DAA-0D75-1DA9-5688-A8F592A6A39F}"/>
              </a:ext>
            </a:extLst>
          </p:cNvPr>
          <p:cNvSpPr txBox="1">
            <a:spLocks noChangeArrowheads="1"/>
          </p:cNvSpPr>
          <p:nvPr/>
        </p:nvSpPr>
        <p:spPr bwMode="auto">
          <a:xfrm>
            <a:off x="0" y="3717925"/>
            <a:ext cx="8953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a:t>
            </a:r>
          </a:p>
        </p:txBody>
      </p:sp>
      <p:sp>
        <p:nvSpPr>
          <p:cNvPr id="79889" name="Line 25">
            <a:extLst>
              <a:ext uri="{FF2B5EF4-FFF2-40B4-BE49-F238E27FC236}">
                <a16:creationId xmlns:a16="http://schemas.microsoft.com/office/drawing/2014/main" id="{CAD47FCB-6991-F460-FC6C-A65FF6BD93A1}"/>
              </a:ext>
            </a:extLst>
          </p:cNvPr>
          <p:cNvSpPr>
            <a:spLocks noChangeShapeType="1"/>
          </p:cNvSpPr>
          <p:nvPr/>
        </p:nvSpPr>
        <p:spPr bwMode="auto">
          <a:xfrm flipV="1">
            <a:off x="381000" y="16764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890" name="Text Box 26">
            <a:extLst>
              <a:ext uri="{FF2B5EF4-FFF2-40B4-BE49-F238E27FC236}">
                <a16:creationId xmlns:a16="http://schemas.microsoft.com/office/drawing/2014/main" id="{1D0E6BB8-7A8B-00AB-182D-EE6BC8EBEBC7}"/>
              </a:ext>
            </a:extLst>
          </p:cNvPr>
          <p:cNvSpPr txBox="1">
            <a:spLocks noChangeArrowheads="1"/>
          </p:cNvSpPr>
          <p:nvPr/>
        </p:nvSpPr>
        <p:spPr bwMode="auto">
          <a:xfrm>
            <a:off x="1371600" y="3440113"/>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79891" name="Text Box 27">
            <a:extLst>
              <a:ext uri="{FF2B5EF4-FFF2-40B4-BE49-F238E27FC236}">
                <a16:creationId xmlns:a16="http://schemas.microsoft.com/office/drawing/2014/main" id="{A90F84DA-6680-518B-A05C-3BBE5CA9E552}"/>
              </a:ext>
            </a:extLst>
          </p:cNvPr>
          <p:cNvSpPr txBox="1">
            <a:spLocks noChangeArrowheads="1"/>
          </p:cNvSpPr>
          <p:nvPr/>
        </p:nvSpPr>
        <p:spPr bwMode="auto">
          <a:xfrm>
            <a:off x="1400175" y="54578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79892" name="Rectangle 28">
            <a:extLst>
              <a:ext uri="{FF2B5EF4-FFF2-40B4-BE49-F238E27FC236}">
                <a16:creationId xmlns:a16="http://schemas.microsoft.com/office/drawing/2014/main" id="{D5EDEB4E-178A-6777-BFBF-E944A7DD876F}"/>
              </a:ext>
            </a:extLst>
          </p:cNvPr>
          <p:cNvSpPr>
            <a:spLocks noGrp="1" noChangeArrowheads="1"/>
          </p:cNvSpPr>
          <p:nvPr>
            <p:ph type="title"/>
          </p:nvPr>
        </p:nvSpPr>
        <p:spPr>
          <a:xfrm>
            <a:off x="457200" y="76200"/>
            <a:ext cx="8229600" cy="484188"/>
          </a:xfrm>
          <a:noFill/>
        </p:spPr>
        <p:txBody>
          <a:bodyPr/>
          <a:lstStyle/>
          <a:p>
            <a:r>
              <a:rPr lang="en-US" altLang="en-US"/>
              <a:t>Parkinson’s Disease</a:t>
            </a:r>
          </a:p>
        </p:txBody>
      </p:sp>
      <p:sp>
        <p:nvSpPr>
          <p:cNvPr id="79893" name="Text Box 32">
            <a:extLst>
              <a:ext uri="{FF2B5EF4-FFF2-40B4-BE49-F238E27FC236}">
                <a16:creationId xmlns:a16="http://schemas.microsoft.com/office/drawing/2014/main" id="{D82840CB-B9FC-7A45-6D35-38C29EC975FD}"/>
              </a:ext>
            </a:extLst>
          </p:cNvPr>
          <p:cNvSpPr txBox="1">
            <a:spLocks noChangeArrowheads="1"/>
          </p:cNvSpPr>
          <p:nvPr/>
        </p:nvSpPr>
        <p:spPr bwMode="auto">
          <a:xfrm>
            <a:off x="5149850" y="2362200"/>
            <a:ext cx="641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rgbClr val="FF0000"/>
                </a:solidFill>
                <a:latin typeface="Arial" panose="020B0604020202020204" pitchFamily="34" charset="0"/>
              </a:rPr>
              <a:t>(--)</a:t>
            </a:r>
          </a:p>
        </p:txBody>
      </p:sp>
      <p:sp>
        <p:nvSpPr>
          <p:cNvPr id="79894" name="Text Box 35">
            <a:extLst>
              <a:ext uri="{FF2B5EF4-FFF2-40B4-BE49-F238E27FC236}">
                <a16:creationId xmlns:a16="http://schemas.microsoft.com/office/drawing/2014/main" id="{A0ACE4F5-85F2-B6AE-F84F-C17F7CD93E79}"/>
              </a:ext>
            </a:extLst>
          </p:cNvPr>
          <p:cNvSpPr txBox="1">
            <a:spLocks noChangeArrowheads="1"/>
          </p:cNvSpPr>
          <p:nvPr/>
        </p:nvSpPr>
        <p:spPr bwMode="auto">
          <a:xfrm>
            <a:off x="5562600" y="1524000"/>
            <a:ext cx="3225800" cy="478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pPr>
            <a:r>
              <a:rPr lang="en-US" altLang="en-US" sz="2800">
                <a:latin typeface="Arial" panose="020B0604020202020204" pitchFamily="34" charset="0"/>
              </a:rPr>
              <a:t>CORTEX</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PUTAMEN</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GP externa</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STN	</a:t>
            </a:r>
          </a:p>
          <a:p>
            <a:pPr algn="ctr">
              <a:spcBef>
                <a:spcPct val="0"/>
              </a:spcBef>
              <a:buClrTx/>
              <a:buSzTx/>
              <a:buFontTx/>
              <a:buNone/>
            </a:pPr>
            <a:endParaRPr lang="en-US" altLang="en-US" sz="2800">
              <a:latin typeface="Arial" panose="020B0604020202020204" pitchFamily="34" charset="0"/>
            </a:endParaRPr>
          </a:p>
          <a:p>
            <a:pPr algn="ctr">
              <a:spcBef>
                <a:spcPct val="0"/>
              </a:spcBef>
              <a:buClrTx/>
              <a:buSzTx/>
              <a:buFontTx/>
              <a:buNone/>
            </a:pPr>
            <a:r>
              <a:rPr lang="en-US" altLang="en-US" sz="2800">
                <a:latin typeface="Arial" panose="020B0604020202020204" pitchFamily="34" charset="0"/>
              </a:rPr>
              <a:t>GP interna</a:t>
            </a:r>
          </a:p>
          <a:p>
            <a:pPr algn="ctr">
              <a:spcBef>
                <a:spcPct val="0"/>
              </a:spcBef>
              <a:buClrTx/>
              <a:buSzTx/>
              <a:buFontTx/>
              <a:buNone/>
            </a:pPr>
            <a:r>
              <a:rPr lang="en-US" altLang="en-US" sz="2800">
                <a:latin typeface="Arial" panose="020B0604020202020204" pitchFamily="34" charset="0"/>
              </a:rPr>
              <a:t>	</a:t>
            </a:r>
          </a:p>
          <a:p>
            <a:pPr algn="ctr">
              <a:spcBef>
                <a:spcPct val="0"/>
              </a:spcBef>
              <a:buClrTx/>
              <a:buSzTx/>
              <a:buFontTx/>
              <a:buNone/>
            </a:pPr>
            <a:r>
              <a:rPr lang="en-US" altLang="en-US" sz="2800">
                <a:latin typeface="Arial" panose="020B0604020202020204" pitchFamily="34" charset="0"/>
              </a:rPr>
              <a:t>VA/VL THALAMUS</a:t>
            </a:r>
          </a:p>
        </p:txBody>
      </p:sp>
      <p:sp>
        <p:nvSpPr>
          <p:cNvPr id="79895" name="Rectangle 36">
            <a:extLst>
              <a:ext uri="{FF2B5EF4-FFF2-40B4-BE49-F238E27FC236}">
                <a16:creationId xmlns:a16="http://schemas.microsoft.com/office/drawing/2014/main" id="{2C8C8134-938E-728B-EFD5-94F213B2FF17}"/>
              </a:ext>
            </a:extLst>
          </p:cNvPr>
          <p:cNvSpPr>
            <a:spLocks noChangeArrowheads="1"/>
          </p:cNvSpPr>
          <p:nvPr/>
        </p:nvSpPr>
        <p:spPr bwMode="auto">
          <a:xfrm>
            <a:off x="5791200" y="1524000"/>
            <a:ext cx="2590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96" name="Rectangle 37">
            <a:extLst>
              <a:ext uri="{FF2B5EF4-FFF2-40B4-BE49-F238E27FC236}">
                <a16:creationId xmlns:a16="http://schemas.microsoft.com/office/drawing/2014/main" id="{DC99A479-3DC2-4794-FA19-461CFA2DECD9}"/>
              </a:ext>
            </a:extLst>
          </p:cNvPr>
          <p:cNvSpPr>
            <a:spLocks noChangeArrowheads="1"/>
          </p:cNvSpPr>
          <p:nvPr/>
        </p:nvSpPr>
        <p:spPr bwMode="auto">
          <a:xfrm>
            <a:off x="5791200" y="50292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97" name="Rectangle 38">
            <a:extLst>
              <a:ext uri="{FF2B5EF4-FFF2-40B4-BE49-F238E27FC236}">
                <a16:creationId xmlns:a16="http://schemas.microsoft.com/office/drawing/2014/main" id="{5D14EC4B-AF1C-382C-3B5C-6D10362B9DDA}"/>
              </a:ext>
            </a:extLst>
          </p:cNvPr>
          <p:cNvSpPr>
            <a:spLocks noChangeArrowheads="1"/>
          </p:cNvSpPr>
          <p:nvPr/>
        </p:nvSpPr>
        <p:spPr bwMode="auto">
          <a:xfrm>
            <a:off x="5334000" y="58674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98" name="Rectangle 39">
            <a:extLst>
              <a:ext uri="{FF2B5EF4-FFF2-40B4-BE49-F238E27FC236}">
                <a16:creationId xmlns:a16="http://schemas.microsoft.com/office/drawing/2014/main" id="{5D0A216C-4EB4-D66D-2310-CBAF19F6604E}"/>
              </a:ext>
            </a:extLst>
          </p:cNvPr>
          <p:cNvSpPr>
            <a:spLocks noChangeArrowheads="1"/>
          </p:cNvSpPr>
          <p:nvPr/>
        </p:nvSpPr>
        <p:spPr bwMode="auto">
          <a:xfrm>
            <a:off x="5791200" y="24384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899" name="Line 40">
            <a:extLst>
              <a:ext uri="{FF2B5EF4-FFF2-40B4-BE49-F238E27FC236}">
                <a16:creationId xmlns:a16="http://schemas.microsoft.com/office/drawing/2014/main" id="{E5B95341-7F9F-997D-6166-667871DB9A13}"/>
              </a:ext>
            </a:extLst>
          </p:cNvPr>
          <p:cNvSpPr>
            <a:spLocks noChangeShapeType="1"/>
          </p:cNvSpPr>
          <p:nvPr/>
        </p:nvSpPr>
        <p:spPr bwMode="auto">
          <a:xfrm>
            <a:off x="7086600" y="55626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00" name="Line 41">
            <a:extLst>
              <a:ext uri="{FF2B5EF4-FFF2-40B4-BE49-F238E27FC236}">
                <a16:creationId xmlns:a16="http://schemas.microsoft.com/office/drawing/2014/main" id="{A226541F-E8C3-70A7-8104-1586F48487C6}"/>
              </a:ext>
            </a:extLst>
          </p:cNvPr>
          <p:cNvSpPr>
            <a:spLocks noChangeShapeType="1"/>
          </p:cNvSpPr>
          <p:nvPr/>
        </p:nvSpPr>
        <p:spPr bwMode="auto">
          <a:xfrm flipV="1">
            <a:off x="8763000" y="4267200"/>
            <a:ext cx="0" cy="1524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01" name="Line 42">
            <a:extLst>
              <a:ext uri="{FF2B5EF4-FFF2-40B4-BE49-F238E27FC236}">
                <a16:creationId xmlns:a16="http://schemas.microsoft.com/office/drawing/2014/main" id="{64953551-F5F7-14DC-3398-A44751E0EC84}"/>
              </a:ext>
            </a:extLst>
          </p:cNvPr>
          <p:cNvSpPr>
            <a:spLocks noChangeShapeType="1"/>
          </p:cNvSpPr>
          <p:nvPr/>
        </p:nvSpPr>
        <p:spPr bwMode="auto">
          <a:xfrm>
            <a:off x="7086600" y="2133600"/>
            <a:ext cx="0" cy="304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02" name="Line 43">
            <a:extLst>
              <a:ext uri="{FF2B5EF4-FFF2-40B4-BE49-F238E27FC236}">
                <a16:creationId xmlns:a16="http://schemas.microsoft.com/office/drawing/2014/main" id="{0D186AB4-D6E8-BEB4-5EEC-4EB31C44C253}"/>
              </a:ext>
            </a:extLst>
          </p:cNvPr>
          <p:cNvSpPr>
            <a:spLocks noChangeShapeType="1"/>
          </p:cNvSpPr>
          <p:nvPr/>
        </p:nvSpPr>
        <p:spPr bwMode="auto">
          <a:xfrm>
            <a:off x="7086600" y="46482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03" name="Line 44">
            <a:extLst>
              <a:ext uri="{FF2B5EF4-FFF2-40B4-BE49-F238E27FC236}">
                <a16:creationId xmlns:a16="http://schemas.microsoft.com/office/drawing/2014/main" id="{5D2B4565-E640-B85F-618A-E2C63587AE96}"/>
              </a:ext>
            </a:extLst>
          </p:cNvPr>
          <p:cNvSpPr>
            <a:spLocks noChangeShapeType="1"/>
          </p:cNvSpPr>
          <p:nvPr/>
        </p:nvSpPr>
        <p:spPr bwMode="auto">
          <a:xfrm flipH="1">
            <a:off x="8458200" y="1905000"/>
            <a:ext cx="3048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04" name="Text Box 46">
            <a:extLst>
              <a:ext uri="{FF2B5EF4-FFF2-40B4-BE49-F238E27FC236}">
                <a16:creationId xmlns:a16="http://schemas.microsoft.com/office/drawing/2014/main" id="{A3994B0F-85D8-CB79-8354-2BB5617E7B25}"/>
              </a:ext>
            </a:extLst>
          </p:cNvPr>
          <p:cNvSpPr txBox="1">
            <a:spLocks noChangeArrowheads="1"/>
          </p:cNvSpPr>
          <p:nvPr/>
        </p:nvSpPr>
        <p:spPr bwMode="auto">
          <a:xfrm>
            <a:off x="5346700" y="2057400"/>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p>
        </p:txBody>
      </p:sp>
      <p:sp>
        <p:nvSpPr>
          <p:cNvPr id="79905" name="Line 47">
            <a:extLst>
              <a:ext uri="{FF2B5EF4-FFF2-40B4-BE49-F238E27FC236}">
                <a16:creationId xmlns:a16="http://schemas.microsoft.com/office/drawing/2014/main" id="{D730BFEF-49E9-9F29-EBBC-308A68B1C6F2}"/>
              </a:ext>
            </a:extLst>
          </p:cNvPr>
          <p:cNvSpPr>
            <a:spLocks noChangeShapeType="1"/>
          </p:cNvSpPr>
          <p:nvPr/>
        </p:nvSpPr>
        <p:spPr bwMode="auto">
          <a:xfrm flipV="1">
            <a:off x="8763000" y="1905000"/>
            <a:ext cx="0" cy="1905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06" name="Text Box 48">
            <a:extLst>
              <a:ext uri="{FF2B5EF4-FFF2-40B4-BE49-F238E27FC236}">
                <a16:creationId xmlns:a16="http://schemas.microsoft.com/office/drawing/2014/main" id="{FB026CC1-6AD8-2B84-7186-B4A8BF7ABB71}"/>
              </a:ext>
            </a:extLst>
          </p:cNvPr>
          <p:cNvSpPr txBox="1">
            <a:spLocks noChangeArrowheads="1"/>
          </p:cNvSpPr>
          <p:nvPr/>
        </p:nvSpPr>
        <p:spPr bwMode="auto">
          <a:xfrm>
            <a:off x="5715000" y="2867025"/>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p>
        </p:txBody>
      </p:sp>
      <p:sp>
        <p:nvSpPr>
          <p:cNvPr id="79907" name="Rectangle 49">
            <a:extLst>
              <a:ext uri="{FF2B5EF4-FFF2-40B4-BE49-F238E27FC236}">
                <a16:creationId xmlns:a16="http://schemas.microsoft.com/office/drawing/2014/main" id="{2A2D2BAD-3298-49D8-5580-6774FB2996AA}"/>
              </a:ext>
            </a:extLst>
          </p:cNvPr>
          <p:cNvSpPr>
            <a:spLocks noChangeArrowheads="1"/>
          </p:cNvSpPr>
          <p:nvPr/>
        </p:nvSpPr>
        <p:spPr bwMode="auto">
          <a:xfrm>
            <a:off x="5791200" y="41910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908" name="Rectangle 50">
            <a:extLst>
              <a:ext uri="{FF2B5EF4-FFF2-40B4-BE49-F238E27FC236}">
                <a16:creationId xmlns:a16="http://schemas.microsoft.com/office/drawing/2014/main" id="{92DA6A2C-2459-5491-60CB-7EF5452D3EF0}"/>
              </a:ext>
            </a:extLst>
          </p:cNvPr>
          <p:cNvSpPr>
            <a:spLocks noChangeArrowheads="1"/>
          </p:cNvSpPr>
          <p:nvPr/>
        </p:nvSpPr>
        <p:spPr bwMode="auto">
          <a:xfrm>
            <a:off x="5791200" y="3276600"/>
            <a:ext cx="2590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GB" altLang="en-US" sz="1800">
              <a:latin typeface="Arial" panose="020B0604020202020204" pitchFamily="34" charset="0"/>
            </a:endParaRPr>
          </a:p>
        </p:txBody>
      </p:sp>
      <p:sp>
        <p:nvSpPr>
          <p:cNvPr id="79909" name="Line 51">
            <a:extLst>
              <a:ext uri="{FF2B5EF4-FFF2-40B4-BE49-F238E27FC236}">
                <a16:creationId xmlns:a16="http://schemas.microsoft.com/office/drawing/2014/main" id="{D16757F1-CAB8-9A7C-DED5-B3745C1D3153}"/>
              </a:ext>
            </a:extLst>
          </p:cNvPr>
          <p:cNvSpPr>
            <a:spLocks noChangeShapeType="1"/>
          </p:cNvSpPr>
          <p:nvPr/>
        </p:nvSpPr>
        <p:spPr bwMode="auto">
          <a:xfrm>
            <a:off x="7086600" y="38100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10" name="Line 52">
            <a:extLst>
              <a:ext uri="{FF2B5EF4-FFF2-40B4-BE49-F238E27FC236}">
                <a16:creationId xmlns:a16="http://schemas.microsoft.com/office/drawing/2014/main" id="{355C5038-5642-38B3-E7B1-DDA05B2111A2}"/>
              </a:ext>
            </a:extLst>
          </p:cNvPr>
          <p:cNvSpPr>
            <a:spLocks noChangeShapeType="1"/>
          </p:cNvSpPr>
          <p:nvPr/>
        </p:nvSpPr>
        <p:spPr bwMode="auto">
          <a:xfrm>
            <a:off x="7086600" y="2971800"/>
            <a:ext cx="0" cy="2286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11" name="Text Box 53">
            <a:extLst>
              <a:ext uri="{FF2B5EF4-FFF2-40B4-BE49-F238E27FC236}">
                <a16:creationId xmlns:a16="http://schemas.microsoft.com/office/drawing/2014/main" id="{E96B464A-8231-D4DD-CF17-B3409EE79A31}"/>
              </a:ext>
            </a:extLst>
          </p:cNvPr>
          <p:cNvSpPr txBox="1">
            <a:spLocks noChangeArrowheads="1"/>
          </p:cNvSpPr>
          <p:nvPr/>
        </p:nvSpPr>
        <p:spPr bwMode="auto">
          <a:xfrm>
            <a:off x="5715000" y="37084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79912" name="Text Box 54">
            <a:extLst>
              <a:ext uri="{FF2B5EF4-FFF2-40B4-BE49-F238E27FC236}">
                <a16:creationId xmlns:a16="http://schemas.microsoft.com/office/drawing/2014/main" id="{8C0EE3AE-03B6-FEEB-FB78-4ED817C0976E}"/>
              </a:ext>
            </a:extLst>
          </p:cNvPr>
          <p:cNvSpPr txBox="1">
            <a:spLocks noChangeArrowheads="1"/>
          </p:cNvSpPr>
          <p:nvPr/>
        </p:nvSpPr>
        <p:spPr bwMode="auto">
          <a:xfrm>
            <a:off x="5715000" y="5461000"/>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rgbClr val="FF6699"/>
                </a:solidFill>
                <a:latin typeface="Arial" panose="020B0604020202020204" pitchFamily="34" charset="0"/>
              </a:rPr>
              <a:t>GABA (-)</a:t>
            </a:r>
            <a:endParaRPr lang="en-US" altLang="en-US" sz="2000">
              <a:latin typeface="Arial" panose="020B0604020202020204" pitchFamily="34" charset="0"/>
            </a:endParaRPr>
          </a:p>
        </p:txBody>
      </p:sp>
      <p:sp>
        <p:nvSpPr>
          <p:cNvPr id="79913" name="Text Box 55">
            <a:extLst>
              <a:ext uri="{FF2B5EF4-FFF2-40B4-BE49-F238E27FC236}">
                <a16:creationId xmlns:a16="http://schemas.microsoft.com/office/drawing/2014/main" id="{C8AED8CC-5507-842A-E83F-B85D4110A522}"/>
              </a:ext>
            </a:extLst>
          </p:cNvPr>
          <p:cNvSpPr txBox="1">
            <a:spLocks noChangeArrowheads="1"/>
          </p:cNvSpPr>
          <p:nvPr/>
        </p:nvSpPr>
        <p:spPr bwMode="auto">
          <a:xfrm>
            <a:off x="5334000" y="4632325"/>
            <a:ext cx="1739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Glutamate (+)</a:t>
            </a:r>
            <a:endParaRPr lang="en-US" altLang="en-US" sz="1800">
              <a:latin typeface="Arial" panose="020B0604020202020204" pitchFamily="34" charset="0"/>
            </a:endParaRPr>
          </a:p>
        </p:txBody>
      </p:sp>
      <p:sp>
        <p:nvSpPr>
          <p:cNvPr id="79914" name="Text Box 56">
            <a:extLst>
              <a:ext uri="{FF2B5EF4-FFF2-40B4-BE49-F238E27FC236}">
                <a16:creationId xmlns:a16="http://schemas.microsoft.com/office/drawing/2014/main" id="{916B905F-6DC4-C3C9-B90A-4287FE064D7E}"/>
              </a:ext>
            </a:extLst>
          </p:cNvPr>
          <p:cNvSpPr txBox="1">
            <a:spLocks noChangeArrowheads="1"/>
          </p:cNvSpPr>
          <p:nvPr/>
        </p:nvSpPr>
        <p:spPr bwMode="auto">
          <a:xfrm>
            <a:off x="4598988" y="2505075"/>
            <a:ext cx="582612"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chemeClr val="hlink"/>
                </a:solidFill>
                <a:latin typeface="Arial" panose="020B0604020202020204" pitchFamily="34" charset="0"/>
              </a:rPr>
              <a:t>DA</a:t>
            </a:r>
          </a:p>
        </p:txBody>
      </p:sp>
      <p:sp>
        <p:nvSpPr>
          <p:cNvPr id="79915" name="Line 57">
            <a:extLst>
              <a:ext uri="{FF2B5EF4-FFF2-40B4-BE49-F238E27FC236}">
                <a16:creationId xmlns:a16="http://schemas.microsoft.com/office/drawing/2014/main" id="{FAFFA484-098F-7F28-E282-FC93D5B38393}"/>
              </a:ext>
            </a:extLst>
          </p:cNvPr>
          <p:cNvSpPr>
            <a:spLocks noChangeShapeType="1"/>
          </p:cNvSpPr>
          <p:nvPr/>
        </p:nvSpPr>
        <p:spPr bwMode="auto">
          <a:xfrm>
            <a:off x="5181600" y="2819400"/>
            <a:ext cx="4572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16" name="Line 58">
            <a:extLst>
              <a:ext uri="{FF2B5EF4-FFF2-40B4-BE49-F238E27FC236}">
                <a16:creationId xmlns:a16="http://schemas.microsoft.com/office/drawing/2014/main" id="{B05F3B0D-B230-F987-DA6B-A64262BBEB86}"/>
              </a:ext>
            </a:extLst>
          </p:cNvPr>
          <p:cNvSpPr>
            <a:spLocks noChangeShapeType="1"/>
          </p:cNvSpPr>
          <p:nvPr/>
        </p:nvSpPr>
        <p:spPr bwMode="auto">
          <a:xfrm>
            <a:off x="4495800" y="2286000"/>
            <a:ext cx="914400" cy="8382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17" name="Line 59">
            <a:extLst>
              <a:ext uri="{FF2B5EF4-FFF2-40B4-BE49-F238E27FC236}">
                <a16:creationId xmlns:a16="http://schemas.microsoft.com/office/drawing/2014/main" id="{61FBDF67-EC6D-7E8F-260B-B3BC4A87F16B}"/>
              </a:ext>
            </a:extLst>
          </p:cNvPr>
          <p:cNvSpPr>
            <a:spLocks noChangeShapeType="1"/>
          </p:cNvSpPr>
          <p:nvPr/>
        </p:nvSpPr>
        <p:spPr bwMode="auto">
          <a:xfrm flipH="1">
            <a:off x="4495800" y="2286000"/>
            <a:ext cx="685800" cy="83820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18" name="Line 61">
            <a:extLst>
              <a:ext uri="{FF2B5EF4-FFF2-40B4-BE49-F238E27FC236}">
                <a16:creationId xmlns:a16="http://schemas.microsoft.com/office/drawing/2014/main" id="{D3F31F20-3AE6-C276-E545-9A63286A07A1}"/>
              </a:ext>
            </a:extLst>
          </p:cNvPr>
          <p:cNvSpPr>
            <a:spLocks noChangeShapeType="1"/>
          </p:cNvSpPr>
          <p:nvPr/>
        </p:nvSpPr>
        <p:spPr bwMode="auto">
          <a:xfrm flipH="1">
            <a:off x="4038600" y="2819400"/>
            <a:ext cx="533400" cy="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19" name="Text Box 62">
            <a:extLst>
              <a:ext uri="{FF2B5EF4-FFF2-40B4-BE49-F238E27FC236}">
                <a16:creationId xmlns:a16="http://schemas.microsoft.com/office/drawing/2014/main" id="{982CF563-F3B0-C3DC-DB77-8DA218B3C1FD}"/>
              </a:ext>
            </a:extLst>
          </p:cNvPr>
          <p:cNvSpPr txBox="1">
            <a:spLocks noChangeArrowheads="1"/>
          </p:cNvSpPr>
          <p:nvPr/>
        </p:nvSpPr>
        <p:spPr bwMode="auto">
          <a:xfrm>
            <a:off x="4006850" y="2362200"/>
            <a:ext cx="641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400">
                <a:solidFill>
                  <a:schemeClr val="hlink"/>
                </a:solidFill>
                <a:latin typeface="Arial" panose="020B0604020202020204" pitchFamily="34" charset="0"/>
              </a:rPr>
              <a:t>(+)</a:t>
            </a:r>
          </a:p>
        </p:txBody>
      </p:sp>
      <p:sp>
        <p:nvSpPr>
          <p:cNvPr id="79920" name="Text Box 63">
            <a:extLst>
              <a:ext uri="{FF2B5EF4-FFF2-40B4-BE49-F238E27FC236}">
                <a16:creationId xmlns:a16="http://schemas.microsoft.com/office/drawing/2014/main" id="{BD705234-0580-76B1-68EF-56B19479C5E2}"/>
              </a:ext>
            </a:extLst>
          </p:cNvPr>
          <p:cNvSpPr txBox="1">
            <a:spLocks noChangeArrowheads="1"/>
          </p:cNvSpPr>
          <p:nvPr/>
        </p:nvSpPr>
        <p:spPr bwMode="auto">
          <a:xfrm>
            <a:off x="8305800" y="3810000"/>
            <a:ext cx="8953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US" altLang="en-US" sz="2000">
                <a:solidFill>
                  <a:schemeClr val="hlink"/>
                </a:solidFill>
                <a:latin typeface="Arial" panose="020B0604020202020204" pitchFamily="34" charset="0"/>
              </a:rPr>
              <a:t>Glu(+)</a:t>
            </a:r>
          </a:p>
        </p:txBody>
      </p:sp>
      <p:sp>
        <p:nvSpPr>
          <p:cNvPr id="79921" name="Line 64">
            <a:extLst>
              <a:ext uri="{FF2B5EF4-FFF2-40B4-BE49-F238E27FC236}">
                <a16:creationId xmlns:a16="http://schemas.microsoft.com/office/drawing/2014/main" id="{52881CF8-90D6-260A-4D0D-9A220BFA13DC}"/>
              </a:ext>
            </a:extLst>
          </p:cNvPr>
          <p:cNvSpPr>
            <a:spLocks noChangeShapeType="1"/>
          </p:cNvSpPr>
          <p:nvPr/>
        </p:nvSpPr>
        <p:spPr bwMode="auto">
          <a:xfrm>
            <a:off x="2971800" y="5334000"/>
            <a:ext cx="0" cy="685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22" name="Line 65">
            <a:extLst>
              <a:ext uri="{FF2B5EF4-FFF2-40B4-BE49-F238E27FC236}">
                <a16:creationId xmlns:a16="http://schemas.microsoft.com/office/drawing/2014/main" id="{5ABB058F-68D5-F909-96E1-ACE9CEDB15CC}"/>
              </a:ext>
            </a:extLst>
          </p:cNvPr>
          <p:cNvSpPr>
            <a:spLocks noChangeShapeType="1"/>
          </p:cNvSpPr>
          <p:nvPr/>
        </p:nvSpPr>
        <p:spPr bwMode="auto">
          <a:xfrm>
            <a:off x="3200400" y="5334000"/>
            <a:ext cx="0" cy="685800"/>
          </a:xfrm>
          <a:prstGeom prst="line">
            <a:avLst/>
          </a:prstGeom>
          <a:noFill/>
          <a:ln w="38100">
            <a:solidFill>
              <a:schemeClr val="tx1"/>
            </a:solidFill>
            <a:round/>
            <a:headEnd/>
            <a:tailEnd type="triangle" w="lg"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23" name="Line 66">
            <a:extLst>
              <a:ext uri="{FF2B5EF4-FFF2-40B4-BE49-F238E27FC236}">
                <a16:creationId xmlns:a16="http://schemas.microsoft.com/office/drawing/2014/main" id="{783394DD-8D13-336B-C07A-C43FC352FAD8}"/>
              </a:ext>
            </a:extLst>
          </p:cNvPr>
          <p:cNvSpPr>
            <a:spLocks noChangeShapeType="1"/>
          </p:cNvSpPr>
          <p:nvPr/>
        </p:nvSpPr>
        <p:spPr bwMode="auto">
          <a:xfrm flipH="1">
            <a:off x="2514600" y="3505200"/>
            <a:ext cx="457200" cy="533400"/>
          </a:xfrm>
          <a:prstGeom prst="line">
            <a:avLst/>
          </a:prstGeom>
          <a:noFill/>
          <a:ln w="254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24" name="Line 67">
            <a:extLst>
              <a:ext uri="{FF2B5EF4-FFF2-40B4-BE49-F238E27FC236}">
                <a16:creationId xmlns:a16="http://schemas.microsoft.com/office/drawing/2014/main" id="{8A28FB5A-CAB2-4F55-1976-4DAB5FFA6B92}"/>
              </a:ext>
            </a:extLst>
          </p:cNvPr>
          <p:cNvSpPr>
            <a:spLocks noChangeShapeType="1"/>
          </p:cNvSpPr>
          <p:nvPr/>
        </p:nvSpPr>
        <p:spPr bwMode="auto">
          <a:xfrm flipH="1">
            <a:off x="6934200" y="3733800"/>
            <a:ext cx="304800" cy="304800"/>
          </a:xfrm>
          <a:prstGeom prst="line">
            <a:avLst/>
          </a:prstGeom>
          <a:noFill/>
          <a:ln w="254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25" name="Line 69">
            <a:extLst>
              <a:ext uri="{FF2B5EF4-FFF2-40B4-BE49-F238E27FC236}">
                <a16:creationId xmlns:a16="http://schemas.microsoft.com/office/drawing/2014/main" id="{B282B82E-D815-0D45-BD31-7DAC06992861}"/>
              </a:ext>
            </a:extLst>
          </p:cNvPr>
          <p:cNvSpPr>
            <a:spLocks noChangeShapeType="1"/>
          </p:cNvSpPr>
          <p:nvPr/>
        </p:nvSpPr>
        <p:spPr bwMode="auto">
          <a:xfrm flipH="1">
            <a:off x="8610600" y="3429000"/>
            <a:ext cx="304800" cy="304800"/>
          </a:xfrm>
          <a:prstGeom prst="line">
            <a:avLst/>
          </a:prstGeom>
          <a:noFill/>
          <a:ln w="254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26" name="Line 70">
            <a:extLst>
              <a:ext uri="{FF2B5EF4-FFF2-40B4-BE49-F238E27FC236}">
                <a16:creationId xmlns:a16="http://schemas.microsoft.com/office/drawing/2014/main" id="{CD30C140-75DC-FB12-C4C4-DE7A3F8FC766}"/>
              </a:ext>
            </a:extLst>
          </p:cNvPr>
          <p:cNvSpPr>
            <a:spLocks noChangeShapeType="1"/>
          </p:cNvSpPr>
          <p:nvPr/>
        </p:nvSpPr>
        <p:spPr bwMode="auto">
          <a:xfrm flipH="1">
            <a:off x="228600" y="4191000"/>
            <a:ext cx="304800" cy="304800"/>
          </a:xfrm>
          <a:prstGeom prst="line">
            <a:avLst/>
          </a:prstGeom>
          <a:noFill/>
          <a:ln w="254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9927" name="TextBox 2">
            <a:extLst>
              <a:ext uri="{FF2B5EF4-FFF2-40B4-BE49-F238E27FC236}">
                <a16:creationId xmlns:a16="http://schemas.microsoft.com/office/drawing/2014/main" id="{79AFB238-C1C3-E9AD-0F9E-D5810D2DFAE6}"/>
              </a:ext>
            </a:extLst>
          </p:cNvPr>
          <p:cNvSpPr txBox="1">
            <a:spLocks noChangeArrowheads="1"/>
          </p:cNvSpPr>
          <p:nvPr/>
        </p:nvSpPr>
        <p:spPr bwMode="auto">
          <a:xfrm>
            <a:off x="152400" y="665163"/>
            <a:ext cx="8686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Loss of DA --. Lose excitatory effect on direct, lose inhibition of indirect</a:t>
            </a:r>
          </a:p>
          <a:p>
            <a:r>
              <a:rPr lang="en-US" altLang="en-US"/>
              <a:t>Overactive GPi and overactive STN </a:t>
            </a:r>
            <a:r>
              <a:rPr lang="en-US" altLang="en-US">
                <a:sym typeface="Wingdings" panose="05000000000000000000" pitchFamily="2" charset="2"/>
              </a:rPr>
              <a:t> increased inhibition of motor thalamus</a:t>
            </a:r>
          </a:p>
          <a:p>
            <a:endParaRPr lang="en-US"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E8B60FC8-1561-5689-1DD2-A843E5E4E0D6}"/>
              </a:ext>
            </a:extLst>
          </p:cNvPr>
          <p:cNvSpPr>
            <a:spLocks noGrp="1"/>
          </p:cNvSpPr>
          <p:nvPr>
            <p:ph type="title" idx="4294967295"/>
          </p:nvPr>
        </p:nvSpPr>
        <p:spPr>
          <a:xfrm>
            <a:off x="457200" y="0"/>
            <a:ext cx="8229600" cy="582613"/>
          </a:xfrm>
        </p:spPr>
        <p:txBody>
          <a:bodyPr/>
          <a:lstStyle/>
          <a:p>
            <a:pPr>
              <a:defRPr/>
            </a:pPr>
            <a:r>
              <a:rPr lang="sr-Latn-CS" altLang="en-US" sz="30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Claustrum</a:t>
            </a:r>
            <a:endParaRPr lang="sr-Latn-CS" altLang="en-US" sz="30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53251" name="Content Placeholder 2">
            <a:extLst>
              <a:ext uri="{FF2B5EF4-FFF2-40B4-BE49-F238E27FC236}">
                <a16:creationId xmlns:a16="http://schemas.microsoft.com/office/drawing/2014/main" id="{FEBB50C4-AC2B-6953-F3BF-A130EA82B44A}"/>
              </a:ext>
            </a:extLst>
          </p:cNvPr>
          <p:cNvSpPr>
            <a:spLocks noGrp="1"/>
          </p:cNvSpPr>
          <p:nvPr>
            <p:ph idx="4294967295"/>
          </p:nvPr>
        </p:nvSpPr>
        <p:spPr>
          <a:xfrm>
            <a:off x="0" y="642938"/>
            <a:ext cx="9144000" cy="6215062"/>
          </a:xfrm>
        </p:spPr>
        <p:txBody>
          <a:bodyPr/>
          <a:lstStyle/>
          <a:p>
            <a:pPr marL="0" indent="0">
              <a:buFont typeface="Wingdings" panose="05000000000000000000" pitchFamily="2" charset="2"/>
              <a:buNone/>
              <a:defRPr/>
            </a:pPr>
            <a:r>
              <a:rPr lang="en-GB" alt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sr-Latn-CS" alt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thin layer of </a:t>
            </a:r>
            <a:r>
              <a:rPr lang="en-GB" sz="19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gray</a:t>
            </a: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matter located externally to the putamen and beneath the insular</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cortex</a:t>
            </a:r>
          </a:p>
          <a:p>
            <a:pPr marL="0" indent="0">
              <a:buFont typeface="Wingdings" panose="05000000000000000000" pitchFamily="2" charset="2"/>
              <a:buNone/>
              <a:defRPr/>
            </a:pP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situated between the white masses: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external capsule (internally) that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separates it from putamen and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19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extrem</a:t>
            </a: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capsule (externally) that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separates it from insula</a:t>
            </a:r>
          </a:p>
          <a:p>
            <a:pPr marL="0" indent="0">
              <a:buFont typeface="Wingdings" panose="05000000000000000000" pitchFamily="2" charset="2"/>
              <a:buNone/>
              <a:defRPr/>
            </a:pP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extends anteriorly from the level  of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genu of the corpus callosum, and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posteriorly reaches to the level of the</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posterior border of the mammillary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bodies of hypothalamus</a:t>
            </a:r>
          </a:p>
          <a:p>
            <a:pPr>
              <a:spcBef>
                <a:spcPts val="600"/>
              </a:spcBef>
              <a:spcAft>
                <a:spcPts val="600"/>
              </a:spcAft>
              <a:buFont typeface="Wingdings" panose="05000000000000000000" pitchFamily="2" charset="2"/>
              <a:buNone/>
              <a:defRPr/>
            </a:pPr>
            <a:br>
              <a:rPr lang="sr-Latn-CS" altLang="en-US" sz="1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Has 2 parts</a:t>
            </a: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br>
              <a:rPr lang="sr-Latn-CS" altLang="en-US" sz="1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1)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upper</a:t>
            </a: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dorsal part </a:t>
            </a: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thin</a:t>
            </a: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2)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lower</a:t>
            </a: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ventral part </a:t>
            </a: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wider</a:t>
            </a: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anterior part</a:t>
            </a:r>
            <a:b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middle part</a:t>
            </a:r>
            <a:b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posterior part</a:t>
            </a:r>
            <a:endParaRPr lang="sr-Cyrl-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0"/>
              </a:spcBef>
              <a:spcAft>
                <a:spcPts val="600"/>
              </a:spcAft>
              <a:buFont typeface="Wingdings" panose="05000000000000000000" pitchFamily="2" charset="2"/>
              <a:buNone/>
              <a:defRPr/>
            </a:pPr>
            <a:r>
              <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lower part fuses with lateral part of amygdala</a:t>
            </a:r>
            <a:endParaRPr lang="sr-Latn-CS" altLang="en-US" sz="19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81924" name="Picture 2">
            <a:extLst>
              <a:ext uri="{FF2B5EF4-FFF2-40B4-BE49-F238E27FC236}">
                <a16:creationId xmlns:a16="http://schemas.microsoft.com/office/drawing/2014/main" id="{CC73FFD0-DFC4-AF4E-5EF3-E7D13B8CE7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7875" y="942975"/>
            <a:ext cx="4032250"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5" name="Content Placeholder 7">
            <a:extLst>
              <a:ext uri="{FF2B5EF4-FFF2-40B4-BE49-F238E27FC236}">
                <a16:creationId xmlns:a16="http://schemas.microsoft.com/office/drawing/2014/main" id="{10C22AF7-A5F0-5DB8-83E2-3A490713AB94}"/>
              </a:ext>
            </a:extLst>
          </p:cNvPr>
          <p:cNvPicPr>
            <a:picLocks noChangeArrowheads="1"/>
          </p:cNvPicPr>
          <p:nvPr/>
        </p:nvPicPr>
        <p:blipFill>
          <a:blip r:embed="rId3">
            <a:extLst>
              <a:ext uri="{28A0092B-C50C-407E-A947-70E740481C1C}">
                <a14:useLocalDpi xmlns:a14="http://schemas.microsoft.com/office/drawing/2010/main" val="0"/>
              </a:ext>
            </a:extLst>
          </a:blip>
          <a:srcRect r="4236"/>
          <a:stretch>
            <a:fillRect/>
          </a:stretch>
        </p:blipFill>
        <p:spPr bwMode="auto">
          <a:xfrm>
            <a:off x="7021513" y="4005263"/>
            <a:ext cx="2076450"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6" name="Picture 9" descr="Frontiers | Changing the Cortical Conductor's Tempo: Neuromodulation of the  Claustrum">
            <a:extLst>
              <a:ext uri="{FF2B5EF4-FFF2-40B4-BE49-F238E27FC236}">
                <a16:creationId xmlns:a16="http://schemas.microsoft.com/office/drawing/2014/main" id="{BE1A3CA3-69A7-D80E-B984-D958F6788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4005263"/>
            <a:ext cx="3627437"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7" name="TextBox 1">
            <a:extLst>
              <a:ext uri="{FF2B5EF4-FFF2-40B4-BE49-F238E27FC236}">
                <a16:creationId xmlns:a16="http://schemas.microsoft.com/office/drawing/2014/main" id="{5DF79856-ADBA-7F60-50F5-6887CA593AA0}"/>
              </a:ext>
            </a:extLst>
          </p:cNvPr>
          <p:cNvSpPr txBox="1">
            <a:spLocks noChangeArrowheads="1"/>
          </p:cNvSpPr>
          <p:nvPr/>
        </p:nvSpPr>
        <p:spPr bwMode="auto">
          <a:xfrm>
            <a:off x="5880100" y="6454775"/>
            <a:ext cx="1095375" cy="3683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GB" altLang="en-US" sz="1800">
                <a:solidFill>
                  <a:schemeClr val="bg2"/>
                </a:solidFill>
                <a:latin typeface="Times New Roman" panose="02020603050405020304" pitchFamily="18" charset="0"/>
                <a:cs typeface="Times New Roman" panose="02020603050405020304" pitchFamily="18" charset="0"/>
              </a:rPr>
              <a:t>claustrum</a:t>
            </a:r>
          </a:p>
        </p:txBody>
      </p:sp>
      <p:cxnSp>
        <p:nvCxnSpPr>
          <p:cNvPr id="4" name="Straight Arrow Connector 3">
            <a:extLst>
              <a:ext uri="{FF2B5EF4-FFF2-40B4-BE49-F238E27FC236}">
                <a16:creationId xmlns:a16="http://schemas.microsoft.com/office/drawing/2014/main" id="{70C8CE65-2244-D1D1-B7D0-030C921AEC11}"/>
              </a:ext>
            </a:extLst>
          </p:cNvPr>
          <p:cNvCxnSpPr/>
          <p:nvPr/>
        </p:nvCxnSpPr>
        <p:spPr>
          <a:xfrm flipV="1">
            <a:off x="6604000" y="5805488"/>
            <a:ext cx="704850" cy="742950"/>
          </a:xfrm>
          <a:prstGeom prst="straightConnector1">
            <a:avLst/>
          </a:prstGeom>
          <a:ln w="2857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AB52933-DB03-6D85-4104-BE8C36A7F966}"/>
              </a:ext>
            </a:extLst>
          </p:cNvPr>
          <p:cNvCxnSpPr/>
          <p:nvPr/>
        </p:nvCxnSpPr>
        <p:spPr>
          <a:xfrm>
            <a:off x="7740650" y="2708275"/>
            <a:ext cx="719138"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566075F9-104F-4DED-FEA0-4BCED7DDAD09}"/>
              </a:ext>
            </a:extLst>
          </p:cNvPr>
          <p:cNvSpPr>
            <a:spLocks noGrp="1"/>
          </p:cNvSpPr>
          <p:nvPr>
            <p:ph type="title" idx="4294967295"/>
          </p:nvPr>
        </p:nvSpPr>
        <p:spPr>
          <a:xfrm>
            <a:off x="500063" y="0"/>
            <a:ext cx="8229600" cy="582613"/>
          </a:xfrm>
        </p:spPr>
        <p:txBody>
          <a:bodyPr/>
          <a:lstStyle/>
          <a:p>
            <a:pPr>
              <a:defRPr/>
            </a:pPr>
            <a:r>
              <a:rPr lang="sr-Latn-CS" altLang="en-US" sz="30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Claustrum</a:t>
            </a:r>
            <a:endParaRPr lang="sr-Latn-CS" altLang="en-US" sz="30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
        <p:nvSpPr>
          <p:cNvPr id="54275" name="Content Placeholder 2">
            <a:extLst>
              <a:ext uri="{FF2B5EF4-FFF2-40B4-BE49-F238E27FC236}">
                <a16:creationId xmlns:a16="http://schemas.microsoft.com/office/drawing/2014/main" id="{10D6EE92-56B9-2E22-6EAB-0D9D54216EBD}"/>
              </a:ext>
            </a:extLst>
          </p:cNvPr>
          <p:cNvSpPr>
            <a:spLocks noGrp="1"/>
          </p:cNvSpPr>
          <p:nvPr>
            <p:ph idx="4294967295"/>
          </p:nvPr>
        </p:nvSpPr>
        <p:spPr>
          <a:xfrm>
            <a:off x="0" y="642938"/>
            <a:ext cx="9144000" cy="5786437"/>
          </a:xfrm>
        </p:spPr>
        <p:txBody>
          <a:bodyPr/>
          <a:lstStyle/>
          <a:p>
            <a:pPr>
              <a:spcBef>
                <a:spcPts val="600"/>
              </a:spcBef>
              <a:buFont typeface="Wingdings" panose="05000000000000000000" pitchFamily="2" charset="2"/>
              <a:buNone/>
              <a:defRPr/>
            </a:pP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Has 3 surfaces</a:t>
            </a: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a:spcBef>
                <a:spcPts val="600"/>
              </a:spcBef>
              <a:buFont typeface="Wingdings" panose="05000000000000000000" pitchFamily="2" charset="2"/>
              <a:buNone/>
              <a:defRPr/>
            </a:pP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Cyrl-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а</a:t>
            </a: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lateral surface</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b</a:t>
            </a: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medial surface</a:t>
            </a: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c</a:t>
            </a:r>
            <a: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t>inferior surface</a:t>
            </a:r>
            <a:endParaRPr lang="sr-Cyrl-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0"/>
              </a:spcBef>
              <a:spcAft>
                <a:spcPts val="600"/>
              </a:spcAft>
              <a:buFont typeface="Wingdings" panose="05000000000000000000" pitchFamily="2" charset="2"/>
              <a:buNone/>
              <a:defRPr/>
            </a:pPr>
            <a:br>
              <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endPar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0"/>
              </a:spcBef>
              <a:spcAft>
                <a:spcPts val="600"/>
              </a:spcAft>
              <a:buFont typeface="Wingdings" panose="05000000000000000000" pitchFamily="2" charset="2"/>
              <a:buNone/>
              <a:defRPr/>
            </a:pPr>
            <a:endPar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a:spcBef>
                <a:spcPct val="0"/>
              </a:spcBef>
              <a:spcAft>
                <a:spcPts val="600"/>
              </a:spcAft>
              <a:buFont typeface="Wingdings" panose="05000000000000000000" pitchFamily="2" charset="2"/>
              <a:buNone/>
              <a:defRPr/>
            </a:pPr>
            <a:endParaRPr lang="sr-Latn-CS" altLang="en-US" sz="20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a:p>
            <a:pPr marL="0" indent="0">
              <a:spcBef>
                <a:spcPct val="0"/>
              </a:spcBef>
              <a:spcAft>
                <a:spcPts val="600"/>
              </a:spcAft>
              <a:buFont typeface="Wingdings" panose="05000000000000000000" pitchFamily="2" charset="2"/>
              <a:buNone/>
              <a:defRPr/>
            </a:pPr>
            <a:r>
              <a:rPr lang="sr-Latn-CS" alt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claustrum has reciprocal connections with cerebral cortex, but incompletely</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understood functions</a:t>
            </a:r>
            <a:r>
              <a:rPr lang="sr-Latn-CS" alt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br>
              <a:rPr lang="en-GB" alt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sr-Latn-CS" alt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GB" altLang="en-US"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I</a:t>
            </a: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ntegrate information between the cerebral cortex and the limbic system</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May be playing a role in synchronizing perceptual, cognitive and motor processes and </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knowledge processing</a:t>
            </a:r>
            <a:br>
              <a:rPr lang="en-GB" sz="19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The claustrum has been confirmed to be reciprocally connected to the prefrontal cortex,</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visual, auditory, sensory, and motor regions respectively. It is proposed that the claustrum</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functions in the gating of selective attention. Through this gating process the claustrum can</a:t>
            </a:r>
            <a:br>
              <a:rPr lang="en-GB" sz="1900" dirty="0">
                <a:latin typeface="Times New Roman" panose="02020603050405020304" pitchFamily="18" charset="0"/>
                <a:cs typeface="Times New Roman" panose="02020603050405020304" pitchFamily="18" charset="0"/>
              </a:rPr>
            </a:br>
            <a:r>
              <a:rPr lang="en-GB" sz="1900" dirty="0">
                <a:latin typeface="Times New Roman" panose="02020603050405020304" pitchFamily="18" charset="0"/>
                <a:cs typeface="Times New Roman" panose="02020603050405020304" pitchFamily="18" charset="0"/>
              </a:rPr>
              <a:t>  selectively control input from these modalities to facilitate the process of “focusing”.</a:t>
            </a:r>
            <a:endParaRPr lang="sr-Latn-CS" altLang="en-US" sz="1900" dirty="0">
              <a:latin typeface="Times New Roman" panose="02020603050405020304" pitchFamily="18" charset="0"/>
              <a:cs typeface="Times New Roman" panose="02020603050405020304" pitchFamily="18" charset="0"/>
            </a:endParaRPr>
          </a:p>
        </p:txBody>
      </p:sp>
      <p:pic>
        <p:nvPicPr>
          <p:cNvPr id="82948" name="Picture 3">
            <a:extLst>
              <a:ext uri="{FF2B5EF4-FFF2-40B4-BE49-F238E27FC236}">
                <a16:creationId xmlns:a16="http://schemas.microsoft.com/office/drawing/2014/main" id="{1C2427E1-38B4-4B37-E89C-F0E746BD36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1719" t="38126" r="13281" b="23125"/>
          <a:stretch>
            <a:fillRect/>
          </a:stretch>
        </p:blipFill>
        <p:spPr bwMode="auto">
          <a:xfrm>
            <a:off x="5635625" y="582613"/>
            <a:ext cx="3475038" cy="3365500"/>
          </a:xfrm>
          <a:prstGeom prst="rect">
            <a:avLst/>
          </a:prstGeom>
          <a:noFill/>
          <a:ln>
            <a:noFill/>
          </a:ln>
          <a:effectLst>
            <a:prstShdw prst="shdw17" dist="17961" dir="2700000">
              <a:srgbClr val="3D3D5C"/>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5">
            <a:extLst>
              <a:ext uri="{FF2B5EF4-FFF2-40B4-BE49-F238E27FC236}">
                <a16:creationId xmlns:a16="http://schemas.microsoft.com/office/drawing/2014/main" id="{E67142CC-0A43-2BF3-824B-B65361BFBE3D}"/>
              </a:ext>
            </a:extLst>
          </p:cNvPr>
          <p:cNvSpPr>
            <a:spLocks noGrp="1"/>
          </p:cNvSpPr>
          <p:nvPr>
            <p:ph type="ctrTitle" idx="4294967295"/>
          </p:nvPr>
        </p:nvSpPr>
        <p:spPr>
          <a:xfrm>
            <a:off x="714375" y="357188"/>
            <a:ext cx="7772400" cy="1828800"/>
          </a:xfrm>
          <a:solidFill>
            <a:srgbClr val="B2ACE2">
              <a:alpha val="100000"/>
            </a:srgbClr>
          </a:solidFill>
        </p:spPr>
        <p:txBody>
          <a:bodyPr/>
          <a:lstStyle/>
          <a:p>
            <a:pPr eaLnBrk="1" hangingPunct="1">
              <a:defRPr/>
            </a:pPr>
            <a:r>
              <a:rPr lang="sr-Cyrl-CS" altLang="en-US" b="1" dirty="0">
                <a:solidFill>
                  <a:srgbClr val="6666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b="1" dirty="0">
                <a:solidFill>
                  <a:srgbClr val="6666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Limbic system</a:t>
            </a:r>
            <a:r>
              <a:rPr lang="sr-Cyrl-CS" altLang="en-US" b="1" dirty="0">
                <a:solidFill>
                  <a:srgbClr val="6666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Cyrl-CS" altLang="en-US" b="1" dirty="0">
                <a:solidFill>
                  <a:srgbClr val="6666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Cyrl-CS" altLang="en-US" b="1" dirty="0">
                <a:solidFill>
                  <a:srgbClr val="6666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r>
              <a:rPr lang="en-GB" altLang="en-US" b="1" dirty="0">
                <a:solidFill>
                  <a:srgbClr val="6666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Amygdala</a:t>
            </a:r>
            <a:r>
              <a:rPr lang="sr-Cyrl-CS" altLang="en-US" b="1" dirty="0">
                <a:solidFill>
                  <a:srgbClr val="666699"/>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p:txBody>
      </p:sp>
      <p:pic>
        <p:nvPicPr>
          <p:cNvPr id="83971" name="Picture 4">
            <a:extLst>
              <a:ext uri="{FF2B5EF4-FFF2-40B4-BE49-F238E27FC236}">
                <a16:creationId xmlns:a16="http://schemas.microsoft.com/office/drawing/2014/main" id="{AB3A1A5F-B742-3951-B708-F4B43B3038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0313" y="2286000"/>
            <a:ext cx="4530725"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a:extLst>
              <a:ext uri="{FF2B5EF4-FFF2-40B4-BE49-F238E27FC236}">
                <a16:creationId xmlns:a16="http://schemas.microsoft.com/office/drawing/2014/main" id="{8C3C7F49-337C-B1A2-EA73-419260190882}"/>
              </a:ext>
            </a:extLst>
          </p:cNvPr>
          <p:cNvSpPr txBox="1">
            <a:spLocks noChangeArrowheads="1"/>
          </p:cNvSpPr>
          <p:nvPr/>
        </p:nvSpPr>
        <p:spPr bwMode="auto">
          <a:xfrm>
            <a:off x="0" y="908050"/>
            <a:ext cx="9145588"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r>
              <a:rPr lang="en-GB" altLang="en-US" sz="2000" dirty="0">
                <a:latin typeface="Times New Roman" panose="02020603050405020304" pitchFamily="18" charset="0"/>
                <a:cs typeface="Times New Roman" panose="02020603050405020304" pitchFamily="18" charset="0"/>
              </a:rPr>
              <a:t>* In 1817 James Parkinson, an English country physician, published a brief monograph</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entitled An Essay on the Shaking Palsy, in which he described the symptoms of</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several individuals who had the disease that now bears his name. </a:t>
            </a:r>
            <a:br>
              <a:rPr lang="en-GB" altLang="en-US" sz="2000" dirty="0">
                <a:latin typeface="Times New Roman" panose="02020603050405020304" pitchFamily="18" charset="0"/>
                <a:cs typeface="Times New Roman" panose="02020603050405020304" pitchFamily="18" charset="0"/>
              </a:rPr>
            </a:br>
            <a:endParaRPr lang="en-GB" altLang="en-US" sz="2000" dirty="0">
              <a:latin typeface="Times New Roman" panose="02020603050405020304" pitchFamily="18" charset="0"/>
              <a:cs typeface="Times New Roman" panose="02020603050405020304" pitchFamily="18" charset="0"/>
            </a:endParaRPr>
          </a:p>
          <a:p>
            <a:pPr>
              <a:spcBef>
                <a:spcPct val="0"/>
              </a:spcBef>
              <a:buClrTx/>
              <a:buSzTx/>
              <a:buFontTx/>
              <a:buNone/>
            </a:pPr>
            <a:r>
              <a:rPr lang="en-GB" altLang="en-US" sz="2000" dirty="0">
                <a:latin typeface="Times New Roman" panose="02020603050405020304" pitchFamily="18" charset="0"/>
                <a:cs typeface="Times New Roman" panose="02020603050405020304" pitchFamily="18" charset="0"/>
              </a:rPr>
              <a:t>* Parkinsonian patients are characterized </a:t>
            </a:r>
            <a:r>
              <a:rPr lang="en-GB" altLang="en-US" sz="2000" dirty="0">
                <a:solidFill>
                  <a:srgbClr val="FFFF00"/>
                </a:solidFill>
                <a:latin typeface="Times New Roman" panose="02020603050405020304" pitchFamily="18" charset="0"/>
                <a:cs typeface="Times New Roman" panose="02020603050405020304" pitchFamily="18" charset="0"/>
              </a:rPr>
              <a:t>by tremor, generally increased muscle tone,</a:t>
            </a:r>
            <a:br>
              <a:rPr lang="en-GB" altLang="en-US" sz="2000" dirty="0">
                <a:solidFill>
                  <a:srgbClr val="FFFF00"/>
                </a:solidFill>
                <a:latin typeface="Times New Roman" panose="02020603050405020304" pitchFamily="18" charset="0"/>
                <a:cs typeface="Times New Roman" panose="02020603050405020304" pitchFamily="18" charset="0"/>
              </a:rPr>
            </a:br>
            <a:r>
              <a:rPr lang="en-GB" altLang="en-US" sz="2000" dirty="0">
                <a:solidFill>
                  <a:srgbClr val="FFFF00"/>
                </a:solidFill>
                <a:latin typeface="Times New Roman" panose="02020603050405020304" pitchFamily="18" charset="0"/>
                <a:cs typeface="Times New Roman" panose="02020603050405020304" pitchFamily="18" charset="0"/>
              </a:rPr>
              <a:t>   and difficulty initiating voluntary movements, which are unusually small and slow</a:t>
            </a:r>
            <a:br>
              <a:rPr lang="en-GB" altLang="en-US" sz="2000" dirty="0">
                <a:solidFill>
                  <a:srgbClr val="FFFF00"/>
                </a:solidFill>
                <a:latin typeface="Times New Roman" panose="02020603050405020304" pitchFamily="18" charset="0"/>
                <a:cs typeface="Times New Roman" panose="02020603050405020304" pitchFamily="18" charset="0"/>
              </a:rPr>
            </a:br>
            <a:r>
              <a:rPr lang="en-GB" altLang="en-US" sz="2000" dirty="0">
                <a:solidFill>
                  <a:srgbClr val="FFFF00"/>
                </a:solidFill>
                <a:latin typeface="Times New Roman" panose="02020603050405020304" pitchFamily="18" charset="0"/>
                <a:cs typeface="Times New Roman" panose="02020603050405020304" pitchFamily="18" charset="0"/>
              </a:rPr>
              <a:t>   once begun</a:t>
            </a:r>
            <a:r>
              <a:rPr lang="en-GB" altLang="en-US" sz="2000" dirty="0">
                <a:latin typeface="Times New Roman" panose="02020603050405020304" pitchFamily="18" charset="0"/>
                <a:cs typeface="Times New Roman" panose="02020603050405020304" pitchFamily="18" charset="0"/>
              </a:rPr>
              <a:t>. </a:t>
            </a:r>
            <a:br>
              <a:rPr lang="en-GB" altLang="en-US" sz="2000" dirty="0">
                <a:latin typeface="Times New Roman" panose="02020603050405020304" pitchFamily="18" charset="0"/>
                <a:cs typeface="Times New Roman" panose="02020603050405020304" pitchFamily="18" charset="0"/>
              </a:rPr>
            </a:br>
            <a:endParaRPr lang="en-GB" altLang="en-US" sz="2000" dirty="0">
              <a:latin typeface="Times New Roman" panose="02020603050405020304" pitchFamily="18" charset="0"/>
              <a:cs typeface="Times New Roman" panose="02020603050405020304" pitchFamily="18" charset="0"/>
            </a:endParaRPr>
          </a:p>
          <a:p>
            <a:pPr>
              <a:spcBef>
                <a:spcPct val="0"/>
              </a:spcBef>
              <a:buClrTx/>
              <a:buSzTx/>
              <a:buFontTx/>
              <a:buNone/>
            </a:pPr>
            <a:r>
              <a:rPr lang="en-GB" altLang="en-US" sz="2000" dirty="0">
                <a:latin typeface="Times New Roman" panose="02020603050405020304" pitchFamily="18" charset="0"/>
                <a:cs typeface="Times New Roman" panose="02020603050405020304" pitchFamily="18" charset="0"/>
              </a:rPr>
              <a:t>* This and related disorders, whose signs typically include some combination of slowed</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or diminished movements, involuntary movements, and generalized alterations in</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muscle tone, have come to be associated with damage to the basal ganglia. </a:t>
            </a:r>
          </a:p>
          <a:p>
            <a:pPr>
              <a:spcBef>
                <a:spcPct val="0"/>
              </a:spcBef>
              <a:buClrTx/>
              <a:buSzTx/>
              <a:buFontTx/>
              <a:buNone/>
            </a:pP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They were long referred to as extrapyramidal disorders to distinguish them from</a:t>
            </a:r>
          </a:p>
          <a:p>
            <a:pPr>
              <a:spcBef>
                <a:spcPct val="0"/>
              </a:spcBef>
              <a:buClrTx/>
              <a:buSzTx/>
              <a:buFontTx/>
              <a:buNone/>
            </a:pPr>
            <a:r>
              <a:rPr lang="en-GB" altLang="en-US" sz="2000" dirty="0">
                <a:latin typeface="Times New Roman" panose="02020603050405020304" pitchFamily="18" charset="0"/>
                <a:cs typeface="Times New Roman" panose="02020603050405020304" pitchFamily="18" charset="0"/>
              </a:rPr>
              <a:t>   disorders involving the corticospinal (pyramidal) system. This terminology is no</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longer used because the two systems are ultimately interdigitated (related).</a:t>
            </a:r>
          </a:p>
        </p:txBody>
      </p:sp>
      <p:sp>
        <p:nvSpPr>
          <p:cNvPr id="4" name="Title 1">
            <a:extLst>
              <a:ext uri="{FF2B5EF4-FFF2-40B4-BE49-F238E27FC236}">
                <a16:creationId xmlns:a16="http://schemas.microsoft.com/office/drawing/2014/main" id="{9EE682F0-045F-DDAB-85A5-1DB7D8F3809D}"/>
              </a:ext>
            </a:extLst>
          </p:cNvPr>
          <p:cNvSpPr txBox="1"/>
          <p:nvPr/>
        </p:nvSpPr>
        <p:spPr>
          <a:xfrm>
            <a:off x="1357313" y="285750"/>
            <a:ext cx="6215062" cy="762000"/>
          </a:xfrm>
          <a:prstGeom prst="rect">
            <a:avLst/>
          </a:prstGeom>
          <a:noFill/>
          <a:ln w="9525">
            <a:noFill/>
          </a:ln>
        </p:spPr>
        <p:txBody>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en-GB" altLang="en-US" sz="3000" b="1" dirty="0">
                <a:solidFill>
                  <a:srgbClr val="F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Basal ganglia</a:t>
            </a:r>
            <a:endParaRPr lang="sr-Latn-CS" altLang="en-US" sz="3000" b="1" dirty="0">
              <a:solidFill>
                <a:srgbClr val="F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I10-64-brain.jpg">
            <a:extLst>
              <a:ext uri="{FF2B5EF4-FFF2-40B4-BE49-F238E27FC236}">
                <a16:creationId xmlns:a16="http://schemas.microsoft.com/office/drawing/2014/main" id="{3D70DB43-2433-3AC2-DB50-25E660D1F1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655888"/>
            <a:ext cx="3429000" cy="417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5" name="Picture 4" descr="brai3a.jpg">
            <a:extLst>
              <a:ext uri="{FF2B5EF4-FFF2-40B4-BE49-F238E27FC236}">
                <a16:creationId xmlns:a16="http://schemas.microsoft.com/office/drawing/2014/main" id="{DD437308-428D-395A-1232-9AB14447DC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463" y="2817813"/>
            <a:ext cx="4264025"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129BDADC-F5BB-EC41-3FE0-048C847AC834}"/>
              </a:ext>
            </a:extLst>
          </p:cNvPr>
          <p:cNvSpPr txBox="1"/>
          <p:nvPr/>
        </p:nvSpPr>
        <p:spPr>
          <a:xfrm>
            <a:off x="34468" y="260648"/>
            <a:ext cx="9109532" cy="2246769"/>
          </a:xfrm>
          <a:prstGeom prst="rect">
            <a:avLst/>
          </a:prstGeom>
          <a:solidFill>
            <a:srgbClr val="C0BBE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The limbic system subserves basic survival functions that include feeding </a:t>
            </a:r>
            <a:r>
              <a:rPr lang="en-GB" sz="2000" dirty="0" err="1">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behavior</a:t>
            </a: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b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“fight or flight" responses, aggression, and the expressions of emotion and of the</a:t>
            </a:r>
            <a:b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autonomic, </a:t>
            </a:r>
            <a:r>
              <a:rPr lang="en-GB" sz="2000" dirty="0" err="1">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behavioral</a:t>
            </a: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and endocrine aspects of the sexual response. </a:t>
            </a:r>
            <a:b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Associated with memory and cognition</a:t>
            </a:r>
            <a:b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Associated with pleasure and rage</a:t>
            </a:r>
            <a:b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It includes phylogenetically ancient portions of the cerebral cortex, related subcortical </a:t>
            </a:r>
            <a:b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structures, and </a:t>
            </a:r>
            <a:r>
              <a:rPr lang="en-GB" sz="2000" dirty="0" err="1">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fiber</a:t>
            </a: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pathways that connect with the diencephalon and brain stem.</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descr="Stria%20terminalis">
            <a:extLst>
              <a:ext uri="{FF2B5EF4-FFF2-40B4-BE49-F238E27FC236}">
                <a16:creationId xmlns:a16="http://schemas.microsoft.com/office/drawing/2014/main" id="{4CE85E85-F3B6-1A56-E1DD-3189BBC17D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2060575"/>
            <a:ext cx="6532563" cy="479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D06BDDF-B1C5-D947-A98B-C80331304391}"/>
              </a:ext>
            </a:extLst>
          </p:cNvPr>
          <p:cNvSpPr txBox="1"/>
          <p:nvPr/>
        </p:nvSpPr>
        <p:spPr>
          <a:xfrm>
            <a:off x="34468" y="260648"/>
            <a:ext cx="9109532" cy="1554272"/>
          </a:xfrm>
          <a:prstGeom prst="rect">
            <a:avLst/>
          </a:prstGeom>
          <a:solidFill>
            <a:srgbClr val="C0BBE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19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1900" dirty="0">
                <a:solidFill>
                  <a:srgbClr val="0D0D0D"/>
                </a:solidFill>
                <a:latin typeface="Times New Roman" panose="02020603050405020304" pitchFamily="18" charset="0"/>
                <a:cs typeface="Times New Roman" panose="02020603050405020304" pitchFamily="18" charset="0"/>
              </a:rPr>
              <a:t>The limbic system consists of structures and networks of neural pathways that </a:t>
            </a:r>
            <a:r>
              <a:rPr lang="en-GB" sz="1900" dirty="0" err="1">
                <a:solidFill>
                  <a:srgbClr val="0D0D0D"/>
                </a:solidFill>
                <a:latin typeface="Times New Roman" panose="02020603050405020304" pitchFamily="18" charset="0"/>
                <a:cs typeface="Times New Roman" panose="02020603050405020304" pitchFamily="18" charset="0"/>
              </a:rPr>
              <a:t>analyze</a:t>
            </a:r>
            <a:r>
              <a:rPr lang="en-GB" sz="1900" dirty="0">
                <a:solidFill>
                  <a:srgbClr val="0D0D0D"/>
                </a:solidFill>
                <a:latin typeface="Times New Roman" panose="02020603050405020304" pitchFamily="18" charset="0"/>
                <a:cs typeface="Times New Roman" panose="02020603050405020304" pitchFamily="18" charset="0"/>
              </a:rPr>
              <a:t>,</a:t>
            </a:r>
            <a:br>
              <a:rPr lang="en-GB" sz="1900" dirty="0">
                <a:solidFill>
                  <a:srgbClr val="0D0D0D"/>
                </a:solidFill>
                <a:latin typeface="Times New Roman" panose="02020603050405020304" pitchFamily="18" charset="0"/>
                <a:cs typeface="Times New Roman" panose="02020603050405020304" pitchFamily="18" charset="0"/>
              </a:rPr>
            </a:br>
            <a:r>
              <a:rPr lang="en-GB" sz="1900" dirty="0">
                <a:solidFill>
                  <a:srgbClr val="0D0D0D"/>
                </a:solidFill>
                <a:latin typeface="Times New Roman" panose="02020603050405020304" pitchFamily="18" charset="0"/>
                <a:cs typeface="Times New Roman" panose="02020603050405020304" pitchFamily="18" charset="0"/>
              </a:rPr>
              <a:t>   emotionally </a:t>
            </a:r>
            <a:r>
              <a:rPr lang="en-GB" sz="1900" dirty="0" err="1">
                <a:solidFill>
                  <a:srgbClr val="0D0D0D"/>
                </a:solidFill>
                <a:latin typeface="Times New Roman" panose="02020603050405020304" pitchFamily="18" charset="0"/>
                <a:cs typeface="Times New Roman" panose="02020603050405020304" pitchFamily="18" charset="0"/>
              </a:rPr>
              <a:t>color</a:t>
            </a:r>
            <a:r>
              <a:rPr lang="en-GB" sz="1900" dirty="0">
                <a:solidFill>
                  <a:srgbClr val="0D0D0D"/>
                </a:solidFill>
                <a:latin typeface="Times New Roman" panose="02020603050405020304" pitchFamily="18" charset="0"/>
                <a:cs typeface="Times New Roman" panose="02020603050405020304" pitchFamily="18" charset="0"/>
              </a:rPr>
              <a:t>, and segregate stimuli from the external environment.</a:t>
            </a:r>
          </a:p>
          <a:p>
            <a:pPr>
              <a:defRPr/>
            </a:pPr>
            <a:r>
              <a:rPr lang="en-GB" sz="1900" dirty="0">
                <a:solidFill>
                  <a:srgbClr val="0D0D0D"/>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1900" dirty="0">
                <a:solidFill>
                  <a:srgbClr val="0D0D0D"/>
                </a:solidFill>
                <a:latin typeface="Times New Roman" panose="02020603050405020304" pitchFamily="18" charset="0"/>
                <a:cs typeface="Times New Roman" panose="02020603050405020304" pitchFamily="18" charset="0"/>
              </a:rPr>
              <a:t>The disrupted balance of neurotransmitters in the structures of the limbic system,</a:t>
            </a:r>
            <a:br>
              <a:rPr lang="en-GB" sz="1900" dirty="0">
                <a:solidFill>
                  <a:srgbClr val="0D0D0D"/>
                </a:solidFill>
                <a:latin typeface="Times New Roman" panose="02020603050405020304" pitchFamily="18" charset="0"/>
                <a:cs typeface="Times New Roman" panose="02020603050405020304" pitchFamily="18" charset="0"/>
              </a:rPr>
            </a:br>
            <a:r>
              <a:rPr lang="en-GB" sz="1900" dirty="0">
                <a:solidFill>
                  <a:srgbClr val="0D0D0D"/>
                </a:solidFill>
                <a:latin typeface="Times New Roman" panose="02020603050405020304" pitchFamily="18" charset="0"/>
                <a:cs typeface="Times New Roman" panose="02020603050405020304" pitchFamily="18" charset="0"/>
              </a:rPr>
              <a:t>   especially in a state of chronic stress, underlies psychological, normal, or pathological</a:t>
            </a:r>
            <a:br>
              <a:rPr lang="en-GB" sz="1900" dirty="0">
                <a:solidFill>
                  <a:srgbClr val="0D0D0D"/>
                </a:solidFill>
                <a:latin typeface="Times New Roman" panose="02020603050405020304" pitchFamily="18" charset="0"/>
                <a:cs typeface="Times New Roman" panose="02020603050405020304" pitchFamily="18" charset="0"/>
              </a:rPr>
            </a:br>
            <a:r>
              <a:rPr lang="en-GB" sz="1900" dirty="0">
                <a:solidFill>
                  <a:srgbClr val="0D0D0D"/>
                </a:solidFill>
                <a:latin typeface="Times New Roman" panose="02020603050405020304" pitchFamily="18" charset="0"/>
                <a:cs typeface="Times New Roman" panose="02020603050405020304" pitchFamily="18" charset="0"/>
              </a:rPr>
              <a:t>   disorders, such as fear and anxiety.</a:t>
            </a:r>
            <a:endParaRPr lang="en-GB" sz="19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5">
            <a:extLst>
              <a:ext uri="{FF2B5EF4-FFF2-40B4-BE49-F238E27FC236}">
                <a16:creationId xmlns:a16="http://schemas.microsoft.com/office/drawing/2014/main" id="{3A6A7C03-43C6-B8DB-366D-5D823E6E7E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0"/>
            <a:ext cx="9167813"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7C208BA7-BE4D-947A-8EAA-F4E8AE8CB31F}"/>
              </a:ext>
            </a:extLst>
          </p:cNvPr>
          <p:cNvSpPr txBox="1"/>
          <p:nvPr/>
        </p:nvSpPr>
        <p:spPr>
          <a:xfrm>
            <a:off x="395536" y="3501008"/>
            <a:ext cx="3943708" cy="400110"/>
          </a:xfrm>
          <a:prstGeom prst="rect">
            <a:avLst/>
          </a:prstGeom>
          <a:solidFill>
            <a:schemeClr val="tx1"/>
          </a:solidFill>
        </p:spPr>
        <p:txBody>
          <a:bodyPr wrap="none" rtlCol="0">
            <a:spAutoFit/>
          </a:bodyPr>
          <a:lstStyle/>
          <a:p>
            <a:r>
              <a:rPr lang="en-GB" sz="2000" b="1" dirty="0">
                <a:solidFill>
                  <a:schemeClr val="bg2"/>
                </a:solidFill>
              </a:rPr>
              <a:t>Subcortical nuclei of cerebrum</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limbic system">
            <a:extLst>
              <a:ext uri="{FF2B5EF4-FFF2-40B4-BE49-F238E27FC236}">
                <a16:creationId xmlns:a16="http://schemas.microsoft.com/office/drawing/2014/main" id="{1CA86267-FA3F-F0F6-677B-ABBD0E9294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513" y="269875"/>
            <a:ext cx="7546975"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a:extLst>
              <a:ext uri="{FF2B5EF4-FFF2-40B4-BE49-F238E27FC236}">
                <a16:creationId xmlns:a16="http://schemas.microsoft.com/office/drawing/2014/main" id="{4116D0EB-E9AF-A67B-03E9-31FC6A6B4B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63"/>
            <a:ext cx="9144000" cy="682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1">
            <a:extLst>
              <a:ext uri="{FF2B5EF4-FFF2-40B4-BE49-F238E27FC236}">
                <a16:creationId xmlns:a16="http://schemas.microsoft.com/office/drawing/2014/main" id="{69F6D6CE-85DC-528A-09E0-EA15B02BAA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816" t="48248" r="9642" b="15979"/>
          <a:stretch>
            <a:fillRect/>
          </a:stretch>
        </p:blipFill>
        <p:spPr bwMode="auto">
          <a:xfrm>
            <a:off x="4067175" y="2492375"/>
            <a:ext cx="5043488"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9395" name="Table 59394">
            <a:extLst>
              <a:ext uri="{FF2B5EF4-FFF2-40B4-BE49-F238E27FC236}">
                <a16:creationId xmlns:a16="http://schemas.microsoft.com/office/drawing/2014/main" id="{0F217058-4A4E-05A2-6038-1F191E70DDE9}"/>
              </a:ext>
            </a:extLst>
          </p:cNvPr>
          <p:cNvGraphicFramePr/>
          <p:nvPr/>
        </p:nvGraphicFramePr>
        <p:xfrm>
          <a:off x="-9525" y="4754563"/>
          <a:ext cx="6294438" cy="2124076"/>
        </p:xfrm>
        <a:graphic>
          <a:graphicData uri="http://schemas.openxmlformats.org/drawingml/2006/table">
            <a:tbl>
              <a:tblPr/>
              <a:tblGrid>
                <a:gridCol w="3491880">
                  <a:extLst>
                    <a:ext uri="{9D8B030D-6E8A-4147-A177-3AD203B41FA5}">
                      <a16:colId xmlns:a16="http://schemas.microsoft.com/office/drawing/2014/main" val="20000"/>
                    </a:ext>
                  </a:extLst>
                </a:gridCol>
                <a:gridCol w="2802558">
                  <a:extLst>
                    <a:ext uri="{9D8B030D-6E8A-4147-A177-3AD203B41FA5}">
                      <a16:colId xmlns:a16="http://schemas.microsoft.com/office/drawing/2014/main" val="20001"/>
                    </a:ext>
                  </a:extLst>
                </a:gridCol>
              </a:tblGrid>
              <a:tr h="640055">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b="1" dirty="0">
                          <a:solidFill>
                            <a:srgbClr val="FFFFFF"/>
                          </a:solidFill>
                          <a:latin typeface="Tahoma" panose="020B0604030504040204" pitchFamily="2" charset="0"/>
                        </a:rPr>
                        <a:t>Outer (external) limbic layer</a:t>
                      </a:r>
                      <a:endParaRPr lang="sr-Cyrl-CS" altLang="en-US" sz="1800" b="1" dirty="0">
                        <a:solidFill>
                          <a:srgbClr val="FFFFFF"/>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b="1" dirty="0">
                          <a:solidFill>
                            <a:srgbClr val="FFFFFF"/>
                          </a:solidFill>
                          <a:latin typeface="Tahoma" panose="020B0604030504040204" pitchFamily="2" charset="0"/>
                        </a:rPr>
                        <a:t>Inner limbic layer</a:t>
                      </a:r>
                      <a:endParaRPr lang="sr-Cyrl-CS" altLang="en-US" sz="1800" b="1" dirty="0">
                        <a:solidFill>
                          <a:srgbClr val="FFFFFF"/>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extLst>
                  <a:ext uri="{0D108BD9-81ED-4DB2-BD59-A6C34878D82A}">
                    <a16:rowId xmlns:a16="http://schemas.microsoft.com/office/drawing/2014/main" val="10000"/>
                  </a:ext>
                </a:extLst>
              </a:tr>
              <a:tr h="371402">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S</a:t>
                      </a:r>
                      <a:r>
                        <a:rPr lang="sr-Latn-CS" altLang="en-US" sz="1800" dirty="0" err="1">
                          <a:solidFill>
                            <a:srgbClr val="080808"/>
                          </a:solidFill>
                          <a:latin typeface="Tahoma" panose="020B0604030504040204" pitchFamily="2" charset="0"/>
                        </a:rPr>
                        <a:t>ubcallosa</a:t>
                      </a:r>
                      <a:r>
                        <a:rPr lang="en-GB" altLang="en-US" sz="1800" dirty="0">
                          <a:solidFill>
                            <a:srgbClr val="080808"/>
                          </a:solidFill>
                          <a:latin typeface="Tahoma" panose="020B0604030504040204" pitchFamily="2" charset="0"/>
                        </a:rPr>
                        <a:t>l gyrus</a:t>
                      </a:r>
                      <a:endParaRPr lang="sr-Latn-CS" altLang="en-US" sz="1800" dirty="0">
                        <a:solidFill>
                          <a:srgbClr val="080808"/>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D3D3DE">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P</a:t>
                      </a:r>
                      <a:r>
                        <a:rPr lang="sr-Latn-CS" altLang="en-US" sz="1800" dirty="0" err="1">
                          <a:solidFill>
                            <a:srgbClr val="080808"/>
                          </a:solidFill>
                          <a:latin typeface="Tahoma" panose="020B0604030504040204" pitchFamily="2" charset="0"/>
                        </a:rPr>
                        <a:t>araterminal</a:t>
                      </a:r>
                      <a:r>
                        <a:rPr lang="en-GB" altLang="en-US" sz="1800" dirty="0">
                          <a:solidFill>
                            <a:srgbClr val="080808"/>
                          </a:solidFill>
                          <a:latin typeface="Tahoma" panose="020B0604030504040204" pitchFamily="2" charset="0"/>
                        </a:rPr>
                        <a:t> gyrus</a:t>
                      </a:r>
                      <a:endParaRPr lang="sr-Latn-CS" altLang="en-US" sz="1800" dirty="0">
                        <a:solidFill>
                          <a:srgbClr val="080808"/>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D3D3DE">
                        <a:alpha val="100000"/>
                      </a:srgbClr>
                    </a:solidFill>
                  </a:tcPr>
                </a:tc>
                <a:extLst>
                  <a:ext uri="{0D108BD9-81ED-4DB2-BD59-A6C34878D82A}">
                    <a16:rowId xmlns:a16="http://schemas.microsoft.com/office/drawing/2014/main" val="10001"/>
                  </a:ext>
                </a:extLst>
              </a:tr>
              <a:tr h="369815">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Cingulate gyrus (</a:t>
                      </a:r>
                      <a:r>
                        <a:rPr lang="sr-Latn-CS" altLang="en-US" sz="1800" dirty="0" err="1">
                          <a:solidFill>
                            <a:srgbClr val="080808"/>
                          </a:solidFill>
                          <a:latin typeface="Tahoma" panose="020B0604030504040204" pitchFamily="2" charset="0"/>
                        </a:rPr>
                        <a:t>Gyrus</a:t>
                      </a:r>
                      <a:r>
                        <a:rPr lang="sr-Latn-CS" altLang="en-US" sz="1800" dirty="0">
                          <a:solidFill>
                            <a:srgbClr val="080808"/>
                          </a:solidFill>
                          <a:latin typeface="Tahoma" panose="020B0604030504040204" pitchFamily="2" charset="0"/>
                        </a:rPr>
                        <a:t> </a:t>
                      </a:r>
                      <a:r>
                        <a:rPr lang="sr-Latn-CS" altLang="en-US" sz="1800" dirty="0" err="1">
                          <a:solidFill>
                            <a:srgbClr val="080808"/>
                          </a:solidFill>
                          <a:latin typeface="Tahoma" panose="020B0604030504040204" pitchFamily="2" charset="0"/>
                        </a:rPr>
                        <a:t>cinguli</a:t>
                      </a:r>
                      <a:r>
                        <a:rPr lang="en-GB" altLang="en-US" sz="1800" dirty="0">
                          <a:solidFill>
                            <a:srgbClr val="080808"/>
                          </a:solidFill>
                          <a:latin typeface="Tahoma" panose="020B0604030504040204" pitchFamily="2" charset="0"/>
                        </a:rPr>
                        <a:t>)</a:t>
                      </a:r>
                      <a:endParaRPr lang="sr-Latn-CS" altLang="en-US" sz="1800" dirty="0">
                        <a:solidFill>
                          <a:srgbClr val="080808"/>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AEAE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sr-Latn-CS" altLang="en-US" sz="1800" dirty="0">
                          <a:solidFill>
                            <a:srgbClr val="080808"/>
                          </a:solidFill>
                          <a:latin typeface="Tahoma" panose="020B0604030504040204" pitchFamily="2" charset="0"/>
                        </a:rPr>
                        <a:t>Induseum griseum</a:t>
                      </a: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AEAEF">
                        <a:alpha val="100000"/>
                      </a:srgbClr>
                    </a:solidFill>
                  </a:tcPr>
                </a:tc>
                <a:extLst>
                  <a:ext uri="{0D108BD9-81ED-4DB2-BD59-A6C34878D82A}">
                    <a16:rowId xmlns:a16="http://schemas.microsoft.com/office/drawing/2014/main" val="10002"/>
                  </a:ext>
                </a:extLst>
              </a:tr>
              <a:tr h="371402">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sr-Latn-CS" altLang="en-US" sz="1800" dirty="0" err="1">
                          <a:solidFill>
                            <a:srgbClr val="080808"/>
                          </a:solidFill>
                          <a:latin typeface="Tahoma" panose="020B0604030504040204" pitchFamily="2" charset="0"/>
                        </a:rPr>
                        <a:t>Isthmus</a:t>
                      </a:r>
                      <a:r>
                        <a:rPr lang="sr-Latn-CS" altLang="en-US" sz="1800" dirty="0">
                          <a:solidFill>
                            <a:srgbClr val="080808"/>
                          </a:solidFill>
                          <a:latin typeface="Tahoma" panose="020B0604030504040204" pitchFamily="2" charset="0"/>
                        </a:rPr>
                        <a:t> </a:t>
                      </a:r>
                      <a:r>
                        <a:rPr lang="en-GB" altLang="en-US" sz="1800" dirty="0">
                          <a:solidFill>
                            <a:srgbClr val="080808"/>
                          </a:solidFill>
                          <a:latin typeface="Tahoma" panose="020B0604030504040204" pitchFamily="2" charset="0"/>
                        </a:rPr>
                        <a:t>of </a:t>
                      </a:r>
                      <a:r>
                        <a:rPr lang="sr-Latn-CS" altLang="en-US" sz="1800" dirty="0" err="1">
                          <a:solidFill>
                            <a:srgbClr val="080808"/>
                          </a:solidFill>
                          <a:latin typeface="Tahoma" panose="020B0604030504040204" pitchFamily="2" charset="0"/>
                        </a:rPr>
                        <a:t>cingul</a:t>
                      </a:r>
                      <a:r>
                        <a:rPr lang="en-GB" altLang="en-US" sz="1800" dirty="0">
                          <a:solidFill>
                            <a:srgbClr val="080808"/>
                          </a:solidFill>
                          <a:latin typeface="Tahoma" panose="020B0604030504040204" pitchFamily="2" charset="0"/>
                        </a:rPr>
                        <a:t>ate </a:t>
                      </a:r>
                      <a:r>
                        <a:rPr lang="sr-Latn-CS" altLang="en-US" sz="1800" dirty="0" err="1">
                          <a:solidFill>
                            <a:srgbClr val="080808"/>
                          </a:solidFill>
                          <a:latin typeface="Tahoma" panose="020B0604030504040204" pitchFamily="2" charset="0"/>
                        </a:rPr>
                        <a:t>gyr</a:t>
                      </a:r>
                      <a:r>
                        <a:rPr lang="en-GB" altLang="en-US" sz="1800" dirty="0">
                          <a:solidFill>
                            <a:srgbClr val="080808"/>
                          </a:solidFill>
                          <a:latin typeface="Tahoma" panose="020B0604030504040204" pitchFamily="2" charset="0"/>
                        </a:rPr>
                        <a:t>us</a:t>
                      </a:r>
                      <a:endParaRPr lang="sr-Latn-CS" altLang="en-US" sz="1800" dirty="0">
                        <a:solidFill>
                          <a:srgbClr val="080808"/>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D3D3DE">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F</a:t>
                      </a:r>
                      <a:r>
                        <a:rPr lang="sr-Latn-CS" altLang="en-US" sz="1800" dirty="0" err="1">
                          <a:solidFill>
                            <a:srgbClr val="080808"/>
                          </a:solidFill>
                          <a:latin typeface="Tahoma" panose="020B0604030504040204" pitchFamily="2" charset="0"/>
                        </a:rPr>
                        <a:t>asciolar</a:t>
                      </a:r>
                      <a:r>
                        <a:rPr lang="en-GB" altLang="en-US" sz="1800" dirty="0">
                          <a:solidFill>
                            <a:srgbClr val="080808"/>
                          </a:solidFill>
                          <a:latin typeface="Tahoma" panose="020B0604030504040204" pitchFamily="2" charset="0"/>
                        </a:rPr>
                        <a:t> gyrus</a:t>
                      </a:r>
                      <a:endParaRPr lang="sr-Latn-CS" altLang="en-US" sz="1800" dirty="0">
                        <a:solidFill>
                          <a:srgbClr val="080808"/>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D3D3DE">
                        <a:alpha val="100000"/>
                      </a:srgbClr>
                    </a:solidFill>
                  </a:tcPr>
                </a:tc>
                <a:extLst>
                  <a:ext uri="{0D108BD9-81ED-4DB2-BD59-A6C34878D82A}">
                    <a16:rowId xmlns:a16="http://schemas.microsoft.com/office/drawing/2014/main" val="10003"/>
                  </a:ext>
                </a:extLst>
              </a:tr>
              <a:tr h="371402">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sr-Latn-CS" altLang="en-US" sz="1800" dirty="0">
                          <a:solidFill>
                            <a:srgbClr val="080808"/>
                          </a:solidFill>
                          <a:latin typeface="Tahoma" panose="020B0604030504040204" pitchFamily="2" charset="0"/>
                        </a:rPr>
                        <a:t>Par</a:t>
                      </a:r>
                      <a:r>
                        <a:rPr lang="en-GB" altLang="en-US" sz="1800" dirty="0">
                          <a:solidFill>
                            <a:srgbClr val="080808"/>
                          </a:solidFill>
                          <a:latin typeface="Tahoma" panose="020B0604030504040204" pitchFamily="2" charset="0"/>
                        </a:rPr>
                        <a:t>a</a:t>
                      </a:r>
                      <a:r>
                        <a:rPr lang="sr-Latn-CS" altLang="en-US" sz="1800" dirty="0" err="1">
                          <a:solidFill>
                            <a:srgbClr val="080808"/>
                          </a:solidFill>
                          <a:latin typeface="Tahoma" panose="020B0604030504040204" pitchFamily="2" charset="0"/>
                        </a:rPr>
                        <a:t>hippocampal</a:t>
                      </a:r>
                      <a:r>
                        <a:rPr lang="en-GB" altLang="en-US" sz="1800" dirty="0">
                          <a:solidFill>
                            <a:srgbClr val="080808"/>
                          </a:solidFill>
                          <a:latin typeface="Tahoma" panose="020B0604030504040204" pitchFamily="2" charset="0"/>
                        </a:rPr>
                        <a:t> gyrus</a:t>
                      </a:r>
                      <a:endParaRPr lang="sr-Latn-CS" altLang="en-US" sz="1800" dirty="0">
                        <a:solidFill>
                          <a:srgbClr val="080808"/>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AEAEF">
                        <a:alpha val="100000"/>
                      </a:srgbClr>
                    </a:solidFill>
                  </a:tcPr>
                </a:tc>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D</a:t>
                      </a:r>
                      <a:r>
                        <a:rPr lang="sr-Latn-CS" altLang="en-US" sz="1800" dirty="0" err="1">
                          <a:solidFill>
                            <a:srgbClr val="080808"/>
                          </a:solidFill>
                          <a:latin typeface="Tahoma" panose="020B0604030504040204" pitchFamily="2" charset="0"/>
                        </a:rPr>
                        <a:t>entat</a:t>
                      </a:r>
                      <a:r>
                        <a:rPr lang="en-GB" altLang="en-US" sz="1800" dirty="0">
                          <a:solidFill>
                            <a:srgbClr val="080808"/>
                          </a:solidFill>
                          <a:latin typeface="Tahoma" panose="020B0604030504040204" pitchFamily="2" charset="0"/>
                        </a:rPr>
                        <a:t>e gyrus</a:t>
                      </a:r>
                      <a:endParaRPr lang="sr-Latn-CS" altLang="en-US" sz="1800" dirty="0">
                        <a:solidFill>
                          <a:srgbClr val="080808"/>
                        </a:solidFill>
                        <a:latin typeface="Tahoma" panose="020B0604030504040204" pitchFamily="2" charset="0"/>
                      </a:endParaRPr>
                    </a:p>
                  </a:txBody>
                  <a:tcPr marT="45711" marB="4571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AEAEF">
                        <a:alpha val="100000"/>
                      </a:srgbClr>
                    </a:solidFill>
                  </a:tcPr>
                </a:tc>
                <a:extLst>
                  <a:ext uri="{0D108BD9-81ED-4DB2-BD59-A6C34878D82A}">
                    <a16:rowId xmlns:a16="http://schemas.microsoft.com/office/drawing/2014/main" val="10004"/>
                  </a:ext>
                </a:extLst>
              </a:tr>
            </a:tbl>
          </a:graphicData>
        </a:graphic>
      </p:graphicFrame>
      <p:sp>
        <p:nvSpPr>
          <p:cNvPr id="90135" name="TextBox 4">
            <a:extLst>
              <a:ext uri="{FF2B5EF4-FFF2-40B4-BE49-F238E27FC236}">
                <a16:creationId xmlns:a16="http://schemas.microsoft.com/office/drawing/2014/main" id="{B511A317-7264-B619-7D9B-53603A501619}"/>
              </a:ext>
            </a:extLst>
          </p:cNvPr>
          <p:cNvSpPr txBox="1">
            <a:spLocks noChangeArrowheads="1"/>
          </p:cNvSpPr>
          <p:nvPr/>
        </p:nvSpPr>
        <p:spPr bwMode="auto">
          <a:xfrm>
            <a:off x="2790825" y="-7938"/>
            <a:ext cx="35099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4400">
                <a:solidFill>
                  <a:srgbClr val="DDDDB1"/>
                </a:solidFill>
                <a:latin typeface="Arial" panose="020B0604020202020204" pitchFamily="34" charset="0"/>
                <a:cs typeface="Arial" panose="020B0604020202020204" pitchFamily="34" charset="0"/>
              </a:rPr>
              <a:t>Limbic cortex</a:t>
            </a:r>
            <a:endParaRPr lang="sr-Latn-CS" altLang="en-US" sz="4400">
              <a:solidFill>
                <a:srgbClr val="DDDDB1"/>
              </a:solidFill>
              <a:latin typeface="Arial" panose="020B0604020202020204" pitchFamily="34" charset="0"/>
              <a:cs typeface="Arial" panose="020B0604020202020204" pitchFamily="34" charset="0"/>
            </a:endParaRPr>
          </a:p>
        </p:txBody>
      </p:sp>
      <p:sp>
        <p:nvSpPr>
          <p:cNvPr id="90136" name="TextBox 5">
            <a:extLst>
              <a:ext uri="{FF2B5EF4-FFF2-40B4-BE49-F238E27FC236}">
                <a16:creationId xmlns:a16="http://schemas.microsoft.com/office/drawing/2014/main" id="{D63E4673-D865-78E3-76F8-C6419B3CC1F8}"/>
              </a:ext>
            </a:extLst>
          </p:cNvPr>
          <p:cNvSpPr txBox="1">
            <a:spLocks noChangeArrowheads="1"/>
          </p:cNvSpPr>
          <p:nvPr/>
        </p:nvSpPr>
        <p:spPr bwMode="auto">
          <a:xfrm>
            <a:off x="385763" y="4400550"/>
            <a:ext cx="3441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1800" b="1">
                <a:solidFill>
                  <a:srgbClr val="DDDDB1"/>
                </a:solidFill>
                <a:latin typeface="Arial" panose="020B0604020202020204" pitchFamily="34" charset="0"/>
                <a:cs typeface="Arial" panose="020B0604020202020204" pitchFamily="34" charset="0"/>
              </a:rPr>
              <a:t>Medial region of limbic cortex</a:t>
            </a:r>
            <a:endParaRPr lang="sr-Latn-CS" altLang="en-US" sz="1800" b="1">
              <a:solidFill>
                <a:srgbClr val="DDDDB1"/>
              </a:solidFill>
              <a:latin typeface="Arial" panose="020B0604020202020204" pitchFamily="34" charset="0"/>
              <a:cs typeface="Arial" panose="020B0604020202020204" pitchFamily="34" charset="0"/>
            </a:endParaRPr>
          </a:p>
        </p:txBody>
      </p:sp>
      <p:sp>
        <p:nvSpPr>
          <p:cNvPr id="90137" name="TextBox 1">
            <a:extLst>
              <a:ext uri="{FF2B5EF4-FFF2-40B4-BE49-F238E27FC236}">
                <a16:creationId xmlns:a16="http://schemas.microsoft.com/office/drawing/2014/main" id="{14DE9856-6ED3-F701-F4C7-EC0E68F0D67D}"/>
              </a:ext>
            </a:extLst>
          </p:cNvPr>
          <p:cNvSpPr txBox="1">
            <a:spLocks noChangeArrowheads="1"/>
          </p:cNvSpPr>
          <p:nvPr/>
        </p:nvSpPr>
        <p:spPr bwMode="auto">
          <a:xfrm>
            <a:off x="17463" y="728663"/>
            <a:ext cx="9144000" cy="175418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a:solidFill>
                  <a:schemeClr val="bg2"/>
                </a:solidFill>
                <a:latin typeface="Times New Roman" panose="02020603050405020304" pitchFamily="18" charset="0"/>
                <a:cs typeface="Times New Roman" panose="02020603050405020304" pitchFamily="18" charset="0"/>
              </a:rPr>
              <a:t>1) </a:t>
            </a:r>
            <a:r>
              <a:rPr lang="en-GB" altLang="en-US">
                <a:solidFill>
                  <a:schemeClr val="bg2"/>
                </a:solidFill>
                <a:latin typeface="Times New Roman" panose="02020603050405020304" pitchFamily="18" charset="0"/>
                <a:cs typeface="Times New Roman" panose="02020603050405020304" pitchFamily="18" charset="0"/>
              </a:rPr>
              <a:t>The part of limbic cortex is </a:t>
            </a:r>
            <a:r>
              <a:rPr lang="en-GB" altLang="en-US" b="1">
                <a:solidFill>
                  <a:schemeClr val="bg2"/>
                </a:solidFill>
                <a:latin typeface="Times New Roman" panose="02020603050405020304" pitchFamily="18" charset="0"/>
                <a:cs typeface="Times New Roman" panose="02020603050405020304" pitchFamily="18" charset="0"/>
              </a:rPr>
              <a:t>medial region of limbic cortex, </a:t>
            </a:r>
            <a:r>
              <a:rPr lang="en-GB" altLang="en-US">
                <a:solidFill>
                  <a:schemeClr val="bg2"/>
                </a:solidFill>
                <a:latin typeface="Times New Roman" panose="02020603050405020304" pitchFamily="18" charset="0"/>
                <a:cs typeface="Times New Roman" panose="02020603050405020304" pitchFamily="18" charset="0"/>
              </a:rPr>
              <a:t>so named because this cortical</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complex forms a limbus (border) between the diencephalon and the more lateral neocortex of</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the telencephalic hemispheres. This “limbic lobe” consists of a ring of cortex of medial</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surface, outside the corpus callosum, </a:t>
            </a:r>
            <a:r>
              <a:rPr lang="en-GB" altLang="en-US" u="sng">
                <a:solidFill>
                  <a:schemeClr val="bg2"/>
                </a:solidFill>
                <a:latin typeface="Times New Roman" panose="02020603050405020304" pitchFamily="18" charset="0"/>
                <a:cs typeface="Times New Roman" panose="02020603050405020304" pitchFamily="18" charset="0"/>
              </a:rPr>
              <a:t>largely made up of </a:t>
            </a:r>
            <a:r>
              <a:rPr lang="en-GB" altLang="en-US">
                <a:solidFill>
                  <a:schemeClr val="bg2"/>
                </a:solidFill>
                <a:latin typeface="Times New Roman" panose="02020603050405020304" pitchFamily="18" charset="0"/>
                <a:cs typeface="Times New Roman" panose="02020603050405020304" pitchFamily="18" charset="0"/>
              </a:rPr>
              <a:t>the subcallosal and cingulate gyri as</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well as the parahippocampal gyrus and other parts.</a:t>
            </a:r>
            <a:br>
              <a:rPr lang="en-GB" altLang="en-US">
                <a:solidFill>
                  <a:schemeClr val="bg2"/>
                </a:solidFill>
                <a:latin typeface="Times New Roman" panose="02020603050405020304" pitchFamily="18" charset="0"/>
                <a:cs typeface="Times New Roman" panose="02020603050405020304" pitchFamily="18" charset="0"/>
              </a:rPr>
            </a:br>
            <a:r>
              <a:rPr lang="en-GB" altLang="en-US" b="1">
                <a:solidFill>
                  <a:schemeClr val="bg2"/>
                </a:solidFill>
                <a:latin typeface="Times New Roman" panose="02020603050405020304" pitchFamily="18" charset="0"/>
                <a:cs typeface="Times New Roman" panose="02020603050405020304" pitchFamily="18" charset="0"/>
              </a:rPr>
              <a:t>2) </a:t>
            </a:r>
            <a:r>
              <a:rPr lang="en-GB" altLang="en-US">
                <a:solidFill>
                  <a:schemeClr val="bg2"/>
                </a:solidFill>
                <a:latin typeface="Times New Roman" panose="02020603050405020304" pitchFamily="18" charset="0"/>
                <a:cs typeface="Times New Roman" panose="02020603050405020304" pitchFamily="18" charset="0"/>
              </a:rPr>
              <a:t>Another part of limbic cortex is so-called </a:t>
            </a:r>
            <a:r>
              <a:rPr lang="en-GB" altLang="en-US" b="1">
                <a:solidFill>
                  <a:schemeClr val="bg2"/>
                </a:solidFill>
                <a:latin typeface="Times New Roman" panose="02020603050405020304" pitchFamily="18" charset="0"/>
                <a:cs typeface="Times New Roman" panose="02020603050405020304" pitchFamily="18" charset="0"/>
              </a:rPr>
              <a:t>basolateral region of limbic cortex</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1138" name="Picture 2">
            <a:extLst>
              <a:ext uri="{FF2B5EF4-FFF2-40B4-BE49-F238E27FC236}">
                <a16:creationId xmlns:a16="http://schemas.microsoft.com/office/drawing/2014/main" id="{AAD4DCFF-2199-B582-AFE0-16F631AD09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609" t="19687" r="20898" b="20313"/>
          <a:stretch>
            <a:fillRect/>
          </a:stretch>
        </p:blipFill>
        <p:spPr bwMode="auto">
          <a:xfrm>
            <a:off x="1331913" y="2708275"/>
            <a:ext cx="5729287"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itle 1">
            <a:extLst>
              <a:ext uri="{FF2B5EF4-FFF2-40B4-BE49-F238E27FC236}">
                <a16:creationId xmlns:a16="http://schemas.microsoft.com/office/drawing/2014/main" id="{C57C9819-5D28-5630-70A2-AA5C00EAB224}"/>
              </a:ext>
            </a:extLst>
          </p:cNvPr>
          <p:cNvSpPr txBox="1">
            <a:spLocks/>
          </p:cNvSpPr>
          <p:nvPr/>
        </p:nvSpPr>
        <p:spPr bwMode="auto">
          <a:xfrm>
            <a:off x="36513" y="30163"/>
            <a:ext cx="3960812" cy="1143000"/>
          </a:xfrm>
          <a:prstGeom prst="rect">
            <a:avLst/>
          </a:prstGeom>
          <a:noFill/>
          <a:ln>
            <a:noFill/>
          </a:ln>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GB" altLang="en-US" sz="2800" b="1" dirty="0">
                <a:solidFill>
                  <a:schemeClr val="bg1">
                    <a:lumMod val="50000"/>
                  </a:schemeClr>
                </a:solidFill>
                <a:latin typeface="Constantia" panose="02030602050306030303" pitchFamily="18" charset="0"/>
              </a:rPr>
              <a:t>Inner (medial) surface</a:t>
            </a:r>
            <a:br>
              <a:rPr lang="sr-Cyrl-CS" altLang="en-US" sz="2800" b="1" dirty="0">
                <a:solidFill>
                  <a:schemeClr val="bg1">
                    <a:lumMod val="50000"/>
                  </a:schemeClr>
                </a:solidFill>
                <a:latin typeface="Constantia" panose="02030602050306030303" pitchFamily="18" charset="0"/>
              </a:rPr>
            </a:br>
            <a:r>
              <a:rPr lang="en-US" altLang="en-US" sz="2800" b="1" i="1" dirty="0">
                <a:solidFill>
                  <a:schemeClr val="bg1">
                    <a:lumMod val="50000"/>
                  </a:schemeClr>
                </a:solidFill>
                <a:latin typeface="Constantia" panose="02030602050306030303" pitchFamily="18" charset="0"/>
              </a:rPr>
              <a:t>(</a:t>
            </a:r>
            <a:r>
              <a:rPr lang="en-US" altLang="en-US" sz="2800" b="1" i="1" dirty="0" err="1">
                <a:solidFill>
                  <a:schemeClr val="bg1">
                    <a:lumMod val="50000"/>
                  </a:schemeClr>
                </a:solidFill>
                <a:latin typeface="Constantia" panose="02030602050306030303" pitchFamily="18" charset="0"/>
              </a:rPr>
              <a:t>Facies</a:t>
            </a:r>
            <a:r>
              <a:rPr lang="en-US" altLang="en-US" sz="2800" b="1" i="1" dirty="0">
                <a:solidFill>
                  <a:schemeClr val="bg1">
                    <a:lumMod val="50000"/>
                  </a:schemeClr>
                </a:solidFill>
                <a:latin typeface="Constantia" panose="02030602050306030303" pitchFamily="18" charset="0"/>
              </a:rPr>
              <a:t> </a:t>
            </a:r>
            <a:r>
              <a:rPr lang="en-US" altLang="en-US" sz="2800" b="1" i="1" dirty="0" err="1">
                <a:solidFill>
                  <a:schemeClr val="bg1">
                    <a:lumMod val="50000"/>
                  </a:schemeClr>
                </a:solidFill>
                <a:latin typeface="Constantia" panose="02030602050306030303" pitchFamily="18" charset="0"/>
              </a:rPr>
              <a:t>medialis</a:t>
            </a:r>
            <a:r>
              <a:rPr lang="en-US" altLang="en-US" sz="2800" b="1" i="1" dirty="0">
                <a:solidFill>
                  <a:schemeClr val="bg1">
                    <a:lumMod val="50000"/>
                  </a:schemeClr>
                </a:solidFill>
                <a:latin typeface="Constantia" panose="02030602050306030303" pitchFamily="18" charset="0"/>
              </a:rPr>
              <a:t>)</a:t>
            </a:r>
            <a:endParaRPr lang="en-US" altLang="en-US" sz="2800" dirty="0">
              <a:solidFill>
                <a:schemeClr val="bg1">
                  <a:lumMod val="50000"/>
                </a:schemeClr>
              </a:solidFill>
            </a:endParaRPr>
          </a:p>
        </p:txBody>
      </p:sp>
      <p:sp useBgFill="1">
        <p:nvSpPr>
          <p:cNvPr id="4" name="Content Placeholder 3">
            <a:extLst>
              <a:ext uri="{FF2B5EF4-FFF2-40B4-BE49-F238E27FC236}">
                <a16:creationId xmlns:a16="http://schemas.microsoft.com/office/drawing/2014/main" id="{8B69FFC2-D1BA-083C-7047-2943A3D29700}"/>
              </a:ext>
            </a:extLst>
          </p:cNvPr>
          <p:cNvSpPr>
            <a:spLocks noGrp="1" noChangeArrowheads="1"/>
          </p:cNvSpPr>
          <p:nvPr/>
        </p:nvSpPr>
        <p:spPr bwMode="auto">
          <a:xfrm>
            <a:off x="2016125" y="1401763"/>
            <a:ext cx="4038600" cy="1008062"/>
          </a:xfrm>
          <a:prstGeom prst="rect">
            <a:avLst/>
          </a:prstGeom>
          <a:ln>
            <a:noFill/>
          </a:ln>
          <a:effec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defRPr/>
            </a:pPr>
            <a:r>
              <a:rPr lang="en-GB" altLang="en-US" sz="1800" dirty="0">
                <a:solidFill>
                  <a:schemeClr val="bg2"/>
                </a:solidFill>
                <a:latin typeface="Constantia" panose="02030602050306030303" pitchFamily="18" charset="0"/>
              </a:rPr>
              <a:t>We can describe</a:t>
            </a:r>
            <a:r>
              <a:rPr lang="sr-Cyrl-CS" altLang="en-US" sz="1800" dirty="0">
                <a:solidFill>
                  <a:schemeClr val="bg2"/>
                </a:solidFill>
                <a:latin typeface="Constantia" panose="02030602050306030303" pitchFamily="18" charset="0"/>
              </a:rPr>
              <a:t>:</a:t>
            </a:r>
          </a:p>
          <a:p>
            <a:pPr eaLnBrk="1" hangingPunct="1">
              <a:buFontTx/>
              <a:buAutoNum type="arabicPeriod"/>
              <a:defRPr/>
            </a:pPr>
            <a:r>
              <a:rPr lang="en-GB" altLang="en-US" sz="1800" dirty="0">
                <a:solidFill>
                  <a:schemeClr val="bg2"/>
                </a:solidFill>
                <a:latin typeface="Constantia" panose="02030602050306030303" pitchFamily="18" charset="0"/>
              </a:rPr>
              <a:t>peripheral </a:t>
            </a:r>
            <a:r>
              <a:rPr lang="en-US" altLang="en-US" sz="1800" dirty="0">
                <a:solidFill>
                  <a:schemeClr val="bg2"/>
                </a:solidFill>
                <a:latin typeface="Constantia" panose="02030602050306030303" pitchFamily="18" charset="0"/>
              </a:rPr>
              <a:t>(</a:t>
            </a:r>
            <a:r>
              <a:rPr lang="en-GB" altLang="en-US" sz="1800" dirty="0">
                <a:solidFill>
                  <a:schemeClr val="bg2"/>
                </a:solidFill>
                <a:latin typeface="Constantia" panose="02030602050306030303" pitchFamily="18" charset="0"/>
              </a:rPr>
              <a:t>lobar</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part</a:t>
            </a:r>
            <a:endParaRPr lang="en-US" altLang="en-US" sz="1800" dirty="0">
              <a:solidFill>
                <a:schemeClr val="bg2"/>
              </a:solidFill>
              <a:latin typeface="Constantia" panose="02030602050306030303" pitchFamily="18" charset="0"/>
            </a:endParaRPr>
          </a:p>
          <a:p>
            <a:pPr eaLnBrk="1" hangingPunct="1">
              <a:buFontTx/>
              <a:buAutoNum type="arabicPeriod"/>
              <a:defRPr/>
            </a:pPr>
            <a:r>
              <a:rPr lang="en-GB" altLang="en-US" sz="1800" dirty="0">
                <a:solidFill>
                  <a:schemeClr val="bg2"/>
                </a:solidFill>
                <a:latin typeface="Constantia" panose="02030602050306030303" pitchFamily="18" charset="0"/>
              </a:rPr>
              <a:t>inner</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limbic</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part (lobe)</a:t>
            </a: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marL="0" indent="0" eaLnBrk="1" hangingPunct="1">
              <a:buFontTx/>
              <a:buNone/>
              <a:defRPr/>
            </a:pPr>
            <a:endParaRPr lang="en-GB" altLang="en-US" sz="1800" dirty="0">
              <a:latin typeface="Constantia" panose="02030602050306030303" pitchFamily="18" charset="0"/>
            </a:endParaRPr>
          </a:p>
          <a:p>
            <a:pPr marL="0" indent="0" eaLnBrk="1" hangingPunct="1">
              <a:buFontTx/>
              <a:buNone/>
              <a:defRPr/>
            </a:pPr>
            <a:endParaRPr lang="en-GB" altLang="en-US" sz="1800" dirty="0">
              <a:latin typeface="Constantia" panose="02030602050306030303" pitchFamily="18" charset="0"/>
            </a:endParaRPr>
          </a:p>
          <a:p>
            <a:pPr marL="0" indent="0" eaLnBrk="1" hangingPunct="1">
              <a:buFontTx/>
              <a:buNone/>
              <a:defRPr/>
            </a:pPr>
            <a:endParaRPr lang="en-GB" altLang="en-US" sz="1800" dirty="0">
              <a:latin typeface="Constantia" panose="02030602050306030303" pitchFamily="18" charset="0"/>
            </a:endParaRPr>
          </a:p>
          <a:p>
            <a:pPr marL="0" indent="0" eaLnBrk="1" hangingPunct="1">
              <a:buFontTx/>
              <a:buNone/>
              <a:defRPr/>
            </a:pPr>
            <a:endParaRPr lang="en-US" altLang="en-US" sz="1800" dirty="0">
              <a:latin typeface="Constantia" panose="02030602050306030303" pitchFamily="18" charset="0"/>
            </a:endParaRPr>
          </a:p>
        </p:txBody>
      </p:sp>
      <p:cxnSp>
        <p:nvCxnSpPr>
          <p:cNvPr id="91141" name="Straight Arrow Connector 4">
            <a:extLst>
              <a:ext uri="{FF2B5EF4-FFF2-40B4-BE49-F238E27FC236}">
                <a16:creationId xmlns:a16="http://schemas.microsoft.com/office/drawing/2014/main" id="{89A5963F-3BDF-0729-7663-0567F75FBA1B}"/>
              </a:ext>
            </a:extLst>
          </p:cNvPr>
          <p:cNvCxnSpPr>
            <a:cxnSpLocks noChangeShapeType="1"/>
          </p:cNvCxnSpPr>
          <p:nvPr/>
        </p:nvCxnSpPr>
        <p:spPr bwMode="auto">
          <a:xfrm flipV="1">
            <a:off x="1619250" y="5013325"/>
            <a:ext cx="1728788" cy="503238"/>
          </a:xfrm>
          <a:prstGeom prst="straightConnector1">
            <a:avLst/>
          </a:prstGeom>
          <a:noFill/>
          <a:ln w="38100" algn="ctr">
            <a:solidFill>
              <a:srgbClr val="FF0000"/>
            </a:solidFill>
            <a:round/>
            <a:headEnd/>
            <a:tailEnd type="triangle" w="med" len="med"/>
          </a:ln>
        </p:spPr>
      </p:cxnSp>
      <p:sp>
        <p:nvSpPr>
          <p:cNvPr id="91142" name="TextBox 5">
            <a:extLst>
              <a:ext uri="{FF2B5EF4-FFF2-40B4-BE49-F238E27FC236}">
                <a16:creationId xmlns:a16="http://schemas.microsoft.com/office/drawing/2014/main" id="{37F44E60-E495-FFDF-3165-A27B1196F112}"/>
              </a:ext>
            </a:extLst>
          </p:cNvPr>
          <p:cNvSpPr txBox="1">
            <a:spLocks noChangeArrowheads="1"/>
          </p:cNvSpPr>
          <p:nvPr/>
        </p:nvSpPr>
        <p:spPr bwMode="auto">
          <a:xfrm>
            <a:off x="36513" y="5827713"/>
            <a:ext cx="2127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Gyrus paraterminalis</a:t>
            </a:r>
          </a:p>
        </p:txBody>
      </p:sp>
      <p:cxnSp>
        <p:nvCxnSpPr>
          <p:cNvPr id="91143" name="Straight Arrow Connector 6">
            <a:extLst>
              <a:ext uri="{FF2B5EF4-FFF2-40B4-BE49-F238E27FC236}">
                <a16:creationId xmlns:a16="http://schemas.microsoft.com/office/drawing/2014/main" id="{C75B1740-FA63-15E4-8C2B-4757277D94C2}"/>
              </a:ext>
            </a:extLst>
          </p:cNvPr>
          <p:cNvCxnSpPr>
            <a:cxnSpLocks/>
          </p:cNvCxnSpPr>
          <p:nvPr/>
        </p:nvCxnSpPr>
        <p:spPr bwMode="auto">
          <a:xfrm flipV="1">
            <a:off x="1879600" y="5013325"/>
            <a:ext cx="1708150" cy="808038"/>
          </a:xfrm>
          <a:prstGeom prst="straightConnector1">
            <a:avLst/>
          </a:prstGeom>
          <a:noFill/>
          <a:ln w="38100" algn="ctr">
            <a:solidFill>
              <a:srgbClr val="FF0000"/>
            </a:solidFill>
            <a:round/>
            <a:headEnd/>
            <a:tailEnd type="triangle" w="med" len="med"/>
          </a:ln>
        </p:spPr>
      </p:cxnSp>
      <p:sp>
        <p:nvSpPr>
          <p:cNvPr id="91144" name="TextBox 8">
            <a:extLst>
              <a:ext uri="{FF2B5EF4-FFF2-40B4-BE49-F238E27FC236}">
                <a16:creationId xmlns:a16="http://schemas.microsoft.com/office/drawing/2014/main" id="{92D02DA7-0EF5-B67B-2E66-55EB647D9939}"/>
              </a:ext>
            </a:extLst>
          </p:cNvPr>
          <p:cNvSpPr txBox="1">
            <a:spLocks noChangeArrowheads="1"/>
          </p:cNvSpPr>
          <p:nvPr/>
        </p:nvSpPr>
        <p:spPr bwMode="auto">
          <a:xfrm>
            <a:off x="188913" y="5526088"/>
            <a:ext cx="1806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Gyrus subcalosus</a:t>
            </a:r>
          </a:p>
        </p:txBody>
      </p:sp>
      <p:sp>
        <p:nvSpPr>
          <p:cNvPr id="91145" name="TextBox 14">
            <a:extLst>
              <a:ext uri="{FF2B5EF4-FFF2-40B4-BE49-F238E27FC236}">
                <a16:creationId xmlns:a16="http://schemas.microsoft.com/office/drawing/2014/main" id="{5A0BBE7A-B284-85D0-4049-8CD84FA4D24C}"/>
              </a:ext>
            </a:extLst>
          </p:cNvPr>
          <p:cNvSpPr txBox="1">
            <a:spLocks noChangeArrowheads="1"/>
          </p:cNvSpPr>
          <p:nvPr/>
        </p:nvSpPr>
        <p:spPr bwMode="auto">
          <a:xfrm>
            <a:off x="1182688" y="2466975"/>
            <a:ext cx="1895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Induseum griseum</a:t>
            </a:r>
          </a:p>
        </p:txBody>
      </p:sp>
      <p:cxnSp>
        <p:nvCxnSpPr>
          <p:cNvPr id="91146" name="Straight Arrow Connector 15">
            <a:extLst>
              <a:ext uri="{FF2B5EF4-FFF2-40B4-BE49-F238E27FC236}">
                <a16:creationId xmlns:a16="http://schemas.microsoft.com/office/drawing/2014/main" id="{E5265C04-4F99-9492-1C53-F11CDA31F015}"/>
              </a:ext>
            </a:extLst>
          </p:cNvPr>
          <p:cNvCxnSpPr>
            <a:cxnSpLocks/>
          </p:cNvCxnSpPr>
          <p:nvPr/>
        </p:nvCxnSpPr>
        <p:spPr bwMode="auto">
          <a:xfrm>
            <a:off x="2647950" y="2822575"/>
            <a:ext cx="1457325" cy="1408113"/>
          </a:xfrm>
          <a:prstGeom prst="straightConnector1">
            <a:avLst/>
          </a:prstGeom>
          <a:noFill/>
          <a:ln w="38100" algn="ctr">
            <a:solidFill>
              <a:srgbClr val="FF0000"/>
            </a:solidFill>
            <a:round/>
            <a:headEnd/>
            <a:tailEnd type="triangle" w="med" len="med"/>
          </a:ln>
        </p:spPr>
      </p:cxnSp>
      <p:sp>
        <p:nvSpPr>
          <p:cNvPr id="91147" name="TextBox 20">
            <a:extLst>
              <a:ext uri="{FF2B5EF4-FFF2-40B4-BE49-F238E27FC236}">
                <a16:creationId xmlns:a16="http://schemas.microsoft.com/office/drawing/2014/main" id="{87318C2F-1A05-4049-E6EC-C229EA1146B0}"/>
              </a:ext>
            </a:extLst>
          </p:cNvPr>
          <p:cNvSpPr txBox="1">
            <a:spLocks noChangeArrowheads="1"/>
          </p:cNvSpPr>
          <p:nvPr/>
        </p:nvSpPr>
        <p:spPr bwMode="auto">
          <a:xfrm>
            <a:off x="6878638" y="3482975"/>
            <a:ext cx="2044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Isthmus gyri cinguli</a:t>
            </a:r>
          </a:p>
        </p:txBody>
      </p:sp>
      <p:cxnSp>
        <p:nvCxnSpPr>
          <p:cNvPr id="91148" name="Straight Arrow Connector 21">
            <a:extLst>
              <a:ext uri="{FF2B5EF4-FFF2-40B4-BE49-F238E27FC236}">
                <a16:creationId xmlns:a16="http://schemas.microsoft.com/office/drawing/2014/main" id="{796E5BE4-705C-9221-D1CF-F17FC8D74B1E}"/>
              </a:ext>
            </a:extLst>
          </p:cNvPr>
          <p:cNvCxnSpPr>
            <a:cxnSpLocks/>
          </p:cNvCxnSpPr>
          <p:nvPr/>
        </p:nvCxnSpPr>
        <p:spPr bwMode="auto">
          <a:xfrm flipH="1">
            <a:off x="5129213" y="3851275"/>
            <a:ext cx="1749425" cy="1120775"/>
          </a:xfrm>
          <a:prstGeom prst="straightConnector1">
            <a:avLst/>
          </a:prstGeom>
          <a:noFill/>
          <a:ln w="38100" algn="ctr">
            <a:solidFill>
              <a:srgbClr val="FF0000"/>
            </a:solidFill>
            <a:round/>
            <a:headEnd/>
            <a:tailEnd type="triangle" w="med" len="med"/>
          </a:ln>
        </p:spPr>
      </p:cxnSp>
      <p:sp>
        <p:nvSpPr>
          <p:cNvPr id="91149" name="TextBox 25">
            <a:extLst>
              <a:ext uri="{FF2B5EF4-FFF2-40B4-BE49-F238E27FC236}">
                <a16:creationId xmlns:a16="http://schemas.microsoft.com/office/drawing/2014/main" id="{7B538663-5801-4AEC-51FA-F70D93C01657}"/>
              </a:ext>
            </a:extLst>
          </p:cNvPr>
          <p:cNvSpPr txBox="1">
            <a:spLocks noChangeArrowheads="1"/>
          </p:cNvSpPr>
          <p:nvPr/>
        </p:nvSpPr>
        <p:spPr bwMode="auto">
          <a:xfrm>
            <a:off x="7099300" y="3903663"/>
            <a:ext cx="1755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Gyrus fasciolaris</a:t>
            </a:r>
          </a:p>
        </p:txBody>
      </p:sp>
      <p:cxnSp>
        <p:nvCxnSpPr>
          <p:cNvPr id="91150" name="Straight Arrow Connector 26">
            <a:extLst>
              <a:ext uri="{FF2B5EF4-FFF2-40B4-BE49-F238E27FC236}">
                <a16:creationId xmlns:a16="http://schemas.microsoft.com/office/drawing/2014/main" id="{DD142E2D-F21D-0DB8-1A77-18E940383693}"/>
              </a:ext>
            </a:extLst>
          </p:cNvPr>
          <p:cNvCxnSpPr>
            <a:cxnSpLocks/>
          </p:cNvCxnSpPr>
          <p:nvPr/>
        </p:nvCxnSpPr>
        <p:spPr bwMode="auto">
          <a:xfrm flipH="1">
            <a:off x="4787900" y="4238625"/>
            <a:ext cx="2454275" cy="919163"/>
          </a:xfrm>
          <a:prstGeom prst="straightConnector1">
            <a:avLst/>
          </a:prstGeom>
          <a:noFill/>
          <a:ln w="38100" algn="ctr">
            <a:solidFill>
              <a:srgbClr val="FF0000"/>
            </a:solidFill>
            <a:round/>
            <a:headEnd/>
            <a:tailEnd type="triangle" w="med" len="med"/>
          </a:ln>
        </p:spPr>
      </p:cxnSp>
      <p:sp>
        <p:nvSpPr>
          <p:cNvPr id="91151" name="TextBox 29">
            <a:extLst>
              <a:ext uri="{FF2B5EF4-FFF2-40B4-BE49-F238E27FC236}">
                <a16:creationId xmlns:a16="http://schemas.microsoft.com/office/drawing/2014/main" id="{E1DA39FF-7D74-2BA4-F310-E20AFA599363}"/>
              </a:ext>
            </a:extLst>
          </p:cNvPr>
          <p:cNvSpPr txBox="1">
            <a:spLocks noChangeArrowheads="1"/>
          </p:cNvSpPr>
          <p:nvPr/>
        </p:nvSpPr>
        <p:spPr bwMode="auto">
          <a:xfrm>
            <a:off x="5176838" y="6161088"/>
            <a:ext cx="2551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Gyrus parahippocampalis</a:t>
            </a:r>
          </a:p>
        </p:txBody>
      </p:sp>
      <p:cxnSp>
        <p:nvCxnSpPr>
          <p:cNvPr id="91152" name="Straight Arrow Connector 30">
            <a:extLst>
              <a:ext uri="{FF2B5EF4-FFF2-40B4-BE49-F238E27FC236}">
                <a16:creationId xmlns:a16="http://schemas.microsoft.com/office/drawing/2014/main" id="{2045982B-7389-FD23-3120-B00178F99491}"/>
              </a:ext>
            </a:extLst>
          </p:cNvPr>
          <p:cNvCxnSpPr>
            <a:cxnSpLocks/>
          </p:cNvCxnSpPr>
          <p:nvPr/>
        </p:nvCxnSpPr>
        <p:spPr bwMode="auto">
          <a:xfrm flipH="1" flipV="1">
            <a:off x="4572000" y="5759450"/>
            <a:ext cx="2028825" cy="438150"/>
          </a:xfrm>
          <a:prstGeom prst="straightConnector1">
            <a:avLst/>
          </a:prstGeom>
          <a:noFill/>
          <a:ln w="38100" algn="ctr">
            <a:solidFill>
              <a:srgbClr val="FF0000"/>
            </a:solidFill>
            <a:round/>
            <a:headEnd/>
            <a:tailEnd type="triangle" w="med" len="med"/>
          </a:ln>
        </p:spPr>
      </p:cxnSp>
      <p:cxnSp>
        <p:nvCxnSpPr>
          <p:cNvPr id="91153" name="Straight Arrow Connector 33">
            <a:extLst>
              <a:ext uri="{FF2B5EF4-FFF2-40B4-BE49-F238E27FC236}">
                <a16:creationId xmlns:a16="http://schemas.microsoft.com/office/drawing/2014/main" id="{6900FFB9-007F-CDD0-8BDF-5A5BBD4F0103}"/>
              </a:ext>
            </a:extLst>
          </p:cNvPr>
          <p:cNvCxnSpPr>
            <a:cxnSpLocks/>
          </p:cNvCxnSpPr>
          <p:nvPr/>
        </p:nvCxnSpPr>
        <p:spPr bwMode="auto">
          <a:xfrm flipH="1" flipV="1">
            <a:off x="4424363" y="5581650"/>
            <a:ext cx="2933700" cy="481013"/>
          </a:xfrm>
          <a:prstGeom prst="straightConnector1">
            <a:avLst/>
          </a:prstGeom>
          <a:noFill/>
          <a:ln w="38100" algn="ctr">
            <a:solidFill>
              <a:srgbClr val="FF0000"/>
            </a:solidFill>
            <a:round/>
            <a:headEnd/>
            <a:tailEnd type="triangle" w="med" len="med"/>
          </a:ln>
        </p:spPr>
      </p:cxnSp>
      <p:sp>
        <p:nvSpPr>
          <p:cNvPr id="91154" name="TextBox 36">
            <a:extLst>
              <a:ext uri="{FF2B5EF4-FFF2-40B4-BE49-F238E27FC236}">
                <a16:creationId xmlns:a16="http://schemas.microsoft.com/office/drawing/2014/main" id="{81902732-1045-4C3B-7B41-EDECC51A30AB}"/>
              </a:ext>
            </a:extLst>
          </p:cNvPr>
          <p:cNvSpPr txBox="1">
            <a:spLocks noChangeArrowheads="1"/>
          </p:cNvSpPr>
          <p:nvPr/>
        </p:nvSpPr>
        <p:spPr bwMode="auto">
          <a:xfrm>
            <a:off x="7250113" y="5746750"/>
            <a:ext cx="15763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Gyrus dentatus</a:t>
            </a:r>
          </a:p>
        </p:txBody>
      </p:sp>
      <p:sp>
        <p:nvSpPr>
          <p:cNvPr id="91155" name="TextBox 37">
            <a:extLst>
              <a:ext uri="{FF2B5EF4-FFF2-40B4-BE49-F238E27FC236}">
                <a16:creationId xmlns:a16="http://schemas.microsoft.com/office/drawing/2014/main" id="{60354D36-D005-27DA-EA64-9BC90F4EC221}"/>
              </a:ext>
            </a:extLst>
          </p:cNvPr>
          <p:cNvSpPr txBox="1">
            <a:spLocks noChangeArrowheads="1"/>
          </p:cNvSpPr>
          <p:nvPr/>
        </p:nvSpPr>
        <p:spPr bwMode="auto">
          <a:xfrm>
            <a:off x="17463" y="3059113"/>
            <a:ext cx="1447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Gyrus cinguli</a:t>
            </a:r>
          </a:p>
        </p:txBody>
      </p:sp>
      <p:cxnSp>
        <p:nvCxnSpPr>
          <p:cNvPr id="91156" name="Straight Arrow Connector 38">
            <a:extLst>
              <a:ext uri="{FF2B5EF4-FFF2-40B4-BE49-F238E27FC236}">
                <a16:creationId xmlns:a16="http://schemas.microsoft.com/office/drawing/2014/main" id="{24B84C3F-0ABC-1F31-2DD6-EFB320D87ED9}"/>
              </a:ext>
            </a:extLst>
          </p:cNvPr>
          <p:cNvCxnSpPr>
            <a:cxnSpLocks/>
          </p:cNvCxnSpPr>
          <p:nvPr/>
        </p:nvCxnSpPr>
        <p:spPr bwMode="auto">
          <a:xfrm>
            <a:off x="908050" y="3454400"/>
            <a:ext cx="1550988" cy="1052513"/>
          </a:xfrm>
          <a:prstGeom prst="straightConnector1">
            <a:avLst/>
          </a:prstGeom>
          <a:noFill/>
          <a:ln w="38100" algn="ctr">
            <a:solidFill>
              <a:srgbClr val="FF0000"/>
            </a:solidFill>
            <a:round/>
            <a:headEnd/>
            <a:tailEnd type="triangle" w="med" len="med"/>
          </a:ln>
        </p:spPr>
      </p:cxnSp>
      <p:cxnSp>
        <p:nvCxnSpPr>
          <p:cNvPr id="91157" name="Straight Arrow Connector 2">
            <a:extLst>
              <a:ext uri="{FF2B5EF4-FFF2-40B4-BE49-F238E27FC236}">
                <a16:creationId xmlns:a16="http://schemas.microsoft.com/office/drawing/2014/main" id="{92B27420-CC89-8DF6-7E4D-CDB3F2C2932D}"/>
              </a:ext>
            </a:extLst>
          </p:cNvPr>
          <p:cNvCxnSpPr>
            <a:cxnSpLocks noChangeShapeType="1"/>
          </p:cNvCxnSpPr>
          <p:nvPr/>
        </p:nvCxnSpPr>
        <p:spPr bwMode="auto">
          <a:xfrm>
            <a:off x="4284663" y="2409825"/>
            <a:ext cx="0" cy="1595438"/>
          </a:xfrm>
          <a:prstGeom prst="straightConnector1">
            <a:avLst/>
          </a:prstGeom>
          <a:noFill/>
          <a:ln w="28575" algn="ctr">
            <a:solidFill>
              <a:schemeClr val="bg2"/>
            </a:solidFill>
            <a:round/>
            <a:headEnd/>
            <a:tailEnd type="triangle" w="med" len="med"/>
          </a:ln>
        </p:spPr>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B5C4E5-92A7-8087-053D-44AFDD3D785C}"/>
              </a:ext>
            </a:extLst>
          </p:cNvPr>
          <p:cNvSpPr>
            <a:spLocks noGrp="1"/>
          </p:cNvSpPr>
          <p:nvPr>
            <p:ph sz="half" idx="4294967295"/>
          </p:nvPr>
        </p:nvSpPr>
        <p:spPr>
          <a:xfrm>
            <a:off x="500063" y="2781300"/>
            <a:ext cx="8143875" cy="2306638"/>
          </a:xfrm>
          <a:ln>
            <a:solidFill>
              <a:schemeClr val="accent1"/>
            </a:solidFill>
          </a:ln>
        </p:spPr>
        <p:txBody>
          <a:bodyPr/>
          <a:lstStyle/>
          <a:p>
            <a:pPr>
              <a:defRPr/>
            </a:pPr>
            <a:r>
              <a:rPr lang="en-US" sz="2400" dirty="0">
                <a:solidFill>
                  <a:schemeClr val="bg1">
                    <a:lumMod val="50000"/>
                  </a:schemeClr>
                </a:solidFill>
                <a:latin typeface="Arial" charset="0"/>
              </a:rPr>
              <a:t>It is responsible for:</a:t>
            </a:r>
          </a:p>
          <a:p>
            <a:pPr lvl="1">
              <a:buClr>
                <a:schemeClr val="bg1">
                  <a:lumMod val="50000"/>
                </a:schemeClr>
              </a:buClr>
              <a:defRPr/>
            </a:pPr>
            <a:r>
              <a:rPr lang="en-US" sz="2400" dirty="0">
                <a:solidFill>
                  <a:schemeClr val="bg1">
                    <a:lumMod val="50000"/>
                  </a:schemeClr>
                </a:solidFill>
                <a:latin typeface="Arial" charset="0"/>
              </a:rPr>
              <a:t>establishing emotional states</a:t>
            </a:r>
          </a:p>
          <a:p>
            <a:pPr lvl="1">
              <a:buClr>
                <a:schemeClr val="bg1">
                  <a:lumMod val="50000"/>
                </a:schemeClr>
              </a:buClr>
              <a:defRPr/>
            </a:pPr>
            <a:r>
              <a:rPr lang="en-US" sz="2400" dirty="0">
                <a:solidFill>
                  <a:schemeClr val="bg1">
                    <a:lumMod val="50000"/>
                  </a:schemeClr>
                </a:solidFill>
                <a:latin typeface="Arial" charset="0"/>
              </a:rPr>
              <a:t>linking conscious intellectual functions with the unconscious autonomic functions </a:t>
            </a:r>
          </a:p>
          <a:p>
            <a:pPr lvl="1">
              <a:buClr>
                <a:schemeClr val="bg1">
                  <a:lumMod val="50000"/>
                </a:schemeClr>
              </a:buClr>
              <a:defRPr/>
            </a:pPr>
            <a:r>
              <a:rPr lang="en-US" sz="2400" dirty="0">
                <a:solidFill>
                  <a:schemeClr val="bg1">
                    <a:lumMod val="50000"/>
                  </a:schemeClr>
                </a:solidFill>
                <a:latin typeface="Arial" charset="0"/>
              </a:rPr>
              <a:t>facilitating memory storage and retrieval</a:t>
            </a:r>
            <a:endParaRPr lang="en-US" sz="2400" dirty="0">
              <a:solidFill>
                <a:schemeClr val="bg1">
                  <a:lumMod val="50000"/>
                </a:schemeClr>
              </a:solidFill>
            </a:endParaRPr>
          </a:p>
        </p:txBody>
      </p:sp>
      <p:pic>
        <p:nvPicPr>
          <p:cNvPr id="92163" name="Picture 7" descr="C:\Documents and Settings\user\My Documents\My Pictures\Picture1cc.jpg">
            <a:extLst>
              <a:ext uri="{FF2B5EF4-FFF2-40B4-BE49-F238E27FC236}">
                <a16:creationId xmlns:a16="http://schemas.microsoft.com/office/drawing/2014/main" id="{27B48A69-637E-7D78-CE67-68FA728C1A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5807"/>
          <a:stretch>
            <a:fillRect/>
          </a:stretch>
        </p:blipFill>
        <p:spPr bwMode="auto">
          <a:xfrm>
            <a:off x="3714750" y="-26988"/>
            <a:ext cx="4818063" cy="266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4">
            <a:extLst>
              <a:ext uri="{FF2B5EF4-FFF2-40B4-BE49-F238E27FC236}">
                <a16:creationId xmlns:a16="http://schemas.microsoft.com/office/drawing/2014/main" id="{3460AE00-9967-C595-89C2-18E62F0A46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294" t="7669" r="50987" b="40483"/>
          <a:stretch>
            <a:fillRect/>
          </a:stretch>
        </p:blipFill>
        <p:spPr bwMode="auto">
          <a:xfrm>
            <a:off x="5246688" y="3924300"/>
            <a:ext cx="38735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7" name="TextBox 6">
            <a:extLst>
              <a:ext uri="{FF2B5EF4-FFF2-40B4-BE49-F238E27FC236}">
                <a16:creationId xmlns:a16="http://schemas.microsoft.com/office/drawing/2014/main" id="{53ACFB7C-0EFE-5AB7-D53A-A80275E62658}"/>
              </a:ext>
            </a:extLst>
          </p:cNvPr>
          <p:cNvSpPr txBox="1">
            <a:spLocks noChangeArrowheads="1"/>
          </p:cNvSpPr>
          <p:nvPr/>
        </p:nvSpPr>
        <p:spPr bwMode="auto">
          <a:xfrm>
            <a:off x="323850" y="1154113"/>
            <a:ext cx="4032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1800" b="1">
                <a:solidFill>
                  <a:srgbClr val="DDDDB1"/>
                </a:solidFill>
                <a:latin typeface="Arial" panose="020B0604020202020204" pitchFamily="34" charset="0"/>
                <a:cs typeface="Arial" panose="020B0604020202020204" pitchFamily="34" charset="0"/>
              </a:rPr>
              <a:t>Basolateral region of limbic cortex</a:t>
            </a:r>
            <a:endParaRPr lang="sr-Latn-CS" altLang="en-US" sz="1800" b="1">
              <a:solidFill>
                <a:srgbClr val="DDDDB1"/>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81640F23-4B7B-BBBF-51FE-635E7CC24EFF}"/>
              </a:ext>
            </a:extLst>
          </p:cNvPr>
          <p:cNvGraphicFramePr/>
          <p:nvPr/>
        </p:nvGraphicFramePr>
        <p:xfrm>
          <a:off x="107950" y="1700213"/>
          <a:ext cx="6192838" cy="2047875"/>
        </p:xfrm>
        <a:graphic>
          <a:graphicData uri="http://schemas.openxmlformats.org/drawingml/2006/table">
            <a:tbl>
              <a:tblPr/>
              <a:tblGrid>
                <a:gridCol w="6192838">
                  <a:extLst>
                    <a:ext uri="{9D8B030D-6E8A-4147-A177-3AD203B41FA5}">
                      <a16:colId xmlns:a16="http://schemas.microsoft.com/office/drawing/2014/main" val="20000"/>
                    </a:ext>
                  </a:extLst>
                </a:gridCol>
              </a:tblGrid>
              <a:tr h="365999">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endParaRPr lang="sr-Latn-CS" altLang="en-US" sz="1800" b="1" dirty="0">
                        <a:solidFill>
                          <a:srgbClr val="FFFFFF"/>
                        </a:solidFill>
                        <a:latin typeface="Tahoma" panose="020B0604030504040204" pitchFamily="2" charset="0"/>
                      </a:endParaRPr>
                    </a:p>
                  </a:txBody>
                  <a:tcPr marL="91459" marR="91459" marT="45766" marB="4576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chemeClr val="accent1">
                        <a:alpha val="100000"/>
                      </a:schemeClr>
                    </a:solidFill>
                  </a:tcPr>
                </a:tc>
                <a:extLst>
                  <a:ext uri="{0D108BD9-81ED-4DB2-BD59-A6C34878D82A}">
                    <a16:rowId xmlns:a16="http://schemas.microsoft.com/office/drawing/2014/main" val="10000"/>
                  </a:ext>
                </a:extLst>
              </a:tr>
              <a:tr h="547379">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Anterior and lateral parts of temporal lobe</a:t>
                      </a:r>
                      <a:endParaRPr lang="sr-Cyrl-CS" altLang="en-US" sz="1800" dirty="0">
                        <a:solidFill>
                          <a:srgbClr val="080808"/>
                        </a:solidFill>
                        <a:latin typeface="Tahoma" panose="020B0604030504040204" pitchFamily="2" charset="0"/>
                      </a:endParaRPr>
                    </a:p>
                  </a:txBody>
                  <a:tcPr marL="91459" marR="91459" marT="45766" marB="4576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D3D3DE">
                        <a:alpha val="100000"/>
                      </a:srgbClr>
                    </a:solidFill>
                  </a:tcPr>
                </a:tc>
                <a:extLst>
                  <a:ext uri="{0D108BD9-81ED-4DB2-BD59-A6C34878D82A}">
                    <a16:rowId xmlns:a16="http://schemas.microsoft.com/office/drawing/2014/main" val="10001"/>
                  </a:ext>
                </a:extLst>
              </a:tr>
              <a:tr h="365999">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Insular cortex</a:t>
                      </a:r>
                      <a:endParaRPr lang="sr-Cyrl-CS" altLang="en-US" sz="1800" dirty="0">
                        <a:solidFill>
                          <a:srgbClr val="080808"/>
                        </a:solidFill>
                        <a:latin typeface="Tahoma" panose="020B0604030504040204" pitchFamily="2" charset="0"/>
                      </a:endParaRPr>
                    </a:p>
                  </a:txBody>
                  <a:tcPr marL="91459" marR="91459" marT="45766" marB="4576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AEAEF">
                        <a:alpha val="100000"/>
                      </a:srgbClr>
                    </a:solidFill>
                  </a:tcPr>
                </a:tc>
                <a:extLst>
                  <a:ext uri="{0D108BD9-81ED-4DB2-BD59-A6C34878D82A}">
                    <a16:rowId xmlns:a16="http://schemas.microsoft.com/office/drawing/2014/main" val="10002"/>
                  </a:ext>
                </a:extLst>
              </a:tr>
              <a:tr h="768498">
                <a:tc>
                  <a:txBody>
                    <a:bodyPr/>
                    <a:lstStyle>
                      <a:lvl1pPr marL="342900" lvl="0" indent="-342900" algn="l" defTabSz="914400" eaLnBrk="0" fontAlgn="base" latinLnBrk="0" hangingPunct="0">
                        <a:lnSpc>
                          <a:spcPct val="100000"/>
                        </a:lnSpc>
                        <a:spcBef>
                          <a:spcPct val="20000"/>
                        </a:spcBef>
                        <a:spcAft>
                          <a:spcPct val="0"/>
                        </a:spcAft>
                        <a:buClr>
                          <a:schemeClr val="hlink"/>
                        </a:buClr>
                        <a:buSzPct val="65000"/>
                        <a:buFont typeface="Wingdings" panose="05000000000000000000" pitchFamily="2" charset="2"/>
                        <a:buChar char="n"/>
                        <a:defRPr sz="2800" b="0" i="0" u="none" kern="1200" baseline="0">
                          <a:solidFill>
                            <a:schemeClr val="tx1"/>
                          </a:solidFill>
                          <a:latin typeface="Tahoma" panose="020B0604030504040204" pitchFamily="2" charset="0"/>
                        </a:defRPr>
                      </a:lvl1pPr>
                      <a:lvl2pPr marL="742950" lvl="1" indent="-285750">
                        <a:buClr>
                          <a:schemeClr val="folHlink"/>
                        </a:buClr>
                        <a:defRPr sz="2400" kern="1200"/>
                      </a:lvl2pPr>
                      <a:lvl3pPr marL="1143000" lvl="2" indent="-228600">
                        <a:buClr>
                          <a:schemeClr val="hlink"/>
                        </a:buClr>
                        <a:defRPr sz="2000" kern="1200"/>
                      </a:lvl3pPr>
                      <a:lvl4pPr marL="1600200" lvl="3" indent="-228600">
                        <a:buClr>
                          <a:schemeClr val="folHlink"/>
                        </a:buClr>
                        <a:defRPr sz="1800" kern="1200"/>
                      </a:lvl4pPr>
                      <a:lvl5pPr marL="2057400" lvl="4" indent="-228600">
                        <a:buClr>
                          <a:schemeClr val="hlink"/>
                        </a:buClr>
                        <a:defRPr sz="1800" kern="1200"/>
                      </a:lvl5pPr>
                    </a:lstStyle>
                    <a:p>
                      <a:pPr marL="0" lvl="0" indent="0" eaLnBrk="1" hangingPunct="1">
                        <a:spcBef>
                          <a:spcPct val="0"/>
                        </a:spcBef>
                        <a:buClr>
                          <a:srgbClr val="000000"/>
                        </a:buClr>
                        <a:buNone/>
                      </a:pPr>
                      <a:r>
                        <a:rPr lang="en-GB" altLang="en-US" sz="1800" dirty="0">
                          <a:solidFill>
                            <a:srgbClr val="080808"/>
                          </a:solidFill>
                          <a:latin typeface="Tahoma" panose="020B0604030504040204" pitchFamily="2" charset="0"/>
                        </a:rPr>
                        <a:t>Orbitofrontal cortex</a:t>
                      </a:r>
                    </a:p>
                    <a:p>
                      <a:pPr marL="0" lvl="0" indent="0" eaLnBrk="1" hangingPunct="1">
                        <a:spcBef>
                          <a:spcPct val="0"/>
                        </a:spcBef>
                        <a:buClr>
                          <a:srgbClr val="000000"/>
                        </a:buClr>
                        <a:buNone/>
                      </a:pPr>
                      <a:r>
                        <a:rPr lang="en-GB" altLang="en-US" sz="1800" dirty="0">
                          <a:solidFill>
                            <a:srgbClr val="080808"/>
                          </a:solidFill>
                          <a:latin typeface="Times New Roman" panose="02020603050405020304" pitchFamily="18" charset="0"/>
                          <a:cs typeface="Times New Roman" panose="02020603050405020304" pitchFamily="18" charset="0"/>
                        </a:rPr>
                        <a:t>(</a:t>
                      </a:r>
                      <a:r>
                        <a:rPr lang="en-GB" sz="1400" b="0" i="0" u="none" kern="1200" baseline="0" dirty="0">
                          <a:solidFill>
                            <a:schemeClr val="bg2"/>
                          </a:solidFill>
                          <a:effectLst/>
                          <a:latin typeface="Times New Roman" panose="02020603050405020304" pitchFamily="18" charset="0"/>
                          <a:ea typeface="+mn-ea"/>
                          <a:cs typeface="Times New Roman" panose="02020603050405020304" pitchFamily="18" charset="0"/>
                        </a:rPr>
                        <a:t>Involved </a:t>
                      </a:r>
                      <a:r>
                        <a:rPr lang="en-GB" sz="1400" b="0" i="0" u="none" kern="1200" baseline="0" dirty="0">
                          <a:solidFill>
                            <a:schemeClr val="bg2"/>
                          </a:solidFill>
                          <a:effectLst/>
                          <a:latin typeface="Tahoma" panose="020B0604030504040204" pitchFamily="2" charset="0"/>
                          <a:ea typeface="+mn-ea"/>
                          <a:cs typeface="+mn-cs"/>
                        </a:rPr>
                        <a:t>in decision-making, emotional regulation, and reward processing)</a:t>
                      </a:r>
                      <a:endParaRPr lang="sr-Cyrl-CS" altLang="en-US" sz="1400" dirty="0">
                        <a:solidFill>
                          <a:schemeClr val="bg2"/>
                        </a:solidFill>
                        <a:latin typeface="Tahoma" panose="020B0604030504040204" pitchFamily="2" charset="0"/>
                      </a:endParaRPr>
                    </a:p>
                  </a:txBody>
                  <a:tcPr marL="91459" marR="91459" marT="45766" marB="4576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D3D3DE">
                        <a:alpha val="100000"/>
                      </a:srgbClr>
                    </a:solidFill>
                  </a:tcPr>
                </a:tc>
                <a:extLst>
                  <a:ext uri="{0D108BD9-81ED-4DB2-BD59-A6C34878D82A}">
                    <a16:rowId xmlns:a16="http://schemas.microsoft.com/office/drawing/2014/main" val="10003"/>
                  </a:ext>
                </a:extLst>
              </a:tr>
            </a:tbl>
          </a:graphicData>
        </a:graphic>
      </p:graphicFrame>
      <p:sp>
        <p:nvSpPr>
          <p:cNvPr id="93200" name="TextBox 4">
            <a:extLst>
              <a:ext uri="{FF2B5EF4-FFF2-40B4-BE49-F238E27FC236}">
                <a16:creationId xmlns:a16="http://schemas.microsoft.com/office/drawing/2014/main" id="{2D4D3F31-51D3-50AF-F76F-7B71D18C2D23}"/>
              </a:ext>
            </a:extLst>
          </p:cNvPr>
          <p:cNvSpPr txBox="1">
            <a:spLocks noChangeArrowheads="1"/>
          </p:cNvSpPr>
          <p:nvPr/>
        </p:nvSpPr>
        <p:spPr bwMode="auto">
          <a:xfrm>
            <a:off x="2790825" y="-7938"/>
            <a:ext cx="35099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4400">
                <a:solidFill>
                  <a:srgbClr val="DDDDB1"/>
                </a:solidFill>
                <a:latin typeface="Arial" panose="020B0604020202020204" pitchFamily="34" charset="0"/>
                <a:cs typeface="Arial" panose="020B0604020202020204" pitchFamily="34" charset="0"/>
              </a:rPr>
              <a:t>Limbic cortex</a:t>
            </a:r>
            <a:endParaRPr lang="sr-Latn-CS" altLang="en-US" sz="4400">
              <a:solidFill>
                <a:srgbClr val="DDDDB1"/>
              </a:solidFill>
              <a:latin typeface="Arial" panose="020B0604020202020204" pitchFamily="34" charset="0"/>
              <a:cs typeface="Arial" panose="020B0604020202020204" pitchFamily="34" charset="0"/>
            </a:endParaRPr>
          </a:p>
        </p:txBody>
      </p:sp>
      <p:sp>
        <p:nvSpPr>
          <p:cNvPr id="93201" name="TextBox 5">
            <a:extLst>
              <a:ext uri="{FF2B5EF4-FFF2-40B4-BE49-F238E27FC236}">
                <a16:creationId xmlns:a16="http://schemas.microsoft.com/office/drawing/2014/main" id="{44BB169A-B974-72D0-B3E5-A28A2C9B4E1A}"/>
              </a:ext>
            </a:extLst>
          </p:cNvPr>
          <p:cNvSpPr txBox="1">
            <a:spLocks noChangeArrowheads="1"/>
          </p:cNvSpPr>
          <p:nvPr/>
        </p:nvSpPr>
        <p:spPr bwMode="auto">
          <a:xfrm>
            <a:off x="2266950" y="5391150"/>
            <a:ext cx="2278063"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0000"/>
              </a:buClr>
            </a:pPr>
            <a:r>
              <a:rPr lang="en-GB" altLang="en-US">
                <a:solidFill>
                  <a:srgbClr val="080808"/>
                </a:solidFill>
                <a:latin typeface="Tahoma" panose="020B0604030504040204" pitchFamily="34" charset="0"/>
              </a:rPr>
              <a:t>Orbitofrontal cortex</a:t>
            </a:r>
          </a:p>
        </p:txBody>
      </p:sp>
      <p:sp>
        <p:nvSpPr>
          <p:cNvPr id="93202" name="TextBox 6">
            <a:extLst>
              <a:ext uri="{FF2B5EF4-FFF2-40B4-BE49-F238E27FC236}">
                <a16:creationId xmlns:a16="http://schemas.microsoft.com/office/drawing/2014/main" id="{26745319-FE9F-F394-5C9E-C8175B2EB8F8}"/>
              </a:ext>
            </a:extLst>
          </p:cNvPr>
          <p:cNvSpPr txBox="1">
            <a:spLocks noChangeArrowheads="1"/>
          </p:cNvSpPr>
          <p:nvPr/>
        </p:nvSpPr>
        <p:spPr bwMode="auto">
          <a:xfrm>
            <a:off x="6350" y="6308725"/>
            <a:ext cx="4667250"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0000"/>
              </a:buClr>
            </a:pPr>
            <a:r>
              <a:rPr lang="en-GB" altLang="en-US">
                <a:solidFill>
                  <a:srgbClr val="080808"/>
                </a:solidFill>
                <a:latin typeface="Tahoma" panose="020B0604030504040204" pitchFamily="34" charset="0"/>
              </a:rPr>
              <a:t>Anterior and lateral parts of temporal lobe</a:t>
            </a:r>
            <a:endParaRPr lang="sr-Cyrl-CS" altLang="en-US">
              <a:solidFill>
                <a:srgbClr val="080808"/>
              </a:solidFill>
              <a:latin typeface="Tahoma" panose="020B0604030504040204" pitchFamily="34" charset="0"/>
            </a:endParaRPr>
          </a:p>
        </p:txBody>
      </p:sp>
      <p:sp>
        <p:nvSpPr>
          <p:cNvPr id="93203" name="TextBox 7">
            <a:extLst>
              <a:ext uri="{FF2B5EF4-FFF2-40B4-BE49-F238E27FC236}">
                <a16:creationId xmlns:a16="http://schemas.microsoft.com/office/drawing/2014/main" id="{BC58160F-1E78-1595-C65F-AA2B336461C1}"/>
              </a:ext>
            </a:extLst>
          </p:cNvPr>
          <p:cNvSpPr txBox="1">
            <a:spLocks noChangeArrowheads="1"/>
          </p:cNvSpPr>
          <p:nvPr/>
        </p:nvSpPr>
        <p:spPr bwMode="auto">
          <a:xfrm>
            <a:off x="2266950" y="5859463"/>
            <a:ext cx="2278063" cy="3683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0000"/>
              </a:buClr>
            </a:pPr>
            <a:r>
              <a:rPr lang="en-GB" altLang="en-US">
                <a:solidFill>
                  <a:srgbClr val="080808"/>
                </a:solidFill>
                <a:latin typeface="Tahoma" panose="020B0604030504040204" pitchFamily="34" charset="0"/>
              </a:rPr>
              <a:t>Insular cortex</a:t>
            </a:r>
          </a:p>
        </p:txBody>
      </p:sp>
      <p:cxnSp>
        <p:nvCxnSpPr>
          <p:cNvPr id="10" name="Straight Arrow Connector 9">
            <a:extLst>
              <a:ext uri="{FF2B5EF4-FFF2-40B4-BE49-F238E27FC236}">
                <a16:creationId xmlns:a16="http://schemas.microsoft.com/office/drawing/2014/main" id="{3F597B52-FC6A-F95D-DD81-D31DED761ACB}"/>
              </a:ext>
            </a:extLst>
          </p:cNvPr>
          <p:cNvCxnSpPr>
            <a:stCxn id="93201" idx="3"/>
          </p:cNvCxnSpPr>
          <p:nvPr/>
        </p:nvCxnSpPr>
        <p:spPr>
          <a:xfrm>
            <a:off x="4545013" y="5576888"/>
            <a:ext cx="1898650" cy="373062"/>
          </a:xfrm>
          <a:prstGeom prst="straightConnector1">
            <a:avLst/>
          </a:prstGeom>
          <a:ln w="2857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A0F7885-B082-881B-7F4E-1A1C854B2ACB}"/>
              </a:ext>
            </a:extLst>
          </p:cNvPr>
          <p:cNvCxnSpPr>
            <a:cxnSpLocks/>
          </p:cNvCxnSpPr>
          <p:nvPr/>
        </p:nvCxnSpPr>
        <p:spPr>
          <a:xfrm flipV="1">
            <a:off x="4541838" y="5632450"/>
            <a:ext cx="2838450" cy="396875"/>
          </a:xfrm>
          <a:prstGeom prst="straightConnector1">
            <a:avLst/>
          </a:prstGeom>
          <a:ln w="2857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9E2CD71-F4DE-7A08-E55A-154FF7159B1F}"/>
              </a:ext>
            </a:extLst>
          </p:cNvPr>
          <p:cNvCxnSpPr>
            <a:cxnSpLocks/>
          </p:cNvCxnSpPr>
          <p:nvPr/>
        </p:nvCxnSpPr>
        <p:spPr>
          <a:xfrm>
            <a:off x="4699000" y="6435725"/>
            <a:ext cx="2484438" cy="0"/>
          </a:xfrm>
          <a:prstGeom prst="straightConnector1">
            <a:avLst/>
          </a:prstGeom>
          <a:ln w="28575">
            <a:solidFill>
              <a:schemeClr val="bg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F95F6B-FBB3-ACEB-EEA7-69969FCFF75E}"/>
              </a:ext>
            </a:extLst>
          </p:cNvPr>
          <p:cNvSpPr txBox="1"/>
          <p:nvPr/>
        </p:nvSpPr>
        <p:spPr>
          <a:xfrm>
            <a:off x="0" y="692696"/>
            <a:ext cx="9144000" cy="2585323"/>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buFont typeface="Arial" panose="020B0604020202020204" pitchFamily="34" charset="0"/>
              <a:buChar char="•"/>
              <a:defRPr/>
            </a:pPr>
            <a:r>
              <a:rPr lang="en-GB" b="1" dirty="0">
                <a:solidFill>
                  <a:schemeClr val="bg2"/>
                </a:solidFill>
                <a:highlight>
                  <a:srgbClr val="FFFFFF"/>
                </a:highlight>
                <a:latin typeface="Times New Roman" panose="02020603050405020304" pitchFamily="18" charset="0"/>
                <a:cs typeface="Times New Roman" panose="02020603050405020304" pitchFamily="18" charset="0"/>
              </a:rPr>
              <a:t>The subcallosal gyrus </a:t>
            </a:r>
            <a:r>
              <a:rPr lang="en-GB" dirty="0">
                <a:solidFill>
                  <a:schemeClr val="bg2"/>
                </a:solidFill>
                <a:highlight>
                  <a:srgbClr val="FFFFFF"/>
                </a:highlight>
                <a:latin typeface="Times New Roman" panose="02020603050405020304" pitchFamily="18" charset="0"/>
                <a:cs typeface="Times New Roman" panose="02020603050405020304" pitchFamily="18" charset="0"/>
              </a:rPr>
              <a:t>lies below the rostrum of the corpus callosum. This area also believed to</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be involved in depression.</a:t>
            </a:r>
          </a:p>
          <a:p>
            <a:pPr>
              <a:buFont typeface="Arial" panose="020B0604020202020204" pitchFamily="34" charset="0"/>
              <a:buChar char="•"/>
              <a:defRPr/>
            </a:pPr>
            <a:r>
              <a:rPr lang="en-GB" b="1" dirty="0">
                <a:solidFill>
                  <a:schemeClr val="bg2"/>
                </a:solidFill>
                <a:highlight>
                  <a:srgbClr val="FFFFFF"/>
                </a:highlight>
                <a:latin typeface="Times New Roman" panose="02020603050405020304" pitchFamily="18" charset="0"/>
                <a:cs typeface="Times New Roman" panose="02020603050405020304" pitchFamily="18" charset="0"/>
              </a:rPr>
              <a:t>The cingulate gyrus </a:t>
            </a:r>
            <a:r>
              <a:rPr lang="en-GB" dirty="0">
                <a:solidFill>
                  <a:schemeClr val="bg2"/>
                </a:solidFill>
                <a:highlight>
                  <a:srgbClr val="FFFFFF"/>
                </a:highlight>
                <a:latin typeface="Times New Roman" panose="02020603050405020304" pitchFamily="18" charset="0"/>
                <a:cs typeface="Times New Roman" panose="02020603050405020304" pitchFamily="18" charset="0"/>
              </a:rPr>
              <a:t>lies directly above the corpus callosum. It continues anteriorly  around the</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genu of the corpus callosum, blending with the subcallosal gyrus. Posteriorly, the cingulate gyrus</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wraps around the splenium of the corpus callosum. </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It is separated from the corpus callosum by callosal sulcus, while the cingulate sulcus</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separates it from the frontal and parietal lobes. </a:t>
            </a:r>
            <a:r>
              <a:rPr lang="en-GB" dirty="0">
                <a:solidFill>
                  <a:schemeClr val="bg2"/>
                </a:solidFill>
                <a:latin typeface="Times New Roman" panose="02020603050405020304" pitchFamily="18" charset="0"/>
                <a:cs typeface="Times New Roman" panose="02020603050405020304" pitchFamily="18" charset="0"/>
              </a:rPr>
              <a:t>The cingulate gyrus has extensive limbic</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connections. </a:t>
            </a:r>
            <a:br>
              <a:rPr lang="en-GB" dirty="0">
                <a:solidFill>
                  <a:schemeClr val="bg2"/>
                </a:solidFill>
                <a:latin typeface="Times New Roman" panose="02020603050405020304" pitchFamily="18" charset="0"/>
                <a:cs typeface="Times New Roman" panose="02020603050405020304" pitchFamily="18" charset="0"/>
              </a:rPr>
            </a:br>
            <a:endParaRPr lang="en-GB" dirty="0">
              <a:solidFill>
                <a:schemeClr val="bg2"/>
              </a:solidFill>
              <a:highlight>
                <a:srgbClr val="FFFFFF"/>
              </a:highlight>
              <a:latin typeface="Times New Roman" panose="02020603050405020304" pitchFamily="18" charset="0"/>
              <a:cs typeface="Times New Roman" panose="02020603050405020304" pitchFamily="18" charset="0"/>
            </a:endParaRPr>
          </a:p>
        </p:txBody>
      </p:sp>
      <p:pic>
        <p:nvPicPr>
          <p:cNvPr id="94211" name="Picture 3">
            <a:extLst>
              <a:ext uri="{FF2B5EF4-FFF2-40B4-BE49-F238E27FC236}">
                <a16:creationId xmlns:a16="http://schemas.microsoft.com/office/drawing/2014/main" id="{DE38BA22-504C-0325-B8F5-16716BE451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3408363"/>
            <a:ext cx="748823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2" name="TextBox 5">
            <a:extLst>
              <a:ext uri="{FF2B5EF4-FFF2-40B4-BE49-F238E27FC236}">
                <a16:creationId xmlns:a16="http://schemas.microsoft.com/office/drawing/2014/main" id="{EAF984FC-AF74-37FD-B0C3-7B0758EF8204}"/>
              </a:ext>
            </a:extLst>
          </p:cNvPr>
          <p:cNvSpPr txBox="1">
            <a:spLocks noChangeArrowheads="1"/>
          </p:cNvSpPr>
          <p:nvPr/>
        </p:nvSpPr>
        <p:spPr bwMode="auto">
          <a:xfrm>
            <a:off x="2411413" y="73025"/>
            <a:ext cx="4524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2400" b="1">
                <a:solidFill>
                  <a:srgbClr val="DDDDB1"/>
                </a:solidFill>
                <a:latin typeface="Arial" panose="020B0604020202020204" pitchFamily="34" charset="0"/>
                <a:cs typeface="Arial" panose="020B0604020202020204" pitchFamily="34" charset="0"/>
              </a:rPr>
              <a:t>Medial region of limbic cortex</a:t>
            </a:r>
            <a:endParaRPr lang="sr-Latn-CS" altLang="en-US" sz="2400" b="1">
              <a:solidFill>
                <a:srgbClr val="DDDDB1"/>
              </a:solidFill>
              <a:latin typeface="Arial" panose="020B060402020202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FA4ABC-876F-542D-83F5-14FED8705B22}"/>
              </a:ext>
            </a:extLst>
          </p:cNvPr>
          <p:cNvSpPr txBox="1"/>
          <p:nvPr/>
        </p:nvSpPr>
        <p:spPr>
          <a:xfrm>
            <a:off x="-12536" y="548680"/>
            <a:ext cx="8311891" cy="3785652"/>
          </a:xfrm>
          <a:prstGeom prst="rect">
            <a:avLst/>
          </a:prstGeom>
          <a:noFill/>
        </p:spPr>
        <p:txBody>
          <a:bodyPr wrap="none">
            <a:spAutoFit/>
          </a:bodyPr>
          <a:lstStyle/>
          <a:p>
            <a:pPr marL="285750" indent="-285750">
              <a:buFontTx/>
              <a:buChar char="-"/>
              <a:defRPr/>
            </a:pPr>
            <a:r>
              <a:rPr lang="en-GB" sz="2000" dirty="0">
                <a:latin typeface="Times New Roman" panose="02020603050405020304" pitchFamily="18" charset="0"/>
                <a:cs typeface="Times New Roman" panose="02020603050405020304" pitchFamily="18" charset="0"/>
              </a:rPr>
              <a:t>The largest of all subcortical </a:t>
            </a:r>
            <a:r>
              <a:rPr lang="en-GB" sz="2000" dirty="0" err="1">
                <a:latin typeface="Times New Roman" panose="02020603050405020304" pitchFamily="18" charset="0"/>
                <a:cs typeface="Times New Roman" panose="02020603050405020304" pitchFamily="18" charset="0"/>
              </a:rPr>
              <a:t>gray</a:t>
            </a:r>
            <a:r>
              <a:rPr lang="en-GB" sz="2000" dirty="0">
                <a:latin typeface="Times New Roman" panose="02020603050405020304" pitchFamily="18" charset="0"/>
                <a:cs typeface="Times New Roman" panose="02020603050405020304" pitchFamily="18" charset="0"/>
              </a:rPr>
              <a:t> structures</a:t>
            </a:r>
          </a:p>
          <a:p>
            <a:pPr marL="285750" indent="-285750">
              <a:buFontTx/>
              <a:buChar char="-"/>
              <a:defRPr/>
            </a:pPr>
            <a:r>
              <a:rPr lang="en-GB" sz="2000" dirty="0">
                <a:latin typeface="Times New Roman" panose="02020603050405020304" pitchFamily="18" charset="0"/>
                <a:cs typeface="Times New Roman" panose="02020603050405020304" pitchFamily="18" charset="0"/>
              </a:rPr>
              <a:t>It is the major site of input to the basal ganglia: receives afferents via the </a:t>
            </a:r>
            <a:br>
              <a:rPr lang="en-GB" sz="2000" dirty="0">
                <a:latin typeface="Times New Roman" panose="02020603050405020304" pitchFamily="18" charset="0"/>
                <a:cs typeface="Times New Roman" panose="02020603050405020304" pitchFamily="18" charset="0"/>
              </a:rPr>
            </a:br>
            <a:r>
              <a:rPr lang="en-GB" sz="2000" dirty="0" err="1">
                <a:latin typeface="Times New Roman" panose="02020603050405020304" pitchFamily="18" charset="0"/>
                <a:cs typeface="Times New Roman" panose="02020603050405020304" pitchFamily="18" charset="0"/>
              </a:rPr>
              <a:t>corticostriate</a:t>
            </a:r>
            <a:r>
              <a:rPr lang="en-GB" sz="2000" dirty="0">
                <a:latin typeface="Times New Roman" panose="02020603050405020304" pitchFamily="18" charset="0"/>
                <a:cs typeface="Times New Roman" panose="02020603050405020304" pitchFamily="18" charset="0"/>
              </a:rPr>
              <a:t> projections from motor parts of cerebral cortex</a:t>
            </a:r>
          </a:p>
          <a:p>
            <a:pPr marL="285750" indent="-285750">
              <a:buFontTx/>
              <a:buChar char="-"/>
              <a:defRPr/>
            </a:pPr>
            <a:r>
              <a:rPr lang="en-GB" sz="2000" dirty="0">
                <a:latin typeface="Times New Roman" panose="02020603050405020304" pitchFamily="18" charset="0"/>
                <a:cs typeface="Times New Roman" panose="02020603050405020304" pitchFamily="18" charset="0"/>
              </a:rPr>
              <a:t>Located in the central part of cerebral hemisphere</a:t>
            </a:r>
          </a:p>
          <a:p>
            <a:pPr marL="285750" indent="-285750">
              <a:buFontTx/>
              <a:buChar char="-"/>
              <a:defRPr/>
            </a:pPr>
            <a:r>
              <a:rPr lang="en-GB" sz="2000" dirty="0">
                <a:solidFill>
                  <a:srgbClr val="E8C2A6"/>
                </a:solidFill>
                <a:latin typeface="Times New Roman" panose="02020603050405020304" pitchFamily="18" charset="0"/>
                <a:cs typeface="Times New Roman" panose="02020603050405020304" pitchFamily="18" charset="0"/>
              </a:rPr>
              <a:t>Medially</a:t>
            </a:r>
            <a:r>
              <a:rPr lang="en-GB" sz="2000" dirty="0">
                <a:latin typeface="Times New Roman" panose="02020603050405020304" pitchFamily="18" charset="0"/>
                <a:cs typeface="Times New Roman" panose="02020603050405020304" pitchFamily="18" charset="0"/>
              </a:rPr>
              <a:t> is bordered by </a:t>
            </a:r>
            <a:r>
              <a:rPr lang="en-GB" sz="2000" dirty="0" err="1">
                <a:solidFill>
                  <a:srgbClr val="E8C2A6"/>
                </a:solidFill>
                <a:latin typeface="Times New Roman" panose="02020603050405020304" pitchFamily="18" charset="0"/>
                <a:cs typeface="Times New Roman" panose="02020603050405020304" pitchFamily="18" charset="0"/>
              </a:rPr>
              <a:t>capsula</a:t>
            </a:r>
            <a:r>
              <a:rPr lang="en-GB" sz="2000" dirty="0">
                <a:solidFill>
                  <a:srgbClr val="E8C2A6"/>
                </a:solidFill>
                <a:latin typeface="Times New Roman" panose="02020603050405020304" pitchFamily="18" charset="0"/>
                <a:cs typeface="Times New Roman" panose="02020603050405020304" pitchFamily="18" charset="0"/>
              </a:rPr>
              <a:t> interna and more medially there is thalamus</a:t>
            </a:r>
          </a:p>
          <a:p>
            <a:pPr marL="285750" indent="-285750">
              <a:buFontTx/>
              <a:buChar char="-"/>
              <a:defRPr/>
            </a:pPr>
            <a:r>
              <a:rPr lang="en-GB" sz="2000" dirty="0">
                <a:solidFill>
                  <a:srgbClr val="E8C2A6"/>
                </a:solidFill>
                <a:latin typeface="Times New Roman" panose="02020603050405020304" pitchFamily="18" charset="0"/>
                <a:cs typeface="Times New Roman" panose="02020603050405020304" pitchFamily="18" charset="0"/>
              </a:rPr>
              <a:t>Laterally</a:t>
            </a:r>
            <a:r>
              <a:rPr lang="en-GB" sz="2000" dirty="0">
                <a:latin typeface="Times New Roman" panose="02020603050405020304" pitchFamily="18" charset="0"/>
                <a:cs typeface="Times New Roman" panose="02020603050405020304" pitchFamily="18" charset="0"/>
              </a:rPr>
              <a:t> there are (from deeper toward the more superficial structures):</a:t>
            </a:r>
            <a:br>
              <a:rPr lang="en-GB" sz="2000" dirty="0">
                <a:latin typeface="Times New Roman" panose="02020603050405020304" pitchFamily="18" charset="0"/>
                <a:cs typeface="Times New Roman" panose="02020603050405020304" pitchFamily="18" charset="0"/>
              </a:rPr>
            </a:br>
            <a:r>
              <a:rPr lang="en-GB" sz="2000" dirty="0" err="1">
                <a:solidFill>
                  <a:srgbClr val="E8C2A6"/>
                </a:solidFill>
                <a:latin typeface="Times New Roman" panose="02020603050405020304" pitchFamily="18" charset="0"/>
                <a:cs typeface="Times New Roman" panose="02020603050405020304" pitchFamily="18" charset="0"/>
              </a:rPr>
              <a:t>capsula</a:t>
            </a:r>
            <a:r>
              <a:rPr lang="en-GB" sz="2000" dirty="0">
                <a:solidFill>
                  <a:srgbClr val="E8C2A6"/>
                </a:solidFill>
                <a:latin typeface="Times New Roman" panose="02020603050405020304" pitchFamily="18" charset="0"/>
                <a:cs typeface="Times New Roman" panose="02020603050405020304" pitchFamily="18" charset="0"/>
              </a:rPr>
              <a:t> externa, claustrum, </a:t>
            </a:r>
            <a:r>
              <a:rPr lang="en-GB" sz="2000" dirty="0" err="1">
                <a:solidFill>
                  <a:srgbClr val="E8C2A6"/>
                </a:solidFill>
                <a:latin typeface="Times New Roman" panose="02020603050405020304" pitchFamily="18" charset="0"/>
                <a:cs typeface="Times New Roman" panose="02020603050405020304" pitchFamily="18" charset="0"/>
              </a:rPr>
              <a:t>capsula</a:t>
            </a:r>
            <a:r>
              <a:rPr lang="en-GB" sz="2000" dirty="0">
                <a:solidFill>
                  <a:srgbClr val="E8C2A6"/>
                </a:solidFill>
                <a:latin typeface="Times New Roman" panose="02020603050405020304" pitchFamily="18" charset="0"/>
                <a:cs typeface="Times New Roman" panose="02020603050405020304" pitchFamily="18" charset="0"/>
              </a:rPr>
              <a:t> extrema and cortex of insula</a:t>
            </a:r>
          </a:p>
          <a:p>
            <a:pPr marL="285750" indent="-285750">
              <a:buFontTx/>
              <a:buChar char="-"/>
              <a:defRPr/>
            </a:pPr>
            <a:r>
              <a:rPr lang="en-GB" sz="2000" dirty="0">
                <a:latin typeface="Times New Roman" panose="02020603050405020304" pitchFamily="18" charset="0"/>
                <a:cs typeface="Times New Roman" panose="02020603050405020304" pitchFamily="18" charset="0"/>
              </a:rPr>
              <a:t>It is divided </a:t>
            </a:r>
            <a:r>
              <a:rPr lang="en-GB" sz="2000" u="sng" dirty="0">
                <a:latin typeface="Times New Roman" panose="02020603050405020304" pitchFamily="18" charset="0"/>
                <a:cs typeface="Times New Roman" panose="02020603050405020304" pitchFamily="18" charset="0"/>
              </a:rPr>
              <a:t>by internal capsule (</a:t>
            </a:r>
            <a:r>
              <a:rPr lang="en-GB" sz="2000" u="sng" dirty="0" err="1">
                <a:latin typeface="Times New Roman" panose="02020603050405020304" pitchFamily="18" charset="0"/>
                <a:cs typeface="Times New Roman" panose="02020603050405020304" pitchFamily="18" charset="0"/>
              </a:rPr>
              <a:t>capsula</a:t>
            </a:r>
            <a:r>
              <a:rPr lang="en-GB" sz="2000" u="sng" dirty="0">
                <a:latin typeface="Times New Roman" panose="02020603050405020304" pitchFamily="18" charset="0"/>
                <a:cs typeface="Times New Roman" panose="02020603050405020304" pitchFamily="18" charset="0"/>
              </a:rPr>
              <a:t> interna) </a:t>
            </a:r>
            <a:r>
              <a:rPr lang="en-GB" sz="2000" dirty="0">
                <a:latin typeface="Times New Roman" panose="02020603050405020304" pitchFamily="18" charset="0"/>
                <a:cs typeface="Times New Roman" panose="02020603050405020304" pitchFamily="18" charset="0"/>
              </a:rPr>
              <a:t>into two nuclei:</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a:t>
            </a: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caudate nucleus (</a:t>
            </a:r>
            <a:r>
              <a:rPr lang="en-GB" sz="2000" b="1" dirty="0" err="1">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nc</a:t>
            </a: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b="1" dirty="0" err="1">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caudatus</a:t>
            </a: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defRPr/>
            </a:pP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 lentiform nucleus (</a:t>
            </a:r>
            <a:r>
              <a:rPr lang="en-GB" sz="2000" b="1" dirty="0" err="1">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nc</a:t>
            </a: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b="1" dirty="0" err="1">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lentiformis</a:t>
            </a:r>
            <a:r>
              <a:rPr lang="en-GB" sz="2000" b="1"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GB" sz="2000" dirty="0">
                <a:ln>
                  <a:solidFill>
                    <a:srgbClr val="FFFF00"/>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which has two parts:</a:t>
            </a:r>
          </a:p>
          <a:p>
            <a:pPr>
              <a:defRPr/>
            </a:pPr>
            <a:r>
              <a:rPr lang="en-GB" sz="2000" dirty="0">
                <a:latin typeface="Times New Roman" panose="02020603050405020304" pitchFamily="18" charset="0"/>
                <a:cs typeface="Times New Roman" panose="02020603050405020304" pitchFamily="18" charset="0"/>
              </a:rPr>
              <a:t>		</a:t>
            </a:r>
            <a:r>
              <a:rPr lang="en-GB" sz="2000" b="1" dirty="0">
                <a:ln>
                  <a:solidFill>
                    <a:srgbClr val="B2A3EB"/>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putamen (outer part)</a:t>
            </a:r>
            <a:br>
              <a:rPr lang="en-GB" sz="2000" b="1" dirty="0">
                <a:ln>
                  <a:solidFill>
                    <a:srgbClr val="B2A3EB"/>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000" b="1" dirty="0">
                <a:ln>
                  <a:solidFill>
                    <a:srgbClr val="B2A3EB"/>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globus pallidus (inner part)</a:t>
            </a:r>
          </a:p>
        </p:txBody>
      </p:sp>
      <p:sp>
        <p:nvSpPr>
          <p:cNvPr id="3" name="Title 1">
            <a:extLst>
              <a:ext uri="{FF2B5EF4-FFF2-40B4-BE49-F238E27FC236}">
                <a16:creationId xmlns:a16="http://schemas.microsoft.com/office/drawing/2014/main" id="{88042B8D-9B8C-F1B0-594D-B092306798D1}"/>
              </a:ext>
            </a:extLst>
          </p:cNvPr>
          <p:cNvSpPr txBox="1"/>
          <p:nvPr/>
        </p:nvSpPr>
        <p:spPr>
          <a:xfrm>
            <a:off x="1331913" y="0"/>
            <a:ext cx="6215062" cy="549275"/>
          </a:xfrm>
          <a:prstGeom prst="rect">
            <a:avLst/>
          </a:prstGeom>
          <a:noFill/>
          <a:ln w="9525">
            <a:noFill/>
          </a:ln>
        </p:spPr>
        <p:txBody>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buFont typeface="Arial" panose="020B0604020202020204" pitchFamily="34" charset="0"/>
              <a:buNone/>
              <a:defRPr/>
            </a:pP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Corpus</a:t>
            </a:r>
            <a:r>
              <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sr-Latn-CS" altLang="en-US" sz="3000" b="1" dirty="0" err="1">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striatum</a:t>
            </a:r>
            <a:endParaRPr lang="sr-Latn-CS" altLang="en-US" sz="3000" b="1" dirty="0">
              <a:solidFill>
                <a:schemeClr val="tx2"/>
              </a:solidFill>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11268" name="Picture 1" descr="Picture23">
            <a:extLst>
              <a:ext uri="{FF2B5EF4-FFF2-40B4-BE49-F238E27FC236}">
                <a16:creationId xmlns:a16="http://schemas.microsoft.com/office/drawing/2014/main" id="{82DB57EB-B4CA-C0C1-712B-D420FDF868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4294188"/>
            <a:ext cx="4051300"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2" descr="Picture24">
            <a:extLst>
              <a:ext uri="{FF2B5EF4-FFF2-40B4-BE49-F238E27FC236}">
                <a16:creationId xmlns:a16="http://schemas.microsoft.com/office/drawing/2014/main" id="{A2150D63-D4E2-8AAD-CDF2-7717A9F23A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063" y="3703638"/>
            <a:ext cx="330517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BC2281-7A12-4908-DFA6-44480C45DA7A}"/>
              </a:ext>
            </a:extLst>
          </p:cNvPr>
          <p:cNvSpPr txBox="1"/>
          <p:nvPr/>
        </p:nvSpPr>
        <p:spPr>
          <a:xfrm>
            <a:off x="0" y="-9232"/>
            <a:ext cx="9144000" cy="3970318"/>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buFont typeface="Arial" panose="020B0604020202020204" pitchFamily="34" charset="0"/>
              <a:buChar char="•"/>
              <a:defRPr/>
            </a:pPr>
            <a:r>
              <a:rPr lang="en-GB" dirty="0">
                <a:solidFill>
                  <a:schemeClr val="bg2"/>
                </a:solidFill>
                <a:latin typeface="Times New Roman" panose="02020603050405020304" pitchFamily="18" charset="0"/>
                <a:cs typeface="Times New Roman" panose="02020603050405020304" pitchFamily="18" charset="0"/>
              </a:rPr>
              <a:t>A) </a:t>
            </a:r>
            <a:r>
              <a:rPr lang="en-GB" u="sng" dirty="0">
                <a:solidFill>
                  <a:schemeClr val="bg2"/>
                </a:solidFill>
                <a:latin typeface="Times New Roman" panose="02020603050405020304" pitchFamily="18" charset="0"/>
                <a:cs typeface="Times New Roman" panose="02020603050405020304" pitchFamily="18" charset="0"/>
              </a:rPr>
              <a:t>Anterior cingulate cortex </a:t>
            </a:r>
            <a:r>
              <a:rPr lang="en-GB" dirty="0">
                <a:solidFill>
                  <a:schemeClr val="bg2"/>
                </a:solidFill>
                <a:latin typeface="Times New Roman" panose="02020603050405020304" pitchFamily="18" charset="0"/>
                <a:cs typeface="Times New Roman" panose="02020603050405020304" pitchFamily="18" charset="0"/>
              </a:rPr>
              <a:t>is closely related to the amygdala and is involved in autonomic and</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endocrine responses to emotion, and memory storage. </a:t>
            </a:r>
            <a:r>
              <a:rPr lang="en-GB" dirty="0">
                <a:solidFill>
                  <a:srgbClr val="0D0D0D"/>
                </a:solidFill>
                <a:highlight>
                  <a:srgbClr val="FFFFFF"/>
                </a:highlight>
                <a:latin typeface="Times New Roman" panose="02020603050405020304" pitchFamily="18" charset="0"/>
                <a:cs typeface="Times New Roman" panose="02020603050405020304" pitchFamily="18" charset="0"/>
              </a:rPr>
              <a:t>Plays a role in emotional regulation,</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error detection, and motivational aspects of </a:t>
            </a:r>
            <a:r>
              <a:rPr lang="en-GB" dirty="0" err="1">
                <a:solidFill>
                  <a:srgbClr val="0D0D0D"/>
                </a:solidFill>
                <a:highlight>
                  <a:srgbClr val="FFFFFF"/>
                </a:highlight>
                <a:latin typeface="Times New Roman" panose="02020603050405020304" pitchFamily="18" charset="0"/>
                <a:cs typeface="Times New Roman" panose="02020603050405020304" pitchFamily="18" charset="0"/>
              </a:rPr>
              <a:t>behavior</a:t>
            </a:r>
            <a:r>
              <a:rPr lang="en-GB" dirty="0">
                <a:solidFill>
                  <a:srgbClr val="0D0D0D"/>
                </a:solidFill>
                <a:highlight>
                  <a:srgbClr val="FFFFFF"/>
                </a:highlight>
                <a:latin typeface="Times New Roman" panose="02020603050405020304" pitchFamily="18" charset="0"/>
                <a:cs typeface="Times New Roman" panose="02020603050405020304" pitchFamily="18" charset="0"/>
              </a:rPr>
              <a:t>.</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B) </a:t>
            </a:r>
            <a:r>
              <a:rPr lang="en-GB" u="sng" dirty="0">
                <a:solidFill>
                  <a:schemeClr val="bg2"/>
                </a:solidFill>
                <a:latin typeface="Times New Roman" panose="02020603050405020304" pitchFamily="18" charset="0"/>
                <a:cs typeface="Times New Roman" panose="02020603050405020304" pitchFamily="18" charset="0"/>
              </a:rPr>
              <a:t>Middle cingulate cortex </a:t>
            </a:r>
            <a:r>
              <a:rPr lang="en-GB" dirty="0">
                <a:solidFill>
                  <a:schemeClr val="bg2"/>
                </a:solidFill>
                <a:latin typeface="Times New Roman" panose="02020603050405020304" pitchFamily="18" charset="0"/>
                <a:cs typeface="Times New Roman" panose="02020603050405020304" pitchFamily="18" charset="0"/>
              </a:rPr>
              <a:t>is recruited when we make predictions about the outcome of</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behaviour and helps to execute said behaviour through </a:t>
            </a:r>
            <a:r>
              <a:rPr lang="en-GB" dirty="0" err="1">
                <a:solidFill>
                  <a:schemeClr val="bg2"/>
                </a:solidFill>
                <a:latin typeface="Times New Roman" panose="02020603050405020304" pitchFamily="18" charset="0"/>
                <a:cs typeface="Times New Roman" panose="02020603050405020304" pitchFamily="18" charset="0"/>
              </a:rPr>
              <a:t>cingulo</a:t>
            </a:r>
            <a:r>
              <a:rPr lang="en-GB" dirty="0">
                <a:solidFill>
                  <a:schemeClr val="bg2"/>
                </a:solidFill>
                <a:latin typeface="Times New Roman" panose="02020603050405020304" pitchFamily="18" charset="0"/>
                <a:cs typeface="Times New Roman" panose="02020603050405020304" pitchFamily="18" charset="0"/>
              </a:rPr>
              <a:t>-spinal projections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intentional motor control.</a:t>
            </a:r>
          </a:p>
          <a:p>
            <a:pPr>
              <a:defRPr/>
            </a:pPr>
            <a:r>
              <a:rPr lang="en-GB" dirty="0">
                <a:solidFill>
                  <a:schemeClr val="bg2"/>
                </a:solidFill>
                <a:latin typeface="Times New Roman" panose="02020603050405020304" pitchFamily="18" charset="0"/>
                <a:cs typeface="Times New Roman" panose="02020603050405020304" pitchFamily="18" charset="0"/>
              </a:rPr>
              <a:t>  C) </a:t>
            </a:r>
            <a:r>
              <a:rPr lang="en-GB" u="sng" dirty="0">
                <a:solidFill>
                  <a:schemeClr val="bg2"/>
                </a:solidFill>
                <a:latin typeface="Times New Roman" panose="02020603050405020304" pitchFamily="18" charset="0"/>
                <a:cs typeface="Times New Roman" panose="02020603050405020304" pitchFamily="18" charset="0"/>
              </a:rPr>
              <a:t>Posterior cingulate cortex </a:t>
            </a:r>
            <a:r>
              <a:rPr lang="en-GB" dirty="0">
                <a:solidFill>
                  <a:schemeClr val="bg2"/>
                </a:solidFill>
                <a:latin typeface="Times New Roman" panose="02020603050405020304" pitchFamily="18" charset="0"/>
                <a:cs typeface="Times New Roman" panose="02020603050405020304" pitchFamily="18" charset="0"/>
              </a:rPr>
              <a:t>is closely related to the hippocampus. It is involved in memory</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circuit, with a primary function in visuospatial orientation. Its ventral part appears to be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highly integrated within the brain’s ‘default mode network’ (a system in the brain that is</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remains active when we do not pay attention to external stimuli) and is thought to be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involved in processes of internally directed cognition such as memory retrieval, planning,</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processing spatial information, self-monitoring, autobiographical memory retrieval and</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imagination. Consequently, many neurological disorders that impair memory are associated</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with pathology in this region.</a:t>
            </a:r>
          </a:p>
        </p:txBody>
      </p:sp>
      <p:pic>
        <p:nvPicPr>
          <p:cNvPr id="95235" name="Picture 3">
            <a:extLst>
              <a:ext uri="{FF2B5EF4-FFF2-40B4-BE49-F238E27FC236}">
                <a16:creationId xmlns:a16="http://schemas.microsoft.com/office/drawing/2014/main" id="{DCE6CCE9-F4D8-1796-F123-8C1DC435F9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3973513"/>
            <a:ext cx="6335713"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a:extLst>
              <a:ext uri="{FF2B5EF4-FFF2-40B4-BE49-F238E27FC236}">
                <a16:creationId xmlns:a16="http://schemas.microsoft.com/office/drawing/2014/main" id="{BA073478-085A-3C61-F52C-157B0DE966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38" y="414338"/>
            <a:ext cx="8086725" cy="602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CBB676-AE94-23AA-9BB0-36B91AAD5CE8}"/>
              </a:ext>
            </a:extLst>
          </p:cNvPr>
          <p:cNvSpPr txBox="1"/>
          <p:nvPr/>
        </p:nvSpPr>
        <p:spPr>
          <a:xfrm>
            <a:off x="0" y="-9232"/>
            <a:ext cx="9144000" cy="2031325"/>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buFont typeface="Arial" panose="020B0604020202020204" pitchFamily="34" charset="0"/>
              <a:buChar char="•"/>
              <a:defRPr/>
            </a:pPr>
            <a:r>
              <a:rPr lang="en-GB" b="1" dirty="0">
                <a:solidFill>
                  <a:schemeClr val="bg2"/>
                </a:solidFill>
                <a:highlight>
                  <a:srgbClr val="FFFFFF"/>
                </a:highlight>
                <a:latin typeface="Times New Roman" panose="02020603050405020304" pitchFamily="18" charset="0"/>
                <a:cs typeface="Times New Roman" panose="02020603050405020304" pitchFamily="18" charset="0"/>
              </a:rPr>
              <a:t>The </a:t>
            </a:r>
            <a:r>
              <a:rPr lang="en-GB" b="1" dirty="0" err="1">
                <a:solidFill>
                  <a:schemeClr val="bg2"/>
                </a:solidFill>
                <a:highlight>
                  <a:srgbClr val="FFFFFF"/>
                </a:highlight>
                <a:latin typeface="Times New Roman" panose="02020603050405020304" pitchFamily="18" charset="0"/>
                <a:cs typeface="Times New Roman" panose="02020603050405020304" pitchFamily="18" charset="0"/>
              </a:rPr>
              <a:t>parahippocampal</a:t>
            </a:r>
            <a:r>
              <a:rPr lang="en-GB" b="1" dirty="0">
                <a:solidFill>
                  <a:schemeClr val="bg2"/>
                </a:solidFill>
                <a:highlight>
                  <a:srgbClr val="FFFFFF"/>
                </a:highlight>
                <a:latin typeface="Times New Roman" panose="02020603050405020304" pitchFamily="18" charset="0"/>
                <a:cs typeface="Times New Roman" panose="02020603050405020304" pitchFamily="18" charset="0"/>
              </a:rPr>
              <a:t> gyrus </a:t>
            </a:r>
            <a:r>
              <a:rPr lang="en-GB" dirty="0">
                <a:solidFill>
                  <a:schemeClr val="bg2"/>
                </a:solidFill>
                <a:highlight>
                  <a:srgbClr val="FFFFFF"/>
                </a:highlight>
                <a:latin typeface="Times New Roman" panose="02020603050405020304" pitchFamily="18" charset="0"/>
                <a:cs typeface="Times New Roman" panose="02020603050405020304" pitchFamily="18" charset="0"/>
              </a:rPr>
              <a:t>lies between the </a:t>
            </a:r>
            <a:r>
              <a:rPr lang="en-GB" dirty="0" err="1">
                <a:solidFill>
                  <a:schemeClr val="bg2"/>
                </a:solidFill>
                <a:highlight>
                  <a:srgbClr val="FFFFFF"/>
                </a:highlight>
                <a:latin typeface="Times New Roman" panose="02020603050405020304" pitchFamily="18" charset="0"/>
                <a:cs typeface="Times New Roman" panose="02020603050405020304" pitchFamily="18" charset="0"/>
              </a:rPr>
              <a:t>parahippocampal</a:t>
            </a:r>
            <a:r>
              <a:rPr lang="en-GB" dirty="0">
                <a:solidFill>
                  <a:schemeClr val="bg2"/>
                </a:solidFill>
                <a:highlight>
                  <a:srgbClr val="FFFFFF"/>
                </a:highlight>
                <a:latin typeface="Times New Roman" panose="02020603050405020304" pitchFamily="18" charset="0"/>
                <a:cs typeface="Times New Roman" panose="02020603050405020304" pitchFamily="18" charset="0"/>
              </a:rPr>
              <a:t> sulcus and the collateral</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sulcus which continues anteriorly as the rhinal sulcus. </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a:t>
            </a:r>
            <a:r>
              <a:rPr lang="en-GB" dirty="0">
                <a:solidFill>
                  <a:srgbClr val="FF0000"/>
                </a:solidFill>
                <a:highlight>
                  <a:srgbClr val="FFFFFF"/>
                </a:highlight>
                <a:latin typeface="Times New Roman" panose="02020603050405020304" pitchFamily="18" charset="0"/>
                <a:cs typeface="Times New Roman" panose="02020603050405020304" pitchFamily="18" charset="0"/>
              </a:rPr>
              <a:t>It contains the hippocampal formation </a:t>
            </a:r>
            <a:r>
              <a:rPr lang="en-GB" dirty="0">
                <a:solidFill>
                  <a:schemeClr val="bg2"/>
                </a:solidFill>
                <a:highlight>
                  <a:srgbClr val="FFFFFF"/>
                </a:highlight>
                <a:latin typeface="Times New Roman" panose="02020603050405020304" pitchFamily="18" charset="0"/>
                <a:cs typeface="Times New Roman" panose="02020603050405020304" pitchFamily="18" charset="0"/>
              </a:rPr>
              <a:t>and extends anteromedially as the </a:t>
            </a:r>
            <a:r>
              <a:rPr lang="en-GB" u="sng" dirty="0">
                <a:solidFill>
                  <a:schemeClr val="bg2"/>
                </a:solidFill>
                <a:highlight>
                  <a:srgbClr val="FFFFFF"/>
                </a:highlight>
                <a:latin typeface="Times New Roman" panose="02020603050405020304" pitchFamily="18" charset="0"/>
                <a:cs typeface="Times New Roman" panose="02020603050405020304" pitchFamily="18" charset="0"/>
              </a:rPr>
              <a:t>uncus</a:t>
            </a:r>
            <a:r>
              <a:rPr lang="en-GB" dirty="0">
                <a:solidFill>
                  <a:schemeClr val="bg2"/>
                </a:solidFill>
                <a:highlight>
                  <a:srgbClr val="FFFFFF"/>
                </a:highlight>
                <a:latin typeface="Times New Roman" panose="02020603050405020304" pitchFamily="18" charset="0"/>
                <a:cs typeface="Times New Roman" panose="02020603050405020304" pitchFamily="18" charset="0"/>
              </a:rPr>
              <a:t> (medially</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a:t>
            </a:r>
            <a:r>
              <a:rPr lang="en-GB" dirty="0">
                <a:solidFill>
                  <a:schemeClr val="bg2"/>
                </a:solidFill>
                <a:latin typeface="Times New Roman" panose="02020603050405020304" pitchFamily="18" charset="0"/>
                <a:cs typeface="Times New Roman" panose="02020603050405020304" pitchFamily="18" charset="0"/>
              </a:rPr>
              <a:t>directed bump) </a:t>
            </a:r>
            <a:r>
              <a:rPr lang="en-GB" dirty="0">
                <a:solidFill>
                  <a:schemeClr val="bg2"/>
                </a:solidFill>
                <a:highlight>
                  <a:srgbClr val="FFFFFF"/>
                </a:highlight>
                <a:latin typeface="Times New Roman" panose="02020603050405020304" pitchFamily="18" charset="0"/>
                <a:cs typeface="Times New Roman" panose="02020603050405020304" pitchFamily="18" charset="0"/>
              </a:rPr>
              <a:t>which contains the amygdala subcortically.</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The part of the rostral (anterior) </a:t>
            </a:r>
            <a:r>
              <a:rPr lang="en-GB" dirty="0" err="1">
                <a:solidFill>
                  <a:schemeClr val="bg2"/>
                </a:solidFill>
                <a:highlight>
                  <a:srgbClr val="FFFFFF"/>
                </a:highlight>
                <a:latin typeface="Times New Roman" panose="02020603050405020304" pitchFamily="18" charset="0"/>
                <a:cs typeface="Times New Roman" panose="02020603050405020304" pitchFamily="18" charset="0"/>
              </a:rPr>
              <a:t>parahippocampal</a:t>
            </a:r>
            <a:r>
              <a:rPr lang="en-GB" dirty="0">
                <a:solidFill>
                  <a:schemeClr val="bg2"/>
                </a:solidFill>
                <a:highlight>
                  <a:srgbClr val="FFFFFF"/>
                </a:highlight>
                <a:latin typeface="Times New Roman" panose="02020603050405020304" pitchFamily="18" charset="0"/>
                <a:cs typeface="Times New Roman" panose="02020603050405020304" pitchFamily="18" charset="0"/>
              </a:rPr>
              <a:t> gyrus is </a:t>
            </a:r>
            <a:r>
              <a:rPr lang="en-GB" dirty="0">
                <a:solidFill>
                  <a:srgbClr val="00B0F0"/>
                </a:solidFill>
                <a:highlight>
                  <a:srgbClr val="FFFFFF"/>
                </a:highlight>
                <a:latin typeface="Times New Roman" panose="02020603050405020304" pitchFamily="18" charset="0"/>
                <a:cs typeface="Times New Roman" panose="02020603050405020304" pitchFamily="18" charset="0"/>
              </a:rPr>
              <a:t>entorhinal area (cortex)</a:t>
            </a:r>
            <a:r>
              <a:rPr lang="en-GB" dirty="0">
                <a:solidFill>
                  <a:schemeClr val="bg2"/>
                </a:solidFill>
                <a:highlight>
                  <a:srgbClr val="FFFFFF"/>
                </a:highlight>
                <a:latin typeface="Times New Roman" panose="02020603050405020304" pitchFamily="18" charset="0"/>
                <a:cs typeface="Times New Roman" panose="02020603050405020304" pitchFamily="18" charset="0"/>
              </a:rPr>
              <a:t>.</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The </a:t>
            </a:r>
            <a:r>
              <a:rPr lang="en-GB" dirty="0" err="1">
                <a:solidFill>
                  <a:schemeClr val="bg2"/>
                </a:solidFill>
                <a:highlight>
                  <a:srgbClr val="FFFFFF"/>
                </a:highlight>
                <a:latin typeface="Times New Roman" panose="02020603050405020304" pitchFamily="18" charset="0"/>
                <a:cs typeface="Times New Roman" panose="02020603050405020304" pitchFamily="18" charset="0"/>
              </a:rPr>
              <a:t>parahippocampal</a:t>
            </a:r>
            <a:r>
              <a:rPr lang="en-GB" dirty="0">
                <a:solidFill>
                  <a:schemeClr val="bg2"/>
                </a:solidFill>
                <a:highlight>
                  <a:srgbClr val="FFFFFF"/>
                </a:highlight>
                <a:latin typeface="Times New Roman" panose="02020603050405020304" pitchFamily="18" charset="0"/>
                <a:cs typeface="Times New Roman" panose="02020603050405020304" pitchFamily="18" charset="0"/>
              </a:rPr>
              <a:t> gyrus provides a path of communication between the </a:t>
            </a:r>
            <a:r>
              <a:rPr lang="en-GB" u="sng" dirty="0">
                <a:solidFill>
                  <a:schemeClr val="bg2"/>
                </a:solidFill>
                <a:highlight>
                  <a:srgbClr val="FFFFFF"/>
                </a:highlight>
                <a:latin typeface="Times New Roman" panose="02020603050405020304" pitchFamily="18" charset="0"/>
                <a:cs typeface="Times New Roman" panose="02020603050405020304" pitchFamily="18" charset="0"/>
              </a:rPr>
              <a:t>hippocampus</a:t>
            </a:r>
            <a:r>
              <a:rPr lang="en-GB" dirty="0">
                <a:solidFill>
                  <a:schemeClr val="bg2"/>
                </a:solidFill>
                <a:highlight>
                  <a:srgbClr val="FFFFFF"/>
                </a:highlight>
                <a:latin typeface="Times New Roman" panose="02020603050405020304" pitchFamily="18" charset="0"/>
                <a:cs typeface="Times New Roman" panose="02020603050405020304" pitchFamily="18" charset="0"/>
              </a:rPr>
              <a:t> and all</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cortical association areas through which afferent impulses enter the hippocampus.</a:t>
            </a:r>
          </a:p>
        </p:txBody>
      </p:sp>
      <p:pic>
        <p:nvPicPr>
          <p:cNvPr id="97283" name="Picture 1">
            <a:extLst>
              <a:ext uri="{FF2B5EF4-FFF2-40B4-BE49-F238E27FC236}">
                <a16:creationId xmlns:a16="http://schemas.microsoft.com/office/drawing/2014/main" id="{FDEA1AF7-339A-A8ED-CE6D-49BB4073A1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816" t="48248" r="9642" b="15979"/>
          <a:stretch>
            <a:fillRect/>
          </a:stretch>
        </p:blipFill>
        <p:spPr bwMode="auto">
          <a:xfrm>
            <a:off x="0" y="2022475"/>
            <a:ext cx="5443538"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4" name="Picture 2" descr="undefined">
            <a:extLst>
              <a:ext uri="{FF2B5EF4-FFF2-40B4-BE49-F238E27FC236}">
                <a16:creationId xmlns:a16="http://schemas.microsoft.com/office/drawing/2014/main" id="{6A1C4A60-6C39-CA7F-E114-956CE7D2BD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1750" y="4303713"/>
            <a:ext cx="403225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C285BE1-D9EE-7932-5BFC-748028BBD64A}"/>
              </a:ext>
            </a:extLst>
          </p:cNvPr>
          <p:cNvSpPr txBox="1"/>
          <p:nvPr/>
        </p:nvSpPr>
        <p:spPr>
          <a:xfrm>
            <a:off x="71500" y="4659832"/>
            <a:ext cx="4968552" cy="2031325"/>
          </a:xfrm>
          <a:prstGeom prst="rect">
            <a:avLst/>
          </a:prstGeom>
          <a:solidFill>
            <a:schemeClr val="tx1"/>
          </a:solidFill>
        </p:spPr>
        <p:txBody>
          <a:bodyPr>
            <a:spAutoFit/>
          </a:bodyPr>
          <a:lstStyle/>
          <a:p>
            <a:pPr>
              <a:defRPr/>
            </a:pPr>
            <a:r>
              <a:rPr lang="en-GB" b="1" dirty="0">
                <a:solidFill>
                  <a:srgbClr val="0D0D0D"/>
                </a:solidFill>
                <a:highlight>
                  <a:srgbClr val="FFFFFF"/>
                </a:highlight>
                <a:latin typeface="Times New Roman" panose="02020603050405020304" pitchFamily="18" charset="0"/>
                <a:cs typeface="Times New Roman" panose="02020603050405020304" pitchFamily="18" charset="0"/>
              </a:rPr>
              <a:t>- It plays a critical role in memory encoding and</a:t>
            </a:r>
            <a:br>
              <a:rPr lang="en-GB" b="1" dirty="0">
                <a:solidFill>
                  <a:srgbClr val="0D0D0D"/>
                </a:solidFill>
                <a:highlight>
                  <a:srgbClr val="FFFFFF"/>
                </a:highlight>
                <a:latin typeface="Times New Roman" panose="02020603050405020304" pitchFamily="18" charset="0"/>
                <a:cs typeface="Times New Roman" panose="02020603050405020304" pitchFamily="18" charset="0"/>
              </a:rPr>
            </a:br>
            <a:r>
              <a:rPr lang="en-GB" b="1" dirty="0">
                <a:solidFill>
                  <a:srgbClr val="0D0D0D"/>
                </a:solidFill>
                <a:highlight>
                  <a:srgbClr val="FFFFFF"/>
                </a:highlight>
                <a:latin typeface="Times New Roman" panose="02020603050405020304" pitchFamily="18" charset="0"/>
                <a:cs typeface="Times New Roman" panose="02020603050405020304" pitchFamily="18" charset="0"/>
              </a:rPr>
              <a:t>  retrieval, as well as in the recognition of</a:t>
            </a:r>
            <a:br>
              <a:rPr lang="en-GB" b="1" dirty="0">
                <a:solidFill>
                  <a:srgbClr val="0D0D0D"/>
                </a:solidFill>
                <a:highlight>
                  <a:srgbClr val="FFFFFF"/>
                </a:highlight>
                <a:latin typeface="Times New Roman" panose="02020603050405020304" pitchFamily="18" charset="0"/>
                <a:cs typeface="Times New Roman" panose="02020603050405020304" pitchFamily="18" charset="0"/>
              </a:rPr>
            </a:br>
            <a:r>
              <a:rPr lang="en-GB" b="1" dirty="0">
                <a:solidFill>
                  <a:srgbClr val="0D0D0D"/>
                </a:solidFill>
                <a:highlight>
                  <a:srgbClr val="FFFFFF"/>
                </a:highlight>
                <a:latin typeface="Times New Roman" panose="02020603050405020304" pitchFamily="18" charset="0"/>
                <a:cs typeface="Times New Roman" panose="02020603050405020304" pitchFamily="18" charset="0"/>
              </a:rPr>
              <a:t>  environmental contexts and spatial memory.</a:t>
            </a:r>
            <a:br>
              <a:rPr lang="en-GB" b="1" dirty="0">
                <a:solidFill>
                  <a:srgbClr val="0D0D0D"/>
                </a:solidFill>
                <a:highlight>
                  <a:srgbClr val="FFFFFF"/>
                </a:highlight>
                <a:latin typeface="Times New Roman" panose="02020603050405020304" pitchFamily="18" charset="0"/>
                <a:cs typeface="Times New Roman" panose="02020603050405020304" pitchFamily="18" charset="0"/>
              </a:rPr>
            </a:br>
            <a:endParaRPr lang="en-GB" b="1" dirty="0">
              <a:solidFill>
                <a:srgbClr val="0D0D0D"/>
              </a:solidFill>
              <a:highlight>
                <a:srgbClr val="FFFFFF"/>
              </a:highlight>
              <a:latin typeface="Times New Roman" panose="02020603050405020304" pitchFamily="18" charset="0"/>
              <a:cs typeface="Times New Roman" panose="02020603050405020304" pitchFamily="18" charset="0"/>
            </a:endParaRPr>
          </a:p>
          <a:p>
            <a:pPr>
              <a:defRPr/>
            </a:pPr>
            <a:r>
              <a:rPr lang="en-GB" b="1" dirty="0">
                <a:solidFill>
                  <a:srgbClr val="0D0D0D"/>
                </a:solidFill>
                <a:highlight>
                  <a:srgbClr val="FFFFFF"/>
                </a:highlight>
                <a:latin typeface="Times New Roman" panose="02020603050405020304" pitchFamily="18" charset="0"/>
                <a:cs typeface="Times New Roman" panose="02020603050405020304" pitchFamily="18" charset="0"/>
              </a:rPr>
              <a:t>- This gyrus is involved in the processing of</a:t>
            </a:r>
            <a:br>
              <a:rPr lang="en-GB" b="1" dirty="0">
                <a:solidFill>
                  <a:srgbClr val="0D0D0D"/>
                </a:solidFill>
                <a:highlight>
                  <a:srgbClr val="FFFFFF"/>
                </a:highlight>
                <a:latin typeface="Times New Roman" panose="02020603050405020304" pitchFamily="18" charset="0"/>
                <a:cs typeface="Times New Roman" panose="02020603050405020304" pitchFamily="18" charset="0"/>
              </a:rPr>
            </a:br>
            <a:r>
              <a:rPr lang="en-GB" b="1" dirty="0">
                <a:solidFill>
                  <a:srgbClr val="0D0D0D"/>
                </a:solidFill>
                <a:highlight>
                  <a:srgbClr val="FFFFFF"/>
                </a:highlight>
                <a:latin typeface="Times New Roman" panose="02020603050405020304" pitchFamily="18" charset="0"/>
                <a:cs typeface="Times New Roman" panose="02020603050405020304" pitchFamily="18" charset="0"/>
              </a:rPr>
              <a:t>  scenes and spatial layouts, helping to navigate</a:t>
            </a:r>
            <a:br>
              <a:rPr lang="en-GB" b="1" dirty="0">
                <a:solidFill>
                  <a:srgbClr val="0D0D0D"/>
                </a:solidFill>
                <a:highlight>
                  <a:srgbClr val="FFFFFF"/>
                </a:highlight>
                <a:latin typeface="Times New Roman" panose="02020603050405020304" pitchFamily="18" charset="0"/>
                <a:cs typeface="Times New Roman" panose="02020603050405020304" pitchFamily="18" charset="0"/>
              </a:rPr>
            </a:br>
            <a:r>
              <a:rPr lang="en-GB" b="1" dirty="0">
                <a:solidFill>
                  <a:srgbClr val="0D0D0D"/>
                </a:solidFill>
                <a:highlight>
                  <a:srgbClr val="FFFFFF"/>
                </a:highlight>
                <a:latin typeface="Times New Roman" panose="02020603050405020304" pitchFamily="18" charset="0"/>
                <a:cs typeface="Times New Roman" panose="02020603050405020304" pitchFamily="18" charset="0"/>
              </a:rPr>
              <a:t>  and recognize places.</a:t>
            </a:r>
            <a:endParaRPr lang="en-GB"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540D02-5C02-C4D6-4228-98B7EF6892AE}"/>
              </a:ext>
            </a:extLst>
          </p:cNvPr>
          <p:cNvSpPr txBox="1"/>
          <p:nvPr/>
        </p:nvSpPr>
        <p:spPr>
          <a:xfrm>
            <a:off x="0" y="-9525"/>
            <a:ext cx="9144000" cy="2308225"/>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buFont typeface="Arial" panose="020B0604020202020204" pitchFamily="34" charset="0"/>
              <a:buChar char="•"/>
              <a:defRPr/>
            </a:pPr>
            <a:r>
              <a:rPr lang="en-GB" dirty="0">
                <a:solidFill>
                  <a:schemeClr val="bg2"/>
                </a:solidFill>
                <a:latin typeface="Times New Roman" panose="02020603050405020304" pitchFamily="18" charset="0"/>
                <a:cs typeface="Times New Roman" panose="02020603050405020304" pitchFamily="18" charset="0"/>
              </a:rPr>
              <a:t>The </a:t>
            </a:r>
            <a:r>
              <a:rPr lang="en-GB" b="1" dirty="0">
                <a:solidFill>
                  <a:schemeClr val="bg2"/>
                </a:solidFill>
                <a:latin typeface="Times New Roman" panose="02020603050405020304" pitchFamily="18" charset="0"/>
                <a:cs typeface="Times New Roman" panose="02020603050405020304" pitchFamily="18" charset="0"/>
              </a:rPr>
              <a:t>dentate gyrus </a:t>
            </a:r>
            <a:r>
              <a:rPr lang="en-GB" dirty="0">
                <a:solidFill>
                  <a:schemeClr val="bg2"/>
                </a:solidFill>
                <a:latin typeface="Times New Roman" panose="02020603050405020304" pitchFamily="18" charset="0"/>
                <a:cs typeface="Times New Roman" panose="02020603050405020304" pitchFamily="18" charset="0"/>
              </a:rPr>
              <a:t>is a thin, scalloped strip of cortex that lies on the upper surface of the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t>
            </a:r>
            <a:r>
              <a:rPr lang="en-GB" dirty="0" err="1">
                <a:solidFill>
                  <a:schemeClr val="bg2"/>
                </a:solidFill>
                <a:latin typeface="Times New Roman" panose="02020603050405020304" pitchFamily="18" charset="0"/>
                <a:cs typeface="Times New Roman" panose="02020603050405020304" pitchFamily="18" charset="0"/>
              </a:rPr>
              <a:t>parahippocampal</a:t>
            </a:r>
            <a:r>
              <a:rPr lang="en-GB" dirty="0">
                <a:solidFill>
                  <a:schemeClr val="bg2"/>
                </a:solidFill>
                <a:latin typeface="Times New Roman" panose="02020603050405020304" pitchFamily="18" charset="0"/>
                <a:cs typeface="Times New Roman" panose="02020603050405020304" pitchFamily="18" charset="0"/>
              </a:rPr>
              <a:t> gyrus (divided from it by hippocampal sulcus).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dentate gyrus serves as an </a:t>
            </a:r>
            <a:r>
              <a:rPr lang="en-GB" u="sng" dirty="0">
                <a:solidFill>
                  <a:schemeClr val="bg2"/>
                </a:solidFill>
                <a:latin typeface="Times New Roman" panose="02020603050405020304" pitchFamily="18" charset="0"/>
                <a:cs typeface="Times New Roman" panose="02020603050405020304" pitchFamily="18" charset="0"/>
              </a:rPr>
              <a:t>input station for the hippocampal formation</a:t>
            </a:r>
            <a:r>
              <a:rPr lang="en-GB" dirty="0">
                <a:solidFill>
                  <a:schemeClr val="bg2"/>
                </a:solidFill>
                <a:latin typeface="Times New Roman" panose="02020603050405020304" pitchFamily="18" charset="0"/>
                <a:cs typeface="Times New Roman" panose="02020603050405020304" pitchFamily="18" charset="0"/>
              </a:rPr>
              <a:t>. It receives inputs</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from many cortical regions that are relayed to it via the entorhinal cortex, which projects to the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dentate gyrus via the </a:t>
            </a:r>
            <a:r>
              <a:rPr lang="en-GB" dirty="0" err="1">
                <a:solidFill>
                  <a:schemeClr val="bg2"/>
                </a:solidFill>
                <a:latin typeface="Times New Roman" panose="02020603050405020304" pitchFamily="18" charset="0"/>
                <a:cs typeface="Times New Roman" panose="02020603050405020304" pitchFamily="18" charset="0"/>
              </a:rPr>
              <a:t>perforant</a:t>
            </a:r>
            <a:r>
              <a:rPr lang="en-GB" dirty="0">
                <a:solidFill>
                  <a:schemeClr val="bg2"/>
                </a:solidFill>
                <a:latin typeface="Times New Roman" panose="02020603050405020304" pitchFamily="18" charset="0"/>
                <a:cs typeface="Times New Roman" panose="02020603050405020304" pitchFamily="18" charset="0"/>
              </a:rPr>
              <a:t> pathways (fasciculus </a:t>
            </a:r>
            <a:r>
              <a:rPr lang="en-GB" dirty="0" err="1">
                <a:solidFill>
                  <a:schemeClr val="bg2"/>
                </a:solidFill>
                <a:latin typeface="Times New Roman" panose="02020603050405020304" pitchFamily="18" charset="0"/>
                <a:cs typeface="Times New Roman" panose="02020603050405020304" pitchFamily="18" charset="0"/>
              </a:rPr>
              <a:t>perforans</a:t>
            </a:r>
            <a:r>
              <a:rPr lang="en-GB" dirty="0">
                <a:solidFill>
                  <a:schemeClr val="bg2"/>
                </a:solidFill>
                <a:latin typeface="Times New Roman" panose="02020603050405020304" pitchFamily="18" charset="0"/>
                <a:cs typeface="Times New Roman" panose="02020603050405020304" pitchFamily="18" charset="0"/>
              </a:rPr>
              <a:t>). The cells of the dentate gyrus</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project, in turn, to the hippocampus. The dentate gyrus is one of the few regions of the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mammalian brain where neurogenes.is (the production of new neurons) continues through</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adulthood.</a:t>
            </a:r>
          </a:p>
        </p:txBody>
      </p:sp>
      <p:pic>
        <p:nvPicPr>
          <p:cNvPr id="98307" name="Picture 1">
            <a:extLst>
              <a:ext uri="{FF2B5EF4-FFF2-40B4-BE49-F238E27FC236}">
                <a16:creationId xmlns:a16="http://schemas.microsoft.com/office/drawing/2014/main" id="{791B763A-FCE7-2B67-A8E3-E0B25B7755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816" t="48248" r="9642" b="15979"/>
          <a:stretch>
            <a:fillRect/>
          </a:stretch>
        </p:blipFill>
        <p:spPr bwMode="auto">
          <a:xfrm>
            <a:off x="412750" y="2714625"/>
            <a:ext cx="8318500"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6">
            <a:extLst>
              <a:ext uri="{FF2B5EF4-FFF2-40B4-BE49-F238E27FC236}">
                <a16:creationId xmlns:a16="http://schemas.microsoft.com/office/drawing/2014/main" id="{4062F678-5991-BFBD-07CB-916F74D915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816" t="48248" r="9642" b="11284"/>
          <a:stretch>
            <a:fillRect/>
          </a:stretch>
        </p:blipFill>
        <p:spPr bwMode="auto">
          <a:xfrm>
            <a:off x="636588" y="2309813"/>
            <a:ext cx="7870825" cy="394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4">
            <a:extLst>
              <a:ext uri="{FF2B5EF4-FFF2-40B4-BE49-F238E27FC236}">
                <a16:creationId xmlns:a16="http://schemas.microsoft.com/office/drawing/2014/main" id="{294A7EE2-B2D7-68A2-04A0-7ABA81AF7A4E}"/>
              </a:ext>
            </a:extLst>
          </p:cNvPr>
          <p:cNvSpPr/>
          <p:nvPr/>
        </p:nvSpPr>
        <p:spPr>
          <a:xfrm>
            <a:off x="406400" y="87313"/>
            <a:ext cx="8331200" cy="587375"/>
          </a:xfrm>
          <a:prstGeom prst="rect">
            <a:avLst/>
          </a:prstGeom>
          <a:gradFill rotWithShape="0">
            <a:gsLst>
              <a:gs pos="0">
                <a:srgbClr val="474747"/>
              </a:gs>
              <a:gs pos="100000">
                <a:srgbClr val="5A5A5A"/>
              </a:gs>
            </a:gsLst>
            <a:lin ang="5400000" scaled="1"/>
            <a:tileRect/>
          </a:gradFill>
          <a:ln w="12700" cap="flat" cmpd="sng">
            <a:solidFill>
              <a:schemeClr val="tx1"/>
            </a:solidFill>
            <a:prstDash val="solid"/>
            <a:miter/>
            <a:headEnd type="none" w="med" len="med"/>
            <a:tailEnd type="none" w="med" len="med"/>
          </a:ln>
          <a:effectLst>
            <a:outerShdw dist="107763" dir="2699999" algn="ctr" rotWithShape="0">
              <a:schemeClr val="tx2"/>
            </a:outerShdw>
          </a:effectLst>
        </p:spPr>
        <p:txBody>
          <a:bodyPr lIns="93600" tIns="46800" rIns="93600" bIns="46800" anchor="ct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10000"/>
              </a:spcBef>
              <a:buFont typeface="Arial" panose="020B0604020202020204" pitchFamily="34" charset="0"/>
              <a:buNone/>
              <a:defRPr/>
            </a:pPr>
            <a:r>
              <a:rPr lang="en-GB" altLang="en-US" sz="3200" b="1" i="1" dirty="0">
                <a:solidFill>
                  <a:srgbClr val="C1CEFF"/>
                </a:solidFill>
                <a:effectLst>
                  <a:outerShdw blurRad="38100" dist="38100" dir="2700000" algn="tl">
                    <a:srgbClr val="000000"/>
                  </a:outerShdw>
                </a:effectLst>
                <a:ea typeface="Dotum" pitchFamily="2" charset="-127"/>
              </a:rPr>
              <a:t>Hippocampal formation</a:t>
            </a:r>
            <a:endParaRPr lang="sr-Cyrl-CS" altLang="en-US" sz="3200" b="1" i="1" dirty="0">
              <a:solidFill>
                <a:srgbClr val="C1CEFF"/>
              </a:solidFill>
              <a:effectLst>
                <a:outerShdw blurRad="38100" dist="38100" dir="2700000" algn="tl">
                  <a:srgbClr val="000000"/>
                </a:outerShdw>
              </a:effectLst>
              <a:ea typeface="Dotum" pitchFamily="2" charset="-127"/>
            </a:endParaRPr>
          </a:p>
        </p:txBody>
      </p:sp>
      <p:cxnSp>
        <p:nvCxnSpPr>
          <p:cNvPr id="99332" name="Straight Arrow Connector 9">
            <a:extLst>
              <a:ext uri="{FF2B5EF4-FFF2-40B4-BE49-F238E27FC236}">
                <a16:creationId xmlns:a16="http://schemas.microsoft.com/office/drawing/2014/main" id="{D0DB1412-560E-AEBA-228C-D422072BCB86}"/>
              </a:ext>
            </a:extLst>
          </p:cNvPr>
          <p:cNvCxnSpPr>
            <a:cxnSpLocks noChangeShapeType="1"/>
            <a:stCxn id="61445" idx="0"/>
          </p:cNvCxnSpPr>
          <p:nvPr/>
        </p:nvCxnSpPr>
        <p:spPr bwMode="auto">
          <a:xfrm flipV="1">
            <a:off x="3865563" y="4868863"/>
            <a:ext cx="706437" cy="1500187"/>
          </a:xfrm>
          <a:prstGeom prst="straightConnector1">
            <a:avLst/>
          </a:prstGeom>
          <a:noFill/>
          <a:ln w="38100">
            <a:solidFill>
              <a:srgbClr val="DDDDB1"/>
            </a:solidFill>
            <a:round/>
            <a:headEnd/>
            <a:tailEnd type="arrow" w="med" len="med"/>
          </a:ln>
          <a:extLst>
            <a:ext uri="{909E8E84-426E-40DD-AFC4-6F175D3DCCD1}">
              <a14:hiddenFill xmlns:a14="http://schemas.microsoft.com/office/drawing/2010/main">
                <a:noFill/>
              </a14:hiddenFill>
            </a:ext>
          </a:extLst>
        </p:spPr>
      </p:cxnSp>
      <p:sp>
        <p:nvSpPr>
          <p:cNvPr id="61445" name="Rectangle 10">
            <a:extLst>
              <a:ext uri="{FF2B5EF4-FFF2-40B4-BE49-F238E27FC236}">
                <a16:creationId xmlns:a16="http://schemas.microsoft.com/office/drawing/2014/main" id="{D2EFA0AF-7EDA-D693-B865-86D4370B74DB}"/>
              </a:ext>
            </a:extLst>
          </p:cNvPr>
          <p:cNvSpPr/>
          <p:nvPr/>
        </p:nvSpPr>
        <p:spPr>
          <a:xfrm>
            <a:off x="2484438" y="6369050"/>
            <a:ext cx="2762250" cy="369888"/>
          </a:xfrm>
          <a:prstGeom prst="rect">
            <a:avLst/>
          </a:prstGeom>
          <a:noFill/>
          <a:ln w="9525">
            <a:noFill/>
          </a:ln>
        </p:spPr>
        <p:txBody>
          <a:bodyPr wrap="none">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10000"/>
              </a:spcBef>
              <a:buFont typeface="Arial" panose="020B0604020202020204" pitchFamily="34" charset="0"/>
              <a:buNone/>
              <a:defRPr/>
            </a:pPr>
            <a:r>
              <a:rPr lang="en-GB" altLang="en-US" b="1" i="1" dirty="0">
                <a:solidFill>
                  <a:srgbClr val="C1CEFF"/>
                </a:solidFill>
                <a:effectLst>
                  <a:outerShdw blurRad="38100" dist="38100" dir="2700000" algn="tl">
                    <a:srgbClr val="000000"/>
                  </a:outerShdw>
                </a:effectLst>
                <a:ea typeface="Dotum" pitchFamily="2" charset="-127"/>
              </a:rPr>
              <a:t>Hippocampal formation</a:t>
            </a:r>
            <a:endParaRPr lang="sr-Cyrl-CS" altLang="en-US" b="1" i="1" dirty="0">
              <a:solidFill>
                <a:srgbClr val="C1CEFF"/>
              </a:solidFill>
              <a:effectLst>
                <a:outerShdw blurRad="38100" dist="38100" dir="2700000" algn="tl">
                  <a:srgbClr val="000000"/>
                </a:outerShdw>
              </a:effectLst>
              <a:ea typeface="Dotum" pitchFamily="2" charset="-127"/>
            </a:endParaRPr>
          </a:p>
        </p:txBody>
      </p:sp>
      <p:sp>
        <p:nvSpPr>
          <p:cNvPr id="99334" name="TextBox 4">
            <a:extLst>
              <a:ext uri="{FF2B5EF4-FFF2-40B4-BE49-F238E27FC236}">
                <a16:creationId xmlns:a16="http://schemas.microsoft.com/office/drawing/2014/main" id="{12D93AF3-F3C1-8C11-9BF1-EE7AC7661AB3}"/>
              </a:ext>
            </a:extLst>
          </p:cNvPr>
          <p:cNvSpPr txBox="1">
            <a:spLocks noChangeArrowheads="1"/>
          </p:cNvSpPr>
          <p:nvPr/>
        </p:nvSpPr>
        <p:spPr bwMode="auto">
          <a:xfrm>
            <a:off x="0" y="1017588"/>
            <a:ext cx="9144000" cy="9239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latin typeface="Times New Roman" panose="02020603050405020304" pitchFamily="18" charset="0"/>
                <a:cs typeface="Times New Roman" panose="02020603050405020304" pitchFamily="18" charset="0"/>
              </a:rPr>
              <a:t>- The hippocampal formation (a more primitive cortical complex) is situated even closer to the</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diencephalon and is folded and rolled inward so that it is submerged below the parahippocampal</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  gyrus.</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5">
            <a:extLst>
              <a:ext uri="{FF2B5EF4-FFF2-40B4-BE49-F238E27FC236}">
                <a16:creationId xmlns:a16="http://schemas.microsoft.com/office/drawing/2014/main" id="{ED4294FD-A995-0572-4320-0BFC7A49BF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6675"/>
            <a:ext cx="9036050" cy="672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5" name="TextBox 6">
            <a:extLst>
              <a:ext uri="{FF2B5EF4-FFF2-40B4-BE49-F238E27FC236}">
                <a16:creationId xmlns:a16="http://schemas.microsoft.com/office/drawing/2014/main" id="{7F4D4951-9F96-A011-D412-C6CF95C8D20D}"/>
              </a:ext>
            </a:extLst>
          </p:cNvPr>
          <p:cNvSpPr txBox="1">
            <a:spLocks noChangeArrowheads="1"/>
          </p:cNvSpPr>
          <p:nvPr/>
        </p:nvSpPr>
        <p:spPr bwMode="auto">
          <a:xfrm>
            <a:off x="4356100" y="5300663"/>
            <a:ext cx="1039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1400" b="1">
                <a:solidFill>
                  <a:schemeClr val="bg2"/>
                </a:solidFill>
              </a:rPr>
              <a:t>Amygdala</a:t>
            </a:r>
          </a:p>
        </p:txBody>
      </p:sp>
      <p:cxnSp>
        <p:nvCxnSpPr>
          <p:cNvPr id="9" name="Straight Arrow Connector 8">
            <a:extLst>
              <a:ext uri="{FF2B5EF4-FFF2-40B4-BE49-F238E27FC236}">
                <a16:creationId xmlns:a16="http://schemas.microsoft.com/office/drawing/2014/main" id="{E59C23B2-AB5E-B84F-5349-E8D7B549427C}"/>
              </a:ext>
            </a:extLst>
          </p:cNvPr>
          <p:cNvCxnSpPr/>
          <p:nvPr/>
        </p:nvCxnSpPr>
        <p:spPr>
          <a:xfrm flipV="1">
            <a:off x="5219700" y="4437063"/>
            <a:ext cx="936625" cy="863600"/>
          </a:xfrm>
          <a:prstGeom prst="straightConnector1">
            <a:avLst/>
          </a:prstGeom>
          <a:ln w="28575">
            <a:solidFill>
              <a:schemeClr val="bg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3671DE-A3D2-1DFA-E162-97767D0A3FFE}"/>
              </a:ext>
            </a:extLst>
          </p:cNvPr>
          <p:cNvSpPr txBox="1"/>
          <p:nvPr/>
        </p:nvSpPr>
        <p:spPr>
          <a:xfrm>
            <a:off x="0" y="0"/>
            <a:ext cx="9144000" cy="4093428"/>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defRPr/>
            </a:pPr>
            <a:r>
              <a:rPr lang="en-GB" sz="2000" dirty="0">
                <a:solidFill>
                  <a:schemeClr val="bg2"/>
                </a:solidFill>
                <a:latin typeface="Times New Roman" panose="02020603050405020304" pitchFamily="18" charset="0"/>
                <a:cs typeface="Times New Roman" panose="02020603050405020304" pitchFamily="18" charset="0"/>
              </a:rPr>
              <a:t>* The hippocampal formation extends from the amygdala anteriorly, to the splenium</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of the corpus callosum posteriorly. It is composed of three main parts:</a:t>
            </a:r>
          </a:p>
          <a:p>
            <a:pPr>
              <a:buFont typeface="Arial" panose="020B0604020202020204" pitchFamily="34" charset="0"/>
              <a:buChar char="•"/>
              <a:defRPr/>
            </a:pPr>
            <a:r>
              <a:rPr lang="en-GB" sz="2000" dirty="0">
                <a:solidFill>
                  <a:schemeClr val="bg2"/>
                </a:solidFill>
                <a:latin typeface="Times New Roman" panose="02020603050405020304" pitchFamily="18" charset="0"/>
                <a:cs typeface="Times New Roman" panose="02020603050405020304" pitchFamily="18" charset="0"/>
              </a:rPr>
              <a:t>The hippocampus (also known as hippocampus proper or Ammon’s horn),</a:t>
            </a:r>
          </a:p>
          <a:p>
            <a:pPr>
              <a:buFont typeface="Arial" panose="020B0604020202020204" pitchFamily="34" charset="0"/>
              <a:buChar char="•"/>
              <a:defRPr/>
            </a:pPr>
            <a:r>
              <a:rPr lang="en-GB" sz="2000" dirty="0">
                <a:solidFill>
                  <a:schemeClr val="bg2"/>
                </a:solidFill>
                <a:latin typeface="Times New Roman" panose="02020603050405020304" pitchFamily="18" charset="0"/>
                <a:cs typeface="Times New Roman" panose="02020603050405020304" pitchFamily="18" charset="0"/>
              </a:rPr>
              <a:t>The dentate gyrus,</a:t>
            </a:r>
          </a:p>
          <a:p>
            <a:pPr>
              <a:buFont typeface="Arial" panose="020B0604020202020204" pitchFamily="34" charset="0"/>
              <a:buChar char="•"/>
              <a:defRPr/>
            </a:pPr>
            <a:r>
              <a:rPr lang="en-GB" sz="2000" dirty="0">
                <a:solidFill>
                  <a:schemeClr val="bg2"/>
                </a:solidFill>
                <a:latin typeface="Times New Roman" panose="02020603050405020304" pitchFamily="18" charset="0"/>
                <a:cs typeface="Times New Roman" panose="02020603050405020304" pitchFamily="18" charset="0"/>
              </a:rPr>
              <a:t>The subiculum</a:t>
            </a:r>
          </a:p>
          <a:p>
            <a:pPr>
              <a:buFont typeface="Arial" panose="020B0604020202020204" pitchFamily="34" charset="0"/>
              <a:buChar char="•"/>
              <a:defRPr/>
            </a:pPr>
            <a:r>
              <a:rPr lang="en-GB" sz="2000" dirty="0">
                <a:solidFill>
                  <a:schemeClr val="bg2"/>
                </a:solidFill>
                <a:latin typeface="Times New Roman" panose="02020603050405020304" pitchFamily="18" charset="0"/>
                <a:cs typeface="Times New Roman" panose="02020603050405020304" pitchFamily="18" charset="0"/>
              </a:rPr>
              <a:t>Entorhinal area (cortex) (part of </a:t>
            </a:r>
            <a:r>
              <a:rPr lang="en-GB" sz="2000" dirty="0" err="1">
                <a:solidFill>
                  <a:schemeClr val="bg2"/>
                </a:solidFill>
                <a:latin typeface="Times New Roman" panose="02020603050405020304" pitchFamily="18" charset="0"/>
                <a:cs typeface="Times New Roman" panose="02020603050405020304" pitchFamily="18" charset="0"/>
              </a:rPr>
              <a:t>parahippocampal</a:t>
            </a:r>
            <a:r>
              <a:rPr lang="en-GB" sz="2000" dirty="0">
                <a:solidFill>
                  <a:schemeClr val="bg2"/>
                </a:solidFill>
                <a:latin typeface="Times New Roman" panose="02020603050405020304" pitchFamily="18" charset="0"/>
                <a:cs typeface="Times New Roman" panose="02020603050405020304" pitchFamily="18" charset="0"/>
              </a:rPr>
              <a:t> gyrus)</a:t>
            </a:r>
            <a:br>
              <a:rPr lang="en-GB" sz="2000" dirty="0">
                <a:solidFill>
                  <a:schemeClr val="bg2"/>
                </a:solidFill>
                <a:latin typeface="Times New Roman" panose="02020603050405020304" pitchFamily="18" charset="0"/>
                <a:cs typeface="Times New Roman" panose="02020603050405020304" pitchFamily="18" charset="0"/>
              </a:rPr>
            </a:br>
            <a:endParaRPr lang="en-GB" sz="2000" dirty="0">
              <a:solidFill>
                <a:schemeClr val="bg2"/>
              </a:solidFill>
              <a:latin typeface="Times New Roman" panose="02020603050405020304" pitchFamily="18" charset="0"/>
              <a:cs typeface="Times New Roman" panose="02020603050405020304" pitchFamily="18" charset="0"/>
            </a:endParaRPr>
          </a:p>
          <a:p>
            <a:pPr>
              <a:defRPr/>
            </a:pPr>
            <a:r>
              <a:rPr lang="en-GB" sz="2000" dirty="0">
                <a:solidFill>
                  <a:schemeClr val="bg2"/>
                </a:solidFill>
                <a:latin typeface="Times New Roman" panose="02020603050405020304" pitchFamily="18" charset="0"/>
                <a:cs typeface="Times New Roman" panose="02020603050405020304" pitchFamily="18" charset="0"/>
              </a:rPr>
              <a:t>* The elongated hippocampal structures lie along the longitudinal axis of the </a:t>
            </a:r>
            <a:r>
              <a:rPr lang="en-GB" sz="2000" u="sng" dirty="0">
                <a:solidFill>
                  <a:schemeClr val="bg2"/>
                </a:solidFill>
                <a:latin typeface="Times New Roman" panose="02020603050405020304" pitchFamily="18" charset="0"/>
                <a:cs typeface="Times New Roman" panose="02020603050405020304" pitchFamily="18" charset="0"/>
              </a:rPr>
              <a:t>brain</a:t>
            </a:r>
            <a:r>
              <a:rPr lang="en-GB" sz="2000" dirty="0">
                <a:solidFill>
                  <a:schemeClr val="bg2"/>
                </a:solidFill>
                <a:latin typeface="Times New Roman" panose="02020603050405020304" pitchFamily="18" charset="0"/>
                <a:cs typeface="Times New Roman" panose="02020603050405020304" pitchFamily="18" charset="0"/>
              </a:rPr>
              <a:t> and</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form the floor and part of the medial wall of the inferior horns of the </a:t>
            </a:r>
            <a:r>
              <a:rPr lang="en-GB" sz="2000" u="sng" dirty="0">
                <a:solidFill>
                  <a:schemeClr val="bg2"/>
                </a:solidFill>
                <a:latin typeface="Times New Roman" panose="02020603050405020304" pitchFamily="18" charset="0"/>
                <a:cs typeface="Times New Roman" panose="02020603050405020304" pitchFamily="18" charset="0"/>
              </a:rPr>
              <a:t>lateral ventricles</a:t>
            </a:r>
            <a:r>
              <a:rPr lang="en-GB" sz="2000" dirty="0">
                <a:solidFill>
                  <a:schemeClr val="bg2"/>
                </a:solidFill>
                <a:latin typeface="Times New Roman" panose="02020603050405020304" pitchFamily="18" charset="0"/>
                <a:cs typeface="Times New Roman" panose="02020603050405020304" pitchFamily="18" charset="0"/>
              </a:rPr>
              <a:t>.</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a:t>
            </a:r>
            <a:r>
              <a:rPr lang="en-GB" sz="2000" b="1" dirty="0">
                <a:solidFill>
                  <a:schemeClr val="bg2"/>
                </a:solidFill>
                <a:latin typeface="Times New Roman" panose="02020603050405020304" pitchFamily="18" charset="0"/>
                <a:cs typeface="Times New Roman" panose="02020603050405020304" pitchFamily="18" charset="0"/>
              </a:rPr>
              <a:t>The hippocampal formation has many functions, but it is best known for its role</a:t>
            </a:r>
            <a:br>
              <a:rPr lang="en-GB" sz="2000" b="1" dirty="0">
                <a:solidFill>
                  <a:schemeClr val="bg2"/>
                </a:solidFill>
                <a:latin typeface="Times New Roman" panose="02020603050405020304" pitchFamily="18" charset="0"/>
                <a:cs typeface="Times New Roman" panose="02020603050405020304" pitchFamily="18" charset="0"/>
              </a:rPr>
            </a:br>
            <a:r>
              <a:rPr lang="en-GB" sz="2000" b="1" dirty="0">
                <a:solidFill>
                  <a:schemeClr val="bg2"/>
                </a:solidFill>
                <a:latin typeface="Times New Roman" panose="02020603050405020304" pitchFamily="18" charset="0"/>
                <a:cs typeface="Times New Roman" panose="02020603050405020304" pitchFamily="18" charset="0"/>
              </a:rPr>
              <a:t>   in learning and memory. </a:t>
            </a:r>
            <a:br>
              <a:rPr lang="en-GB" sz="2000" b="1" dirty="0">
                <a:solidFill>
                  <a:schemeClr val="bg2"/>
                </a:solidFill>
                <a:latin typeface="Times New Roman" panose="02020603050405020304" pitchFamily="18" charset="0"/>
                <a:cs typeface="Times New Roman" panose="02020603050405020304" pitchFamily="18" charset="0"/>
              </a:rPr>
            </a:br>
            <a:r>
              <a:rPr lang="en-GB" sz="2000" b="1" dirty="0">
                <a:solidFill>
                  <a:schemeClr val="bg2"/>
                </a:solidFill>
                <a:latin typeface="Times New Roman" panose="02020603050405020304" pitchFamily="18" charset="0"/>
                <a:cs typeface="Times New Roman" panose="02020603050405020304" pitchFamily="18" charset="0"/>
              </a:rPr>
              <a:t>* </a:t>
            </a:r>
            <a:r>
              <a:rPr lang="en-GB" sz="2000" b="1" dirty="0">
                <a:solidFill>
                  <a:srgbClr val="0D0D0D"/>
                </a:solidFill>
                <a:highlight>
                  <a:srgbClr val="FFFFFF"/>
                </a:highlight>
                <a:latin typeface="Times New Roman" panose="02020603050405020304" pitchFamily="18" charset="0"/>
                <a:cs typeface="Times New Roman" panose="02020603050405020304" pitchFamily="18" charset="0"/>
              </a:rPr>
              <a:t>It plays a critical role in various cognitive functions, particularly in the</a:t>
            </a:r>
            <a:br>
              <a:rPr lang="en-GB" sz="2000" b="1" dirty="0">
                <a:solidFill>
                  <a:srgbClr val="0D0D0D"/>
                </a:solidFill>
                <a:highlight>
                  <a:srgbClr val="FFFFFF"/>
                </a:highlight>
                <a:latin typeface="Times New Roman" panose="02020603050405020304" pitchFamily="18" charset="0"/>
                <a:cs typeface="Times New Roman" panose="02020603050405020304" pitchFamily="18" charset="0"/>
              </a:rPr>
            </a:br>
            <a:r>
              <a:rPr lang="en-GB" sz="2000" b="1" dirty="0">
                <a:solidFill>
                  <a:srgbClr val="0D0D0D"/>
                </a:solidFill>
                <a:highlight>
                  <a:srgbClr val="FFFFFF"/>
                </a:highlight>
                <a:latin typeface="Times New Roman" panose="02020603050405020304" pitchFamily="18" charset="0"/>
                <a:cs typeface="Times New Roman" panose="02020603050405020304" pitchFamily="18" charset="0"/>
              </a:rPr>
              <a:t>   formation of memories and spatial navigation.</a:t>
            </a:r>
            <a:endParaRPr lang="en-GB" sz="2000" b="1" dirty="0">
              <a:solidFill>
                <a:schemeClr val="bg2"/>
              </a:solidFill>
              <a:latin typeface="Times New Roman" panose="02020603050405020304" pitchFamily="18" charset="0"/>
              <a:cs typeface="Times New Roman" panose="02020603050405020304" pitchFamily="18" charset="0"/>
            </a:endParaRPr>
          </a:p>
        </p:txBody>
      </p:sp>
      <p:pic>
        <p:nvPicPr>
          <p:cNvPr id="101379" name="Picture 4" descr="Hippocampus | Radiology Reference Article | Radiopaedia.org">
            <a:extLst>
              <a:ext uri="{FF2B5EF4-FFF2-40B4-BE49-F238E27FC236}">
                <a16:creationId xmlns:a16="http://schemas.microsoft.com/office/drawing/2014/main" id="{D0489C60-E2A1-4733-90BD-DD6B8A1716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425" y="3825875"/>
            <a:ext cx="3036888" cy="303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0" name="Picture 1">
            <a:extLst>
              <a:ext uri="{FF2B5EF4-FFF2-40B4-BE49-F238E27FC236}">
                <a16:creationId xmlns:a16="http://schemas.microsoft.com/office/drawing/2014/main" id="{A42AB091-D860-8DD4-1A0A-49687DB67C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6051" t="17451" r="1830" b="19550"/>
          <a:stretch>
            <a:fillRect/>
          </a:stretch>
        </p:blipFill>
        <p:spPr bwMode="auto">
          <a:xfrm>
            <a:off x="2843213" y="4094163"/>
            <a:ext cx="3074987"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1" name="TextBox 3">
            <a:extLst>
              <a:ext uri="{FF2B5EF4-FFF2-40B4-BE49-F238E27FC236}">
                <a16:creationId xmlns:a16="http://schemas.microsoft.com/office/drawing/2014/main" id="{C6449160-F8A1-2608-A9E0-0279170933C5}"/>
              </a:ext>
            </a:extLst>
          </p:cNvPr>
          <p:cNvSpPr txBox="1">
            <a:spLocks noChangeArrowheads="1"/>
          </p:cNvSpPr>
          <p:nvPr/>
        </p:nvSpPr>
        <p:spPr bwMode="auto">
          <a:xfrm>
            <a:off x="6227763" y="3843338"/>
            <a:ext cx="2478087" cy="3397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1600" b="1">
                <a:solidFill>
                  <a:schemeClr val="bg2"/>
                </a:solidFill>
              </a:rPr>
              <a:t>Hippocampal formation</a:t>
            </a:r>
          </a:p>
        </p:txBody>
      </p:sp>
      <p:pic>
        <p:nvPicPr>
          <p:cNvPr id="101382" name="Picture 4">
            <a:extLst>
              <a:ext uri="{FF2B5EF4-FFF2-40B4-BE49-F238E27FC236}">
                <a16:creationId xmlns:a16="http://schemas.microsoft.com/office/drawing/2014/main" id="{94BE967D-A582-13B8-04C7-7D2C117779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8204" t="21086" b="9306"/>
          <a:stretch>
            <a:fillRect/>
          </a:stretch>
        </p:blipFill>
        <p:spPr bwMode="auto">
          <a:xfrm>
            <a:off x="34925" y="4094163"/>
            <a:ext cx="2790825" cy="278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1B8F9F-0195-A29B-8F12-574A26096C47}"/>
              </a:ext>
            </a:extLst>
          </p:cNvPr>
          <p:cNvSpPr txBox="1"/>
          <p:nvPr/>
        </p:nvSpPr>
        <p:spPr>
          <a:xfrm>
            <a:off x="36512" y="37017"/>
            <a:ext cx="9144000" cy="4524315"/>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defRPr/>
            </a:pPr>
            <a:r>
              <a:rPr lang="en-GB" dirty="0">
                <a:solidFill>
                  <a:srgbClr val="C00000"/>
                </a:solidFill>
                <a:latin typeface="Times New Roman" panose="02020603050405020304" pitchFamily="18" charset="0"/>
                <a:cs typeface="Times New Roman" panose="02020603050405020304" pitchFamily="18" charset="0"/>
              </a:rPr>
              <a:t>Hippocampus</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hippocampus is an elongated convex structure, formed by an infolding of the inferomedial</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part of the cortex of temporal lobe, bulging in the floor and medial wall of the temporal horn of</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lateral ventricle. It is about 5 cm long and widest at its anterior extent where it bends toward</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medial aspect of the brain. In coronal section resembles a see-horse.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hippocampus extends from the amygdala </a:t>
            </a:r>
            <a:r>
              <a:rPr lang="en-GB" dirty="0" err="1">
                <a:solidFill>
                  <a:schemeClr val="bg2"/>
                </a:solidFill>
                <a:latin typeface="Times New Roman" panose="02020603050405020304" pitchFamily="18" charset="0"/>
                <a:cs typeface="Times New Roman" panose="02020603050405020304" pitchFamily="18" charset="0"/>
              </a:rPr>
              <a:t>anteriorly,and</a:t>
            </a:r>
            <a:r>
              <a:rPr lang="en-GB" dirty="0">
                <a:solidFill>
                  <a:schemeClr val="bg2"/>
                </a:solidFill>
                <a:latin typeface="Times New Roman" panose="02020603050405020304" pitchFamily="18" charset="0"/>
                <a:cs typeface="Times New Roman" panose="02020603050405020304" pitchFamily="18" charset="0"/>
              </a:rPr>
              <a:t> then tapers as it courses posteriorly.</a:t>
            </a:r>
            <a:br>
              <a:rPr lang="en-GB" dirty="0">
                <a:solidFill>
                  <a:schemeClr val="bg2"/>
                </a:solidFill>
                <a:latin typeface="Times New Roman" panose="02020603050405020304" pitchFamily="18" charset="0"/>
                <a:cs typeface="Times New Roman" panose="02020603050405020304" pitchFamily="18" charset="0"/>
              </a:rPr>
            </a:br>
            <a:r>
              <a:rPr lang="en-GB"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It p</a:t>
            </a:r>
            <a:r>
              <a:rPr lang="en-GB" dirty="0">
                <a:solidFill>
                  <a:srgbClr val="0D0D0D"/>
                </a:solidFill>
                <a:highlight>
                  <a:srgbClr val="FFFFFF"/>
                </a:highlight>
                <a:latin typeface="Times New Roman" panose="02020603050405020304" pitchFamily="18" charset="0"/>
                <a:cs typeface="Times New Roman" panose="02020603050405020304" pitchFamily="18" charset="0"/>
              </a:rPr>
              <a:t>lays a vital role in the consolidation of information from short-term memory to long-term</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memory, as well as in spatial navigation. The hippocampus is involved in forming, organizing,</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and storing memories, retrieval of memory and it helps link these memories to specific places</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(spatial memory). </a:t>
            </a:r>
            <a:r>
              <a:rPr lang="en-GB" dirty="0">
                <a:solidFill>
                  <a:schemeClr val="bg2"/>
                </a:solidFill>
                <a:highlight>
                  <a:srgbClr val="FFFFFF"/>
                </a:highlight>
                <a:latin typeface="Times New Roman" panose="02020603050405020304" pitchFamily="18" charset="0"/>
                <a:cs typeface="Times New Roman" panose="02020603050405020304" pitchFamily="18" charset="0"/>
              </a:rPr>
              <a:t>It plays a critical role in the consolidation of information from short-term to</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long-term memory and in spatial navigation.</a:t>
            </a:r>
            <a:endParaRPr lang="en-GB" dirty="0">
              <a:solidFill>
                <a:schemeClr val="bg2"/>
              </a:solidFill>
              <a:latin typeface="Times New Roman" panose="02020603050405020304" pitchFamily="18" charset="0"/>
              <a:cs typeface="Times New Roman" panose="02020603050405020304" pitchFamily="18" charset="0"/>
            </a:endParaRPr>
          </a:p>
          <a:p>
            <a:pPr>
              <a:defRPr/>
            </a:pPr>
            <a:r>
              <a:rPr lang="en-GB" dirty="0">
                <a:solidFill>
                  <a:srgbClr val="C00000"/>
                </a:solidFill>
                <a:latin typeface="Times New Roman" panose="02020603050405020304" pitchFamily="18" charset="0"/>
                <a:cs typeface="Times New Roman" panose="02020603050405020304" pitchFamily="18" charset="0"/>
              </a:rPr>
              <a:t>Subiculum</a:t>
            </a:r>
          </a:p>
          <a:p>
            <a:pPr>
              <a:defRPr/>
            </a:pPr>
            <a:r>
              <a:rPr lang="en-GB" dirty="0">
                <a:solidFill>
                  <a:schemeClr val="bg2"/>
                </a:solidFill>
                <a:latin typeface="Times New Roman" panose="02020603050405020304" pitchFamily="18" charset="0"/>
                <a:cs typeface="Times New Roman" panose="02020603050405020304" pitchFamily="18" charset="0"/>
              </a:rPr>
              <a:t>- The subiculum is a transitional area between the hippocampus and the entorhinal cortex.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main function of the subiculum is to convey information from the pyramidal cells of the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hippocampus to the mammillary nuclei of the hypothalamus and the anterior nuclei of the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thalamus.</a:t>
            </a:r>
          </a:p>
        </p:txBody>
      </p:sp>
      <p:pic>
        <p:nvPicPr>
          <p:cNvPr id="102403" name="Picture 1">
            <a:extLst>
              <a:ext uri="{FF2B5EF4-FFF2-40B4-BE49-F238E27FC236}">
                <a16:creationId xmlns:a16="http://schemas.microsoft.com/office/drawing/2014/main" id="{932167FE-5F19-34BB-A257-17CC716B2D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6051" t="17451" r="1830" b="19550"/>
          <a:stretch>
            <a:fillRect/>
          </a:stretch>
        </p:blipFill>
        <p:spPr bwMode="auto">
          <a:xfrm>
            <a:off x="2771775" y="4525963"/>
            <a:ext cx="2565400"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4" name="Picture 4" descr="Hippocampus | Radiology Reference Article | Radiopaedia.org">
            <a:extLst>
              <a:ext uri="{FF2B5EF4-FFF2-40B4-BE49-F238E27FC236}">
                <a16:creationId xmlns:a16="http://schemas.microsoft.com/office/drawing/2014/main" id="{331AFC3F-6496-780E-26CE-0E3EE7AEA0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3513" y="4392613"/>
            <a:ext cx="2468562"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5" name="TextBox 4">
            <a:extLst>
              <a:ext uri="{FF2B5EF4-FFF2-40B4-BE49-F238E27FC236}">
                <a16:creationId xmlns:a16="http://schemas.microsoft.com/office/drawing/2014/main" id="{2C300E1C-5EDD-83DB-5AA6-79EBE2EED29D}"/>
              </a:ext>
            </a:extLst>
          </p:cNvPr>
          <p:cNvSpPr txBox="1">
            <a:spLocks noChangeArrowheads="1"/>
          </p:cNvSpPr>
          <p:nvPr/>
        </p:nvSpPr>
        <p:spPr bwMode="auto">
          <a:xfrm>
            <a:off x="6513513" y="4392613"/>
            <a:ext cx="2476500" cy="3397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1600" b="1">
                <a:solidFill>
                  <a:schemeClr val="bg2"/>
                </a:solidFill>
              </a:rPr>
              <a:t>Hippocampal formation</a:t>
            </a:r>
          </a:p>
        </p:txBody>
      </p:sp>
      <p:pic>
        <p:nvPicPr>
          <p:cNvPr id="102406" name="Picture 5">
            <a:extLst>
              <a:ext uri="{FF2B5EF4-FFF2-40B4-BE49-F238E27FC236}">
                <a16:creationId xmlns:a16="http://schemas.microsoft.com/office/drawing/2014/main" id="{90D0A1A6-7E5C-9A6A-A4C3-A0D58F871B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8204" t="21086" b="9306"/>
          <a:stretch>
            <a:fillRect/>
          </a:stretch>
        </p:blipFill>
        <p:spPr bwMode="auto">
          <a:xfrm>
            <a:off x="134938" y="4559300"/>
            <a:ext cx="2297112"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7" name="Picture 7">
            <a:extLst>
              <a:ext uri="{FF2B5EF4-FFF2-40B4-BE49-F238E27FC236}">
                <a16:creationId xmlns:a16="http://schemas.microsoft.com/office/drawing/2014/main" id="{4AA3FFE3-8ECF-A6E3-58E1-7FDD0E2AA1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5613" y="4868863"/>
            <a:ext cx="8001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912B4B-EDCD-2164-3FB9-524ABB153E53}"/>
              </a:ext>
            </a:extLst>
          </p:cNvPr>
          <p:cNvSpPr txBox="1"/>
          <p:nvPr/>
        </p:nvSpPr>
        <p:spPr>
          <a:xfrm>
            <a:off x="-36512" y="28893"/>
            <a:ext cx="9180512" cy="4278094"/>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defRPr/>
            </a:pPr>
            <a:r>
              <a:rPr lang="en-GB" dirty="0">
                <a:solidFill>
                  <a:srgbClr val="C00000"/>
                </a:solidFill>
                <a:latin typeface="Times New Roman" panose="02020603050405020304" pitchFamily="18" charset="0"/>
                <a:cs typeface="Times New Roman" panose="02020603050405020304" pitchFamily="18" charset="0"/>
              </a:rPr>
              <a:t>Dentate gyrus</a:t>
            </a:r>
          </a:p>
          <a:p>
            <a:pPr>
              <a:defRPr/>
            </a:pPr>
            <a:r>
              <a:rPr lang="en-GB" dirty="0">
                <a:solidFill>
                  <a:schemeClr val="bg2"/>
                </a:solidFill>
                <a:latin typeface="Times New Roman" panose="02020603050405020304" pitchFamily="18" charset="0"/>
                <a:cs typeface="Times New Roman" panose="02020603050405020304" pitchFamily="18" charset="0"/>
              </a:rPr>
              <a:t>- The dentate gyrus is a thin, scalloped strip of cortex that lies on the upper surface of the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t>
            </a:r>
            <a:r>
              <a:rPr lang="en-GB" dirty="0" err="1">
                <a:solidFill>
                  <a:schemeClr val="bg2"/>
                </a:solidFill>
                <a:latin typeface="Times New Roman" panose="02020603050405020304" pitchFamily="18" charset="0"/>
                <a:cs typeface="Times New Roman" panose="02020603050405020304" pitchFamily="18" charset="0"/>
              </a:rPr>
              <a:t>parahippocampal</a:t>
            </a:r>
            <a:r>
              <a:rPr lang="en-GB" dirty="0">
                <a:solidFill>
                  <a:schemeClr val="bg2"/>
                </a:solidFill>
                <a:latin typeface="Times New Roman" panose="02020603050405020304" pitchFamily="18" charset="0"/>
                <a:cs typeface="Times New Roman" panose="02020603050405020304" pitchFamily="18" charset="0"/>
              </a:rPr>
              <a:t> gyrus (divided from it by hippocampal sulcus) – </a:t>
            </a:r>
            <a:r>
              <a:rPr lang="en-GB" i="1" dirty="0">
                <a:solidFill>
                  <a:schemeClr val="bg2"/>
                </a:solidFill>
                <a:latin typeface="Times New Roman" panose="02020603050405020304" pitchFamily="18" charset="0"/>
                <a:cs typeface="Times New Roman" panose="02020603050405020304" pitchFamily="18" charset="0"/>
              </a:rPr>
              <a:t>(described earlier)</a:t>
            </a:r>
            <a:br>
              <a:rPr lang="en-GB" i="1" dirty="0">
                <a:solidFill>
                  <a:schemeClr val="bg2"/>
                </a:solidFill>
                <a:latin typeface="Times New Roman" panose="02020603050405020304" pitchFamily="18" charset="0"/>
                <a:cs typeface="Times New Roman" panose="02020603050405020304" pitchFamily="18" charset="0"/>
              </a:rPr>
            </a:br>
            <a:r>
              <a:rPr lang="en-GB" i="1" dirty="0">
                <a:solidFill>
                  <a:schemeClr val="bg2"/>
                </a:solidFill>
                <a:latin typeface="Times New Roman" panose="02020603050405020304" pitchFamily="18" charset="0"/>
                <a:cs typeface="Times New Roman" panose="02020603050405020304" pitchFamily="18" charset="0"/>
              </a:rPr>
              <a:t>- </a:t>
            </a:r>
            <a:r>
              <a:rPr lang="en-GB" dirty="0">
                <a:solidFill>
                  <a:srgbClr val="0D0D0D"/>
                </a:solidFill>
                <a:highlight>
                  <a:srgbClr val="FFFFFF"/>
                </a:highlight>
                <a:latin typeface="Times New Roman" panose="02020603050405020304" pitchFamily="18" charset="0"/>
                <a:cs typeface="Times New Roman" panose="02020603050405020304" pitchFamily="18" charset="0"/>
              </a:rPr>
              <a:t>The dentate gyrus receives input from the entorhinal cortex and projects to the hippocampus. </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It is involved in the forming a new memories, helping to distinguish between similar</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experiences.</a:t>
            </a:r>
            <a:endParaRPr lang="en-GB" sz="2000" i="1" dirty="0">
              <a:solidFill>
                <a:srgbClr val="495354"/>
              </a:solidFill>
              <a:latin typeface="Times New Roman" panose="02020603050405020304" pitchFamily="18" charset="0"/>
              <a:cs typeface="Times New Roman" panose="02020603050405020304" pitchFamily="18" charset="0"/>
            </a:endParaRPr>
          </a:p>
          <a:p>
            <a:pPr>
              <a:defRPr/>
            </a:pPr>
            <a:r>
              <a:rPr lang="en-GB" dirty="0">
                <a:solidFill>
                  <a:srgbClr val="C00000"/>
                </a:solidFill>
                <a:latin typeface="Times New Roman" panose="02020603050405020304" pitchFamily="18" charset="0"/>
                <a:cs typeface="Times New Roman" panose="02020603050405020304" pitchFamily="18" charset="0"/>
              </a:rPr>
              <a:t>Entorhinal area (cortex)</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t>
            </a:r>
            <a:r>
              <a:rPr lang="en-GB" dirty="0">
                <a:solidFill>
                  <a:srgbClr val="0D0D0D"/>
                </a:solidFill>
                <a:highlight>
                  <a:srgbClr val="FFFFFF"/>
                </a:highlight>
                <a:latin typeface="Times New Roman" panose="02020603050405020304" pitchFamily="18" charset="0"/>
                <a:cs typeface="Times New Roman" panose="02020603050405020304" pitchFamily="18" charset="0"/>
              </a:rPr>
              <a:t>The entorhinal cortex, as the rostral part of </a:t>
            </a:r>
            <a:r>
              <a:rPr lang="en-GB" dirty="0" err="1">
                <a:solidFill>
                  <a:srgbClr val="0D0D0D"/>
                </a:solidFill>
                <a:highlight>
                  <a:srgbClr val="FFFFFF"/>
                </a:highlight>
                <a:latin typeface="Times New Roman" panose="02020603050405020304" pitchFamily="18" charset="0"/>
                <a:cs typeface="Times New Roman" panose="02020603050405020304" pitchFamily="18" charset="0"/>
              </a:rPr>
              <a:t>parahippocampal</a:t>
            </a:r>
            <a:r>
              <a:rPr lang="en-GB" dirty="0">
                <a:solidFill>
                  <a:srgbClr val="0D0D0D"/>
                </a:solidFill>
                <a:highlight>
                  <a:srgbClr val="FFFFFF"/>
                </a:highlight>
                <a:latin typeface="Times New Roman" panose="02020603050405020304" pitchFamily="18" charset="0"/>
                <a:cs typeface="Times New Roman" panose="02020603050405020304" pitchFamily="18" charset="0"/>
              </a:rPr>
              <a:t> cortex (gyrus) is located in the</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medial temporal lobe and serves as a primary input and output region for the hippocampus. It</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acts as an interface between the hippocampus and other cortical areas.</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It acts as a major gateway for information entering and exiting the hippocampus.</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The entorhinal cortex is crucial for memory formation, consolidation, and navigation. </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It processes and relays information from various sensory and cognitive regions to</a:t>
            </a:r>
            <a:br>
              <a:rPr lang="en-GB" dirty="0">
                <a:solidFill>
                  <a:srgbClr val="0D0D0D"/>
                </a:solidFill>
                <a:highlight>
                  <a:srgbClr val="FFFFFF"/>
                </a:highlight>
                <a:latin typeface="Times New Roman" panose="02020603050405020304" pitchFamily="18" charset="0"/>
                <a:cs typeface="Times New Roman" panose="02020603050405020304" pitchFamily="18" charset="0"/>
              </a:rPr>
            </a:br>
            <a:r>
              <a:rPr lang="en-GB" dirty="0">
                <a:solidFill>
                  <a:srgbClr val="0D0D0D"/>
                </a:solidFill>
                <a:highlight>
                  <a:srgbClr val="FFFFFF"/>
                </a:highlight>
                <a:latin typeface="Times New Roman" panose="02020603050405020304" pitchFamily="18" charset="0"/>
                <a:cs typeface="Times New Roman" panose="02020603050405020304" pitchFamily="18" charset="0"/>
              </a:rPr>
              <a:t>  the hippocampus. </a:t>
            </a:r>
            <a:r>
              <a:rPr lang="en-GB" u="sng" dirty="0">
                <a:solidFill>
                  <a:srgbClr val="0D0D0D"/>
                </a:solidFill>
                <a:highlight>
                  <a:srgbClr val="FFFFFF"/>
                </a:highlight>
                <a:latin typeface="Times New Roman" panose="02020603050405020304" pitchFamily="18" charset="0"/>
                <a:cs typeface="Times New Roman" panose="02020603050405020304" pitchFamily="18" charset="0"/>
              </a:rPr>
              <a:t>Part of olfactory cortex - </a:t>
            </a:r>
            <a:r>
              <a:rPr lang="en-GB" dirty="0">
                <a:solidFill>
                  <a:schemeClr val="bg2"/>
                </a:solidFill>
                <a:highlight>
                  <a:srgbClr val="FFFFFF"/>
                </a:highlight>
                <a:latin typeface="Times New Roman" panose="02020603050405020304" pitchFamily="18" charset="0"/>
                <a:cs typeface="Times New Roman" panose="02020603050405020304" pitchFamily="18" charset="0"/>
              </a:rPr>
              <a:t>provides a highly </a:t>
            </a:r>
            <a:r>
              <a:rPr lang="en-GB" dirty="0" err="1">
                <a:solidFill>
                  <a:schemeClr val="bg2"/>
                </a:solidFill>
                <a:highlight>
                  <a:srgbClr val="FFFFFF"/>
                </a:highlight>
                <a:latin typeface="Times New Roman" panose="02020603050405020304" pitchFamily="18" charset="0"/>
                <a:cs typeface="Times New Roman" panose="02020603050405020304" pitchFamily="18" charset="0"/>
              </a:rPr>
              <a:t>odor</a:t>
            </a:r>
            <a:r>
              <a:rPr lang="en-GB" dirty="0">
                <a:solidFill>
                  <a:schemeClr val="bg2"/>
                </a:solidFill>
                <a:highlight>
                  <a:srgbClr val="FFFFFF"/>
                </a:highlight>
                <a:latin typeface="Times New Roman" panose="02020603050405020304" pitchFamily="18" charset="0"/>
                <a:cs typeface="Times New Roman" panose="02020603050405020304" pitchFamily="18" charset="0"/>
              </a:rPr>
              <a:t>-specific memory feedback to</a:t>
            </a:r>
            <a:br>
              <a:rPr lang="en-GB" dirty="0">
                <a:solidFill>
                  <a:schemeClr val="bg2"/>
                </a:solidFill>
                <a:highlight>
                  <a:srgbClr val="FFFFFF"/>
                </a:highlight>
                <a:latin typeface="Times New Roman" panose="02020603050405020304" pitchFamily="18" charset="0"/>
                <a:cs typeface="Times New Roman" panose="02020603050405020304" pitchFamily="18" charset="0"/>
              </a:rPr>
            </a:br>
            <a:r>
              <a:rPr lang="en-GB" dirty="0">
                <a:solidFill>
                  <a:schemeClr val="bg2"/>
                </a:solidFill>
                <a:highlight>
                  <a:srgbClr val="FFFFFF"/>
                </a:highlight>
                <a:latin typeface="Times New Roman" panose="02020603050405020304" pitchFamily="18" charset="0"/>
                <a:cs typeface="Times New Roman" panose="02020603050405020304" pitchFamily="18" charset="0"/>
              </a:rPr>
              <a:t>  the olfactory cortex.</a:t>
            </a:r>
            <a:endParaRPr lang="en-GB" u="sng" dirty="0">
              <a:solidFill>
                <a:schemeClr val="bg2"/>
              </a:solidFill>
              <a:latin typeface="Times New Roman" panose="02020603050405020304" pitchFamily="18" charset="0"/>
              <a:cs typeface="Times New Roman" panose="02020603050405020304" pitchFamily="18" charset="0"/>
            </a:endParaRPr>
          </a:p>
        </p:txBody>
      </p:sp>
      <p:pic>
        <p:nvPicPr>
          <p:cNvPr id="103427" name="Picture 1">
            <a:extLst>
              <a:ext uri="{FF2B5EF4-FFF2-40B4-BE49-F238E27FC236}">
                <a16:creationId xmlns:a16="http://schemas.microsoft.com/office/drawing/2014/main" id="{E61CBD94-6E2C-0D78-42D2-C6DF148F94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8204" t="21086" b="9306"/>
          <a:stretch>
            <a:fillRect/>
          </a:stretch>
        </p:blipFill>
        <p:spPr bwMode="auto">
          <a:xfrm>
            <a:off x="179388" y="4198938"/>
            <a:ext cx="264160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8" name="Picture 3">
            <a:extLst>
              <a:ext uri="{FF2B5EF4-FFF2-40B4-BE49-F238E27FC236}">
                <a16:creationId xmlns:a16="http://schemas.microsoft.com/office/drawing/2014/main" id="{486EAD7D-53C4-05E1-C341-8497C4D8B5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6051" t="17451" r="1830" b="19550"/>
          <a:stretch>
            <a:fillRect/>
          </a:stretch>
        </p:blipFill>
        <p:spPr bwMode="auto">
          <a:xfrm>
            <a:off x="2994025" y="4048125"/>
            <a:ext cx="3036888"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9" name="Picture 4" descr="Hippocampus | Radiology Reference Article | Radiopaedia.org">
            <a:extLst>
              <a:ext uri="{FF2B5EF4-FFF2-40B4-BE49-F238E27FC236}">
                <a16:creationId xmlns:a16="http://schemas.microsoft.com/office/drawing/2014/main" id="{F0A43D4B-7DAF-DF41-F888-A640E640FE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0625" y="3978275"/>
            <a:ext cx="2898775"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0" name="TextBox 5">
            <a:extLst>
              <a:ext uri="{FF2B5EF4-FFF2-40B4-BE49-F238E27FC236}">
                <a16:creationId xmlns:a16="http://schemas.microsoft.com/office/drawing/2014/main" id="{C274270B-943A-0F9A-4025-89A527BEE3E5}"/>
              </a:ext>
            </a:extLst>
          </p:cNvPr>
          <p:cNvSpPr txBox="1">
            <a:spLocks noChangeArrowheads="1"/>
          </p:cNvSpPr>
          <p:nvPr/>
        </p:nvSpPr>
        <p:spPr bwMode="auto">
          <a:xfrm>
            <a:off x="6488113" y="4048125"/>
            <a:ext cx="2476500" cy="3381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1600" b="1">
                <a:solidFill>
                  <a:schemeClr val="bg2"/>
                </a:solidFill>
              </a:rPr>
              <a:t>Hippocampal formation</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Placeholder 3">
            <a:extLst>
              <a:ext uri="{FF2B5EF4-FFF2-40B4-BE49-F238E27FC236}">
                <a16:creationId xmlns:a16="http://schemas.microsoft.com/office/drawing/2014/main" id="{06F8C8A2-A671-9DD8-1C43-5C41E643714F}"/>
              </a:ext>
            </a:extLst>
          </p:cNvPr>
          <p:cNvSpPr txBox="1">
            <a:spLocks noChangeArrowheads="1"/>
          </p:cNvSpPr>
          <p:nvPr/>
        </p:nvSpPr>
        <p:spPr bwMode="auto">
          <a:xfrm>
            <a:off x="1714500" y="2387600"/>
            <a:ext cx="3381375" cy="29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200150" indent="-28575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543050" indent="-17145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00250" indent="-17145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4574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146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3718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290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Aft>
                <a:spcPts val="600"/>
              </a:spcAft>
              <a:buClr>
                <a:schemeClr val="accent1"/>
              </a:buClr>
              <a:buSzPct val="115000"/>
              <a:buFontTx/>
              <a:buChar char="-"/>
            </a:pPr>
            <a:endParaRPr lang="en-GB" altLang="en-US" sz="1800">
              <a:solidFill>
                <a:srgbClr val="FFFFFF"/>
              </a:solidFill>
            </a:endParaRPr>
          </a:p>
        </p:txBody>
      </p:sp>
      <p:sp>
        <p:nvSpPr>
          <p:cNvPr id="104451" name="Title 1">
            <a:extLst>
              <a:ext uri="{FF2B5EF4-FFF2-40B4-BE49-F238E27FC236}">
                <a16:creationId xmlns:a16="http://schemas.microsoft.com/office/drawing/2014/main" id="{63306A24-6C90-1EF9-6B12-6A425A432E13}"/>
              </a:ext>
            </a:extLst>
          </p:cNvPr>
          <p:cNvSpPr txBox="1">
            <a:spLocks noChangeArrowheads="1"/>
          </p:cNvSpPr>
          <p:nvPr/>
        </p:nvSpPr>
        <p:spPr bwMode="auto">
          <a:xfrm>
            <a:off x="827088" y="115888"/>
            <a:ext cx="7146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800" b="1">
                <a:solidFill>
                  <a:srgbClr val="FFFFFF"/>
                </a:solidFill>
                <a:latin typeface="Times New Roman" panose="02020603050405020304" pitchFamily="18" charset="0"/>
                <a:cs typeface="Times New Roman" panose="02020603050405020304" pitchFamily="18" charset="0"/>
              </a:rPr>
              <a:t>Function of hippocampal formation</a:t>
            </a:r>
          </a:p>
        </p:txBody>
      </p:sp>
      <p:sp>
        <p:nvSpPr>
          <p:cNvPr id="6" name="Rectangle 5">
            <a:extLst>
              <a:ext uri="{FF2B5EF4-FFF2-40B4-BE49-F238E27FC236}">
                <a16:creationId xmlns:a16="http://schemas.microsoft.com/office/drawing/2014/main" id="{15A8BE79-9629-9D05-1F6D-DA37DA6A4E72}"/>
              </a:ext>
            </a:extLst>
          </p:cNvPr>
          <p:cNvSpPr/>
          <p:nvPr/>
        </p:nvSpPr>
        <p:spPr>
          <a:xfrm>
            <a:off x="0" y="1111250"/>
            <a:ext cx="9144000" cy="3478213"/>
          </a:xfrm>
          <a:prstGeom prst="rect">
            <a:avLst/>
          </a:prstGeom>
          <a:solidFill>
            <a:schemeClr val="tx2"/>
          </a:solidFill>
        </p:spPr>
        <p:txBody>
          <a:bodyPr>
            <a:spAutoFit/>
          </a:bodyPr>
          <a:lstStyle/>
          <a:p>
            <a:pPr>
              <a:defRPr/>
            </a:pPr>
            <a:r>
              <a:rPr lang="en-GB" sz="2000" dirty="0">
                <a:solidFill>
                  <a:schemeClr val="bg2"/>
                </a:solidFill>
                <a:latin typeface="Times New Roman" panose="02020603050405020304" pitchFamily="18" charset="0"/>
                <a:cs typeface="Times New Roman" panose="02020603050405020304" pitchFamily="18" charset="0"/>
              </a:rPr>
              <a:t>- Plays a key role in forming a new memories</a:t>
            </a:r>
          </a:p>
          <a:p>
            <a:pPr>
              <a:buFontTx/>
              <a:buChar char="-"/>
              <a:defRPr/>
            </a:pPr>
            <a:endParaRPr lang="en-GB" sz="2000" dirty="0">
              <a:solidFill>
                <a:schemeClr val="bg2"/>
              </a:solidFill>
              <a:latin typeface="Times New Roman" panose="02020603050405020304" pitchFamily="18" charset="0"/>
              <a:cs typeface="Times New Roman" panose="02020603050405020304" pitchFamily="18" charset="0"/>
            </a:endParaRPr>
          </a:p>
          <a:p>
            <a:pPr>
              <a:buFontTx/>
              <a:buChar char="-"/>
              <a:defRPr/>
            </a:pPr>
            <a:r>
              <a:rPr lang="en-GB" sz="2000" dirty="0">
                <a:solidFill>
                  <a:schemeClr val="bg2"/>
                </a:solidFill>
                <a:latin typeface="Times New Roman" panose="02020603050405020304" pitchFamily="18" charset="0"/>
                <a:cs typeface="Times New Roman" panose="02020603050405020304" pitchFamily="18" charset="0"/>
              </a:rPr>
              <a:t> Helps in converting short-term into long-term memory - </a:t>
            </a:r>
            <a:r>
              <a:rPr lang="en-US" sz="2000" dirty="0">
                <a:solidFill>
                  <a:schemeClr val="bg2"/>
                </a:solidFill>
                <a:latin typeface="Times New Roman" panose="02020603050405020304" pitchFamily="18" charset="0"/>
                <a:cs typeface="Times New Roman" panose="02020603050405020304" pitchFamily="18" charset="0"/>
              </a:rPr>
              <a:t>m</a:t>
            </a:r>
            <a:r>
              <a:rPr lang="en-US" altLang="en-US" sz="2000" dirty="0">
                <a:solidFill>
                  <a:schemeClr val="bg2"/>
                </a:solidFill>
                <a:latin typeface="Times New Roman" panose="02020603050405020304" pitchFamily="18" charset="0"/>
                <a:cs typeface="Times New Roman" panose="02020603050405020304" pitchFamily="18" charset="0"/>
              </a:rPr>
              <a:t>emory consolidation: works</a:t>
            </a:r>
            <a:br>
              <a:rPr lang="en-US" altLang="en-US" sz="2000" dirty="0">
                <a:solidFill>
                  <a:schemeClr val="bg2"/>
                </a:solidFill>
                <a:latin typeface="Times New Roman" panose="02020603050405020304" pitchFamily="18" charset="0"/>
                <a:cs typeface="Times New Roman" panose="02020603050405020304" pitchFamily="18" charset="0"/>
              </a:rPr>
            </a:br>
            <a:r>
              <a:rPr lang="en-US" altLang="en-US" sz="2000" dirty="0">
                <a:solidFill>
                  <a:schemeClr val="bg2"/>
                </a:solidFill>
                <a:latin typeface="Times New Roman" panose="02020603050405020304" pitchFamily="18" charset="0"/>
                <a:cs typeface="Times New Roman" panose="02020603050405020304" pitchFamily="18" charset="0"/>
              </a:rPr>
              <a:t>  together with newer (evolutionary3 younger) cortical brain areas (prefrontal cortex)</a:t>
            </a:r>
            <a:endParaRPr lang="en-GB" sz="2000" dirty="0">
              <a:solidFill>
                <a:schemeClr val="bg2"/>
              </a:solidFill>
              <a:latin typeface="Times New Roman" panose="02020603050405020304" pitchFamily="18" charset="0"/>
              <a:cs typeface="Times New Roman" panose="02020603050405020304" pitchFamily="18" charset="0"/>
            </a:endParaRPr>
          </a:p>
          <a:p>
            <a:pPr marL="214313" indent="-214313">
              <a:buFontTx/>
              <a:buChar char="-"/>
              <a:defRPr/>
            </a:pPr>
            <a:endParaRPr lang="en-GB" sz="2000" dirty="0">
              <a:solidFill>
                <a:schemeClr val="bg2"/>
              </a:solidFill>
              <a:latin typeface="Times New Roman" panose="02020603050405020304" pitchFamily="18" charset="0"/>
              <a:cs typeface="Times New Roman" panose="02020603050405020304" pitchFamily="18" charset="0"/>
            </a:endParaRPr>
          </a:p>
          <a:p>
            <a:pPr marL="214313" indent="-214313">
              <a:buFontTx/>
              <a:buChar char="-"/>
              <a:defRPr/>
            </a:pPr>
            <a:r>
              <a:rPr lang="en-GB" sz="2000" dirty="0">
                <a:solidFill>
                  <a:schemeClr val="bg2"/>
                </a:solidFill>
                <a:latin typeface="Times New Roman" panose="02020603050405020304" pitchFamily="18" charset="0"/>
                <a:cs typeface="Times New Roman" panose="02020603050405020304" pitchFamily="18" charset="0"/>
              </a:rPr>
              <a:t>Helps in storing the contexts of important experiences, especially visual-spatial ones, necessary for forming personal memories of events </a:t>
            </a:r>
          </a:p>
          <a:p>
            <a:pPr>
              <a:defRPr/>
            </a:pPr>
            <a:endParaRPr lang="en-US" altLang="en-US" sz="2000" dirty="0">
              <a:solidFill>
                <a:schemeClr val="bg2"/>
              </a:solidFill>
              <a:latin typeface="Times New Roman" panose="02020603050405020304" pitchFamily="18" charset="0"/>
              <a:cs typeface="Times New Roman" panose="02020603050405020304" pitchFamily="18" charset="0"/>
            </a:endParaRPr>
          </a:p>
          <a:p>
            <a:pPr marL="214313" indent="-214313">
              <a:buFontTx/>
              <a:buChar char="-"/>
              <a:defRPr/>
            </a:pPr>
            <a:r>
              <a:rPr lang="en-US" altLang="en-US" sz="2000" dirty="0">
                <a:solidFill>
                  <a:schemeClr val="bg2"/>
                </a:solidFill>
                <a:latin typeface="Times New Roman" panose="02020603050405020304" pitchFamily="18" charset="0"/>
                <a:cs typeface="Times New Roman" panose="02020603050405020304" pitchFamily="18" charset="0"/>
              </a:rPr>
              <a:t>Inhibition of stress response</a:t>
            </a:r>
          </a:p>
          <a:p>
            <a:pPr marL="214313" indent="-214313">
              <a:buFontTx/>
              <a:buChar char="-"/>
              <a:defRPr/>
            </a:pPr>
            <a:endParaRPr lang="en-US" altLang="en-US" sz="2000" dirty="0">
              <a:solidFill>
                <a:schemeClr val="bg2"/>
              </a:solidFill>
              <a:latin typeface="Times New Roman" panose="02020603050405020304" pitchFamily="18" charset="0"/>
              <a:cs typeface="Times New Roman" panose="02020603050405020304" pitchFamily="18" charset="0"/>
            </a:endParaRPr>
          </a:p>
          <a:p>
            <a:pPr marL="214313" indent="-214313">
              <a:buFontTx/>
              <a:buChar char="-"/>
              <a:defRPr/>
            </a:pPr>
            <a:r>
              <a:rPr lang="en-US" altLang="en-US" sz="2000" dirty="0">
                <a:solidFill>
                  <a:schemeClr val="bg2"/>
                </a:solidFill>
                <a:latin typeface="Times New Roman" panose="02020603050405020304" pitchFamily="18" charset="0"/>
                <a:cs typeface="Times New Roman" panose="02020603050405020304" pitchFamily="18" charset="0"/>
              </a:rPr>
              <a:t>Inhibitory influence on brainstem activity</a:t>
            </a:r>
          </a:p>
        </p:txBody>
      </p:sp>
      <p:pic>
        <p:nvPicPr>
          <p:cNvPr id="104453" name="Picture 2" descr="Резултат слика за hippocampus human">
            <a:extLst>
              <a:ext uri="{FF2B5EF4-FFF2-40B4-BE49-F238E27FC236}">
                <a16:creationId xmlns:a16="http://schemas.microsoft.com/office/drawing/2014/main" id="{14EE283A-A75F-38A1-BBE1-C22DEB68A5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8563" y="3155950"/>
            <a:ext cx="2865437"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690BE838-15AE-2DAC-C5DD-DB6899B294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685" b="39081"/>
          <a:stretch>
            <a:fillRect/>
          </a:stretch>
        </p:blipFill>
        <p:spPr bwMode="auto">
          <a:xfrm>
            <a:off x="755650" y="9525"/>
            <a:ext cx="7913688" cy="665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66943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Резултат слика за hippocampus human">
            <a:extLst>
              <a:ext uri="{FF2B5EF4-FFF2-40B4-BE49-F238E27FC236}">
                <a16:creationId xmlns:a16="http://schemas.microsoft.com/office/drawing/2014/main" id="{4C5951F3-48C8-C959-451A-0394411E6D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7725" y="727075"/>
            <a:ext cx="3146425"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5" name="Picture 6">
            <a:extLst>
              <a:ext uri="{FF2B5EF4-FFF2-40B4-BE49-F238E27FC236}">
                <a16:creationId xmlns:a16="http://schemas.microsoft.com/office/drawing/2014/main" id="{D26027AF-5A60-ED58-C59B-0056125CCA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816" t="48248" r="9642" b="11284"/>
          <a:stretch>
            <a:fillRect/>
          </a:stretch>
        </p:blipFill>
        <p:spPr bwMode="auto">
          <a:xfrm>
            <a:off x="4751388" y="4662488"/>
            <a:ext cx="4322762" cy="216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Text Placeholder 3">
            <a:extLst>
              <a:ext uri="{FF2B5EF4-FFF2-40B4-BE49-F238E27FC236}">
                <a16:creationId xmlns:a16="http://schemas.microsoft.com/office/drawing/2014/main" id="{0686EFC6-3446-54F3-EBF3-EE3E1F421B8B}"/>
              </a:ext>
            </a:extLst>
          </p:cNvPr>
          <p:cNvSpPr txBox="1">
            <a:spLocks noChangeArrowheads="1"/>
          </p:cNvSpPr>
          <p:nvPr/>
        </p:nvSpPr>
        <p:spPr bwMode="auto">
          <a:xfrm>
            <a:off x="0" y="871538"/>
            <a:ext cx="5508625" cy="28590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200150" indent="-28575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543050" indent="-17145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00250" indent="-17145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4574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146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3718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29050" indent="-17145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eaLnBrk="1" hangingPunct="1">
              <a:spcAft>
                <a:spcPts val="600"/>
              </a:spcAft>
              <a:buClr>
                <a:schemeClr val="accent1"/>
              </a:buClr>
              <a:buSzPct val="115000"/>
              <a:buFontTx/>
              <a:buChar char="-"/>
            </a:pPr>
            <a:r>
              <a:rPr lang="en-GB" altLang="en-US" sz="2000">
                <a:solidFill>
                  <a:schemeClr val="bg2"/>
                </a:solidFill>
                <a:latin typeface="Times New Roman" panose="02020603050405020304" pitchFamily="18" charset="0"/>
                <a:cs typeface="Times New Roman" panose="02020603050405020304" pitchFamily="18" charset="0"/>
              </a:rPr>
              <a:t>Damaged over time by the cortisol released by chronic stress (especially, high or even traumatic levels of stress), Cushing syndrome, PTSD</a:t>
            </a:r>
          </a:p>
          <a:p>
            <a:pPr eaLnBrk="1" hangingPunct="1">
              <a:spcAft>
                <a:spcPts val="600"/>
              </a:spcAft>
              <a:buClr>
                <a:schemeClr val="accent1"/>
              </a:buClr>
              <a:buSzPct val="115000"/>
              <a:buFontTx/>
              <a:buChar char="-"/>
            </a:pPr>
            <a:r>
              <a:rPr lang="en-GB" altLang="en-US" sz="2000">
                <a:solidFill>
                  <a:schemeClr val="bg2"/>
                </a:solidFill>
                <a:latin typeface="Times New Roman" panose="02020603050405020304" pitchFamily="18" charset="0"/>
                <a:cs typeface="Times New Roman" panose="02020603050405020304" pitchFamily="18" charset="0"/>
              </a:rPr>
              <a:t>Atrophy is seen in Alzheimer’s disease</a:t>
            </a:r>
          </a:p>
          <a:p>
            <a:pPr eaLnBrk="1" hangingPunct="1">
              <a:spcAft>
                <a:spcPts val="600"/>
              </a:spcAft>
              <a:buClr>
                <a:schemeClr val="accent1"/>
              </a:buClr>
              <a:buSzPct val="115000"/>
              <a:buFontTx/>
              <a:buChar char="-"/>
            </a:pPr>
            <a:r>
              <a:rPr lang="en-GB" altLang="en-US" sz="2000">
                <a:solidFill>
                  <a:schemeClr val="bg2"/>
                </a:solidFill>
                <a:latin typeface="Times New Roman" panose="02020603050405020304" pitchFamily="18" charset="0"/>
                <a:cs typeface="Times New Roman" panose="02020603050405020304" pitchFamily="18" charset="0"/>
              </a:rPr>
              <a:t>Destruction:</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new memories can’t be formed,</a:t>
            </a:r>
            <a:br>
              <a:rPr lang="en-GB" altLang="en-US" sz="2000">
                <a:solidFill>
                  <a:schemeClr val="bg2"/>
                </a:solidFill>
                <a:latin typeface="Times New Roman" panose="02020603050405020304" pitchFamily="18" charset="0"/>
                <a:cs typeface="Times New Roman" panose="02020603050405020304" pitchFamily="18" charset="0"/>
              </a:rPr>
            </a:br>
            <a:r>
              <a:rPr lang="en-GB" altLang="en-US" sz="2000">
                <a:solidFill>
                  <a:schemeClr val="bg2"/>
                </a:solidFill>
                <a:latin typeface="Times New Roman" panose="02020603050405020304" pitchFamily="18" charset="0"/>
                <a:cs typeface="Times New Roman" panose="02020603050405020304" pitchFamily="18" charset="0"/>
              </a:rPr>
              <a:t>  while old memories are intact, but </a:t>
            </a:r>
            <a:r>
              <a:rPr lang="en-US" altLang="en-US" sz="2000">
                <a:solidFill>
                  <a:schemeClr val="bg2"/>
                </a:solidFill>
                <a:latin typeface="Times New Roman" panose="02020603050405020304" pitchFamily="18" charset="0"/>
                <a:cs typeface="Times New Roman" panose="02020603050405020304" pitchFamily="18" charset="0"/>
              </a:rPr>
              <a:t>retrieval</a:t>
            </a:r>
            <a:br>
              <a:rPr lang="en-US" altLang="en-US" sz="2000">
                <a:solidFill>
                  <a:schemeClr val="bg2"/>
                </a:solidFill>
                <a:latin typeface="Times New Roman" panose="02020603050405020304" pitchFamily="18" charset="0"/>
                <a:cs typeface="Times New Roman" panose="02020603050405020304" pitchFamily="18" charset="0"/>
              </a:rPr>
            </a:br>
            <a:r>
              <a:rPr lang="en-US" altLang="en-US" sz="2000">
                <a:solidFill>
                  <a:schemeClr val="bg2"/>
                </a:solidFill>
                <a:latin typeface="Times New Roman" panose="02020603050405020304" pitchFamily="18" charset="0"/>
                <a:cs typeface="Times New Roman" panose="02020603050405020304" pitchFamily="18" charset="0"/>
              </a:rPr>
              <a:t>  of long-term memories could be impaired</a:t>
            </a:r>
            <a:endParaRPr lang="en-GB" altLang="en-US" sz="2000">
              <a:solidFill>
                <a:schemeClr val="bg2"/>
              </a:solidFill>
              <a:latin typeface="Times New Roman" panose="02020603050405020304" pitchFamily="18" charset="0"/>
              <a:cs typeface="Times New Roman" panose="02020603050405020304" pitchFamily="18" charset="0"/>
            </a:endParaRPr>
          </a:p>
        </p:txBody>
      </p:sp>
      <p:sp>
        <p:nvSpPr>
          <p:cNvPr id="105477" name="Title 1">
            <a:extLst>
              <a:ext uri="{FF2B5EF4-FFF2-40B4-BE49-F238E27FC236}">
                <a16:creationId xmlns:a16="http://schemas.microsoft.com/office/drawing/2014/main" id="{7FB7B850-05F2-AF9B-FEF9-D35B4BF17D26}"/>
              </a:ext>
            </a:extLst>
          </p:cNvPr>
          <p:cNvSpPr txBox="1">
            <a:spLocks noChangeArrowheads="1"/>
          </p:cNvSpPr>
          <p:nvPr/>
        </p:nvSpPr>
        <p:spPr bwMode="auto">
          <a:xfrm>
            <a:off x="1258888" y="119063"/>
            <a:ext cx="662622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800" b="1">
                <a:solidFill>
                  <a:srgbClr val="FFFFFF"/>
                </a:solidFill>
                <a:latin typeface="Times New Roman" panose="02020603050405020304" pitchFamily="18" charset="0"/>
                <a:cs typeface="Times New Roman" panose="02020603050405020304" pitchFamily="18" charset="0"/>
              </a:rPr>
              <a:t>Pathology of hippocampal formation</a:t>
            </a:r>
          </a:p>
        </p:txBody>
      </p:sp>
      <p:pic>
        <p:nvPicPr>
          <p:cNvPr id="105478" name="Picture 6">
            <a:extLst>
              <a:ext uri="{FF2B5EF4-FFF2-40B4-BE49-F238E27FC236}">
                <a16:creationId xmlns:a16="http://schemas.microsoft.com/office/drawing/2014/main" id="{E8EA23AF-83E2-70E8-FD28-C1194BAFA6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19"/>
          <a:stretch>
            <a:fillRect/>
          </a:stretch>
        </p:blipFill>
        <p:spPr bwMode="auto">
          <a:xfrm>
            <a:off x="-14288" y="3730625"/>
            <a:ext cx="4765676"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a:extLst>
              <a:ext uri="{FF2B5EF4-FFF2-40B4-BE49-F238E27FC236}">
                <a16:creationId xmlns:a16="http://schemas.microsoft.com/office/drawing/2014/main" id="{5A084A30-32BD-B7FA-8137-E706E9E7C0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4138"/>
            <a:ext cx="9144000" cy="668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a:extLst>
              <a:ext uri="{FF2B5EF4-FFF2-40B4-BE49-F238E27FC236}">
                <a16:creationId xmlns:a16="http://schemas.microsoft.com/office/drawing/2014/main" id="{4611A401-8FA5-B06C-9811-B99BD57CF6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3038"/>
            <a:ext cx="9144000" cy="651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6">
            <a:extLst>
              <a:ext uri="{FF2B5EF4-FFF2-40B4-BE49-F238E27FC236}">
                <a16:creationId xmlns:a16="http://schemas.microsoft.com/office/drawing/2014/main" id="{A4AC25C3-FD7E-46DE-62DC-494453DF29F6}"/>
              </a:ext>
            </a:extLst>
          </p:cNvPr>
          <p:cNvSpPr txBox="1">
            <a:spLocks noChangeArrowheads="1"/>
          </p:cNvSpPr>
          <p:nvPr/>
        </p:nvSpPr>
        <p:spPr bwMode="auto">
          <a:xfrm>
            <a:off x="4876800" y="0"/>
            <a:ext cx="426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US" altLang="en-US" sz="1800">
              <a:latin typeface="Arial" panose="020B0604020202020204" pitchFamily="34" charset="0"/>
            </a:endParaRPr>
          </a:p>
        </p:txBody>
      </p:sp>
      <p:sp>
        <p:nvSpPr>
          <p:cNvPr id="49159" name="Text Box 7">
            <a:extLst>
              <a:ext uri="{FF2B5EF4-FFF2-40B4-BE49-F238E27FC236}">
                <a16:creationId xmlns:a16="http://schemas.microsoft.com/office/drawing/2014/main" id="{85E283A2-ACCE-61EA-04BB-F1CD58F16CDB}"/>
              </a:ext>
            </a:extLst>
          </p:cNvPr>
          <p:cNvSpPr txBox="1">
            <a:spLocks noChangeArrowheads="1"/>
          </p:cNvSpPr>
          <p:nvPr/>
        </p:nvSpPr>
        <p:spPr bwMode="auto">
          <a:xfrm>
            <a:off x="0" y="1196975"/>
            <a:ext cx="9144000" cy="2584450"/>
          </a:xfrm>
          <a:prstGeom prst="rect">
            <a:avLst/>
          </a:prstGeom>
          <a:ln/>
        </p:spPr>
        <p:style>
          <a:lnRef idx="3">
            <a:schemeClr val="lt1"/>
          </a:lnRef>
          <a:fillRef idx="1">
            <a:schemeClr val="dk1"/>
          </a:fillRef>
          <a:effectRef idx="1">
            <a:schemeClr val="dk1"/>
          </a:effectRef>
          <a:fontRef idx="minor">
            <a:schemeClr val="lt1"/>
          </a:fontRef>
        </p:style>
        <p:txBody>
          <a:bodyPr>
            <a:spAutoFit/>
          </a:bodyPr>
          <a:lstStyle/>
          <a:p>
            <a:pPr>
              <a:defRPr/>
            </a:pPr>
            <a:r>
              <a:rPr lang="en-GB" dirty="0">
                <a:solidFill>
                  <a:schemeClr val="bg2"/>
                </a:solidFill>
                <a:latin typeface="Times New Roman" panose="02020603050405020304" pitchFamily="18" charset="0"/>
                <a:cs typeface="Times New Roman" panose="02020603050405020304" pitchFamily="18" charset="0"/>
              </a:rPr>
              <a:t>*** The fornix: is the major </a:t>
            </a:r>
            <a:r>
              <a:rPr lang="en-GB" dirty="0" err="1">
                <a:solidFill>
                  <a:schemeClr val="bg2"/>
                </a:solidFill>
                <a:latin typeface="Times New Roman" panose="02020603050405020304" pitchFamily="18" charset="0"/>
                <a:cs typeface="Times New Roman" panose="02020603050405020304" pitchFamily="18" charset="0"/>
              </a:rPr>
              <a:t>outftow</a:t>
            </a:r>
            <a:r>
              <a:rPr lang="en-GB" dirty="0">
                <a:solidFill>
                  <a:schemeClr val="bg2"/>
                </a:solidFill>
                <a:latin typeface="Times New Roman" panose="02020603050405020304" pitchFamily="18" charset="0"/>
                <a:cs typeface="Times New Roman" panose="02020603050405020304" pitchFamily="18" charset="0"/>
              </a:rPr>
              <a:t> tract from the hippocampus. It is an arched white </a:t>
            </a:r>
            <a:r>
              <a:rPr lang="en-GB" dirty="0" err="1">
                <a:solidFill>
                  <a:schemeClr val="bg2"/>
                </a:solidFill>
                <a:latin typeface="Times New Roman" panose="02020603050405020304" pitchFamily="18" charset="0"/>
                <a:cs typeface="Times New Roman" panose="02020603050405020304" pitchFamily="18" charset="0"/>
              </a:rPr>
              <a:t>fiber</a:t>
            </a:r>
            <a:r>
              <a:rPr lang="en-GB" dirty="0">
                <a:solidFill>
                  <a:schemeClr val="bg2"/>
                </a:solidFill>
                <a:latin typeface="Times New Roman" panose="02020603050405020304" pitchFamily="18" charset="0"/>
                <a:cs typeface="Times New Roman" panose="02020603050405020304" pitchFamily="18" charset="0"/>
              </a:rPr>
              <a:t> tract</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extending from the hippocampal formation to the diencephalon and septal area. </a:t>
            </a:r>
          </a:p>
          <a:p>
            <a:pPr>
              <a:defRPr/>
            </a:pPr>
            <a:r>
              <a:rPr lang="en-GB" dirty="0">
                <a:solidFill>
                  <a:schemeClr val="bg2"/>
                </a:solidFill>
                <a:latin typeface="Times New Roman" panose="02020603050405020304" pitchFamily="18" charset="0"/>
                <a:cs typeface="Times New Roman" panose="02020603050405020304" pitchFamily="18" charset="0"/>
              </a:rPr>
              <a:t>- It carries some incoming axons into the hippocampus and constitutes the major outflow</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pathway from the hippocampus.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Its </a:t>
            </a:r>
            <a:r>
              <a:rPr lang="en-GB" dirty="0" err="1">
                <a:solidFill>
                  <a:schemeClr val="bg2"/>
                </a:solidFill>
                <a:latin typeface="Times New Roman" panose="02020603050405020304" pitchFamily="18" charset="0"/>
                <a:cs typeface="Times New Roman" panose="02020603050405020304" pitchFamily="18" charset="0"/>
              </a:rPr>
              <a:t>fibers</a:t>
            </a:r>
            <a:r>
              <a:rPr lang="en-GB" dirty="0">
                <a:solidFill>
                  <a:schemeClr val="bg2"/>
                </a:solidFill>
                <a:latin typeface="Times New Roman" panose="02020603050405020304" pitchFamily="18" charset="0"/>
                <a:cs typeface="Times New Roman" panose="02020603050405020304" pitchFamily="18" charset="0"/>
              </a:rPr>
              <a:t> start as the </a:t>
            </a:r>
            <a:r>
              <a:rPr lang="en-GB" b="1" dirty="0">
                <a:solidFill>
                  <a:schemeClr val="bg2"/>
                </a:solidFill>
                <a:latin typeface="Times New Roman" panose="02020603050405020304" pitchFamily="18" charset="0"/>
                <a:cs typeface="Times New Roman" panose="02020603050405020304" pitchFamily="18" charset="0"/>
              </a:rPr>
              <a:t>alveus</a:t>
            </a:r>
            <a:r>
              <a:rPr lang="en-GB" dirty="0">
                <a:solidFill>
                  <a:schemeClr val="bg2"/>
                </a:solidFill>
                <a:latin typeface="Times New Roman" panose="02020603050405020304" pitchFamily="18" charset="0"/>
                <a:cs typeface="Times New Roman" panose="02020603050405020304" pitchFamily="18" charset="0"/>
              </a:rPr>
              <a:t>, a white layer on the ventricular surface of the hippocampus that</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contains </a:t>
            </a:r>
            <a:r>
              <a:rPr lang="en-GB" dirty="0" err="1">
                <a:solidFill>
                  <a:schemeClr val="bg2"/>
                </a:solidFill>
                <a:latin typeface="Times New Roman" panose="02020603050405020304" pitchFamily="18" charset="0"/>
                <a:cs typeface="Times New Roman" panose="02020603050405020304" pitchFamily="18" charset="0"/>
              </a:rPr>
              <a:t>fibers</a:t>
            </a:r>
            <a:r>
              <a:rPr lang="en-GB" dirty="0">
                <a:solidFill>
                  <a:schemeClr val="bg2"/>
                </a:solidFill>
                <a:latin typeface="Times New Roman" panose="02020603050405020304" pitchFamily="18" charset="0"/>
                <a:cs typeface="Times New Roman" panose="02020603050405020304" pitchFamily="18" charset="0"/>
              </a:rPr>
              <a:t> from the dentate gyrus and hippocampus.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From the alveus, </a:t>
            </a:r>
            <a:r>
              <a:rPr lang="en-GB" dirty="0" err="1">
                <a:solidFill>
                  <a:schemeClr val="bg2"/>
                </a:solidFill>
                <a:latin typeface="Times New Roman" panose="02020603050405020304" pitchFamily="18" charset="0"/>
                <a:cs typeface="Times New Roman" panose="02020603050405020304" pitchFamily="18" charset="0"/>
              </a:rPr>
              <a:t>fibers</a:t>
            </a:r>
            <a:r>
              <a:rPr lang="en-GB" dirty="0">
                <a:solidFill>
                  <a:schemeClr val="bg2"/>
                </a:solidFill>
                <a:latin typeface="Times New Roman" panose="02020603050405020304" pitchFamily="18" charset="0"/>
                <a:cs typeface="Times New Roman" panose="02020603050405020304" pitchFamily="18" charset="0"/>
              </a:rPr>
              <a:t> lead to the medial aspect of the hippocampus and form the </a:t>
            </a:r>
            <a:r>
              <a:rPr lang="en-GB" b="1" dirty="0">
                <a:solidFill>
                  <a:schemeClr val="bg2"/>
                </a:solidFill>
                <a:latin typeface="Times New Roman" panose="02020603050405020304" pitchFamily="18" charset="0"/>
                <a:cs typeface="Times New Roman" panose="02020603050405020304" pitchFamily="18" charset="0"/>
              </a:rPr>
              <a:t>fimbria</a:t>
            </a:r>
            <a:r>
              <a:rPr lang="en-GB" dirty="0">
                <a:solidFill>
                  <a:schemeClr val="bg2"/>
                </a:solidFill>
                <a:latin typeface="Times New Roman" panose="02020603050405020304" pitchFamily="18" charset="0"/>
                <a:cs typeface="Times New Roman" panose="02020603050405020304" pitchFamily="18" charset="0"/>
              </a:rPr>
              <a:t> of</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fornix, a flat band of white </a:t>
            </a:r>
            <a:r>
              <a:rPr lang="en-GB" dirty="0" err="1">
                <a:solidFill>
                  <a:schemeClr val="bg2"/>
                </a:solidFill>
                <a:latin typeface="Times New Roman" panose="02020603050405020304" pitchFamily="18" charset="0"/>
                <a:cs typeface="Times New Roman" panose="02020603050405020304" pitchFamily="18" charset="0"/>
              </a:rPr>
              <a:t>fibers</a:t>
            </a:r>
            <a:r>
              <a:rPr lang="en-GB" dirty="0">
                <a:solidFill>
                  <a:schemeClr val="bg2"/>
                </a:solidFill>
                <a:latin typeface="Times New Roman" panose="02020603050405020304" pitchFamily="18" charset="0"/>
                <a:cs typeface="Times New Roman" panose="02020603050405020304" pitchFamily="18" charset="0"/>
              </a:rPr>
              <a:t> that ascends below the splenium of the corpus callosum</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and bends forward to course above the thalamus, forming the </a:t>
            </a:r>
            <a:r>
              <a:rPr lang="en-GB" dirty="0" err="1">
                <a:solidFill>
                  <a:schemeClr val="bg2"/>
                </a:solidFill>
                <a:latin typeface="Times New Roman" panose="02020603050405020304" pitchFamily="18" charset="0"/>
                <a:cs typeface="Times New Roman" panose="02020603050405020304" pitchFamily="18" charset="0"/>
              </a:rPr>
              <a:t>the</a:t>
            </a:r>
            <a:r>
              <a:rPr lang="en-GB" dirty="0">
                <a:solidFill>
                  <a:schemeClr val="bg2"/>
                </a:solidFill>
                <a:latin typeface="Times New Roman" panose="02020603050405020304" pitchFamily="18" charset="0"/>
                <a:cs typeface="Times New Roman" panose="02020603050405020304" pitchFamily="18" charset="0"/>
              </a:rPr>
              <a:t> </a:t>
            </a:r>
            <a:r>
              <a:rPr lang="en-GB" b="1" dirty="0">
                <a:solidFill>
                  <a:schemeClr val="bg2"/>
                </a:solidFill>
                <a:latin typeface="Times New Roman" panose="02020603050405020304" pitchFamily="18" charset="0"/>
                <a:cs typeface="Times New Roman" panose="02020603050405020304" pitchFamily="18" charset="0"/>
              </a:rPr>
              <a:t>crus</a:t>
            </a:r>
            <a:r>
              <a:rPr lang="en-GB" dirty="0">
                <a:solidFill>
                  <a:schemeClr val="bg2"/>
                </a:solidFill>
                <a:latin typeface="Times New Roman" panose="02020603050405020304" pitchFamily="18" charset="0"/>
                <a:cs typeface="Times New Roman" panose="02020603050405020304" pitchFamily="18" charset="0"/>
              </a:rPr>
              <a:t> of the fornix.</a:t>
            </a:r>
          </a:p>
        </p:txBody>
      </p:sp>
      <p:pic>
        <p:nvPicPr>
          <p:cNvPr id="108548" name="Picture 5" descr="Aaron Rutman, MD on X: &quot;Commissural pathway joins AC➡️communications  between hemispheres and bilateral amygdalae. Subcommisural  pathway➡️hypothalamus--important connections to  hypothalamic-pituitary-adrenal axis (important in emotional/fear ...">
            <a:extLst>
              <a:ext uri="{FF2B5EF4-FFF2-40B4-BE49-F238E27FC236}">
                <a16:creationId xmlns:a16="http://schemas.microsoft.com/office/drawing/2014/main" id="{01BFAE93-BE0C-2A7B-6E20-C2C38BD78B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4005263"/>
            <a:ext cx="3016251"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9" name="Picture 1">
            <a:extLst>
              <a:ext uri="{FF2B5EF4-FFF2-40B4-BE49-F238E27FC236}">
                <a16:creationId xmlns:a16="http://schemas.microsoft.com/office/drawing/2014/main" id="{AC1AD77C-5840-99B3-0A53-AF74657C96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8567" t="63164" r="34521" b="9026"/>
          <a:stretch>
            <a:fillRect/>
          </a:stretch>
        </p:blipFill>
        <p:spPr bwMode="auto">
          <a:xfrm>
            <a:off x="5681663" y="4005263"/>
            <a:ext cx="3455987"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0" name="Picture 4">
            <a:extLst>
              <a:ext uri="{FF2B5EF4-FFF2-40B4-BE49-F238E27FC236}">
                <a16:creationId xmlns:a16="http://schemas.microsoft.com/office/drawing/2014/main" id="{DAE7E43C-14B9-6899-67DE-82391B7689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3223" t="62190" r="7439" b="-792"/>
          <a:stretch>
            <a:fillRect/>
          </a:stretch>
        </p:blipFill>
        <p:spPr bwMode="auto">
          <a:xfrm>
            <a:off x="2970213" y="4292600"/>
            <a:ext cx="2681287"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1" name="TextBox 5">
            <a:extLst>
              <a:ext uri="{FF2B5EF4-FFF2-40B4-BE49-F238E27FC236}">
                <a16:creationId xmlns:a16="http://schemas.microsoft.com/office/drawing/2014/main" id="{453B13FD-70BF-2B2F-C822-3F166C605F99}"/>
              </a:ext>
            </a:extLst>
          </p:cNvPr>
          <p:cNvSpPr txBox="1">
            <a:spLocks noChangeArrowheads="1"/>
          </p:cNvSpPr>
          <p:nvPr/>
        </p:nvSpPr>
        <p:spPr bwMode="auto">
          <a:xfrm>
            <a:off x="1116013" y="74613"/>
            <a:ext cx="7088187"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4000" b="1">
                <a:latin typeface="Times New Roman" panose="02020603050405020304" pitchFamily="18" charset="0"/>
                <a:cs typeface="Times New Roman" panose="02020603050405020304" pitchFamily="18" charset="0"/>
              </a:rPr>
              <a:t>Hippocampal efferents - Fornix</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6">
            <a:extLst>
              <a:ext uri="{FF2B5EF4-FFF2-40B4-BE49-F238E27FC236}">
                <a16:creationId xmlns:a16="http://schemas.microsoft.com/office/drawing/2014/main" id="{9829FCA8-C4B1-13BA-3903-DCAFC76E84E0}"/>
              </a:ext>
            </a:extLst>
          </p:cNvPr>
          <p:cNvSpPr txBox="1">
            <a:spLocks noChangeArrowheads="1"/>
          </p:cNvSpPr>
          <p:nvPr/>
        </p:nvSpPr>
        <p:spPr bwMode="auto">
          <a:xfrm>
            <a:off x="4876800" y="0"/>
            <a:ext cx="426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pPr>
            <a:endParaRPr lang="en-US" altLang="en-US" sz="1800">
              <a:latin typeface="Arial" panose="020B0604020202020204" pitchFamily="34" charset="0"/>
            </a:endParaRPr>
          </a:p>
        </p:txBody>
      </p:sp>
      <p:sp>
        <p:nvSpPr>
          <p:cNvPr id="49159" name="Text Box 7">
            <a:extLst>
              <a:ext uri="{FF2B5EF4-FFF2-40B4-BE49-F238E27FC236}">
                <a16:creationId xmlns:a16="http://schemas.microsoft.com/office/drawing/2014/main" id="{DC4F1277-00C3-DADC-CAA0-ABA1B060ADD5}"/>
              </a:ext>
            </a:extLst>
          </p:cNvPr>
          <p:cNvSpPr txBox="1">
            <a:spLocks noChangeArrowheads="1"/>
          </p:cNvSpPr>
          <p:nvPr/>
        </p:nvSpPr>
        <p:spPr bwMode="auto">
          <a:xfrm>
            <a:off x="-24717" y="851227"/>
            <a:ext cx="9144000" cy="3139321"/>
          </a:xfrm>
          <a:prstGeom prst="rect">
            <a:avLst/>
          </a:prstGeom>
          <a:ln/>
        </p:spPr>
        <p:style>
          <a:lnRef idx="3">
            <a:schemeClr val="lt1"/>
          </a:lnRef>
          <a:fillRef idx="1">
            <a:schemeClr val="dk1"/>
          </a:fillRef>
          <a:effectRef idx="1">
            <a:schemeClr val="dk1"/>
          </a:effectRef>
          <a:fontRef idx="minor">
            <a:schemeClr val="lt1"/>
          </a:fontRef>
        </p:style>
        <p:txBody>
          <a:bodyPr>
            <a:spAutoFit/>
          </a:bodyPr>
          <a:lstStyle/>
          <a:p>
            <a:pPr>
              <a:defRPr/>
            </a:pPr>
            <a:r>
              <a:rPr lang="en-GB" dirty="0">
                <a:solidFill>
                  <a:schemeClr val="bg2"/>
                </a:solidFill>
                <a:latin typeface="Times New Roman" panose="02020603050405020304" pitchFamily="18" charset="0"/>
                <a:cs typeface="Times New Roman" panose="02020603050405020304" pitchFamily="18" charset="0"/>
              </a:rPr>
              <a:t>-The hippocampal commissure, or commissure of the fornix, is a collection of transverse </a:t>
            </a:r>
            <a:r>
              <a:rPr lang="en-GB" dirty="0" err="1">
                <a:solidFill>
                  <a:schemeClr val="bg2"/>
                </a:solidFill>
                <a:latin typeface="Times New Roman" panose="02020603050405020304" pitchFamily="18" charset="0"/>
                <a:cs typeface="Times New Roman" panose="02020603050405020304" pitchFamily="18" charset="0"/>
              </a:rPr>
              <a:t>fibers</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connecting the two crura of the fornix.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The crura of two fornix merge below the truncus of corpus callosum and form the </a:t>
            </a:r>
            <a:r>
              <a:rPr lang="en-GB" b="1" dirty="0">
                <a:solidFill>
                  <a:schemeClr val="bg2"/>
                </a:solidFill>
                <a:latin typeface="Times New Roman" panose="02020603050405020304" pitchFamily="18" charset="0"/>
                <a:cs typeface="Times New Roman" panose="02020603050405020304" pitchFamily="18" charset="0"/>
              </a:rPr>
              <a:t>body</a:t>
            </a:r>
            <a:r>
              <a:rPr lang="en-GB" dirty="0">
                <a:solidFill>
                  <a:schemeClr val="bg2"/>
                </a:solidFill>
                <a:latin typeface="Times New Roman" panose="02020603050405020304" pitchFamily="18" charset="0"/>
                <a:cs typeface="Times New Roman" panose="02020603050405020304" pitchFamily="18" charset="0"/>
              </a:rPr>
              <a:t> of the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fornix. </a:t>
            </a:r>
          </a:p>
          <a:p>
            <a:pPr marL="285750" indent="-285750">
              <a:buFontTx/>
              <a:buChar char="-"/>
              <a:defRPr/>
            </a:pPr>
            <a:r>
              <a:rPr lang="en-GB" dirty="0">
                <a:solidFill>
                  <a:schemeClr val="bg2"/>
                </a:solidFill>
                <a:latin typeface="Times New Roman" panose="02020603050405020304" pitchFamily="18" charset="0"/>
                <a:cs typeface="Times New Roman" panose="02020603050405020304" pitchFamily="18" charset="0"/>
              </a:rPr>
              <a:t>The body of fornix splits anteriorly at the interventricular foramen of Monro into </a:t>
            </a:r>
            <a:r>
              <a:rPr lang="en-GB" b="1" dirty="0">
                <a:solidFill>
                  <a:schemeClr val="bg2"/>
                </a:solidFill>
                <a:latin typeface="Times New Roman" panose="02020603050405020304" pitchFamily="18" charset="0"/>
                <a:cs typeface="Times New Roman" panose="02020603050405020304" pitchFamily="18" charset="0"/>
              </a:rPr>
              <a:t>2 columns </a:t>
            </a:r>
            <a:r>
              <a:rPr lang="en-GB" dirty="0">
                <a:solidFill>
                  <a:schemeClr val="bg2"/>
                </a:solidFill>
                <a:latin typeface="Times New Roman" panose="02020603050405020304" pitchFamily="18" charset="0"/>
                <a:cs typeface="Times New Roman" panose="02020603050405020304" pitchFamily="18" charset="0"/>
              </a:rPr>
              <a:t>of fornix. Just superior to anterior commissure each column divides into pre- and </a:t>
            </a:r>
            <a:r>
              <a:rPr lang="en-GB" dirty="0" err="1">
                <a:solidFill>
                  <a:schemeClr val="bg2"/>
                </a:solidFill>
                <a:latin typeface="Times New Roman" panose="02020603050405020304" pitchFamily="18" charset="0"/>
                <a:cs typeface="Times New Roman" panose="02020603050405020304" pitchFamily="18" charset="0"/>
              </a:rPr>
              <a:t>postcommissural</a:t>
            </a:r>
            <a:r>
              <a:rPr lang="en-GB" dirty="0">
                <a:solidFill>
                  <a:schemeClr val="bg2"/>
                </a:solidFill>
                <a:latin typeface="Times New Roman" panose="02020603050405020304" pitchFamily="18" charset="0"/>
                <a:cs typeface="Times New Roman" panose="02020603050405020304" pitchFamily="18" charset="0"/>
              </a:rPr>
              <a:t> branch.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 </a:t>
            </a:r>
            <a:r>
              <a:rPr lang="en-GB" dirty="0">
                <a:solidFill>
                  <a:srgbClr val="000000"/>
                </a:solidFill>
                <a:highlight>
                  <a:srgbClr val="FFFFFF"/>
                </a:highlight>
                <a:latin typeface="Times New Roman" panose="02020603050405020304" pitchFamily="18" charset="0"/>
                <a:cs typeface="Times New Roman" panose="02020603050405020304" pitchFamily="18" charset="0"/>
              </a:rPr>
              <a:t>The </a:t>
            </a:r>
            <a:r>
              <a:rPr lang="en-GB" dirty="0" err="1">
                <a:solidFill>
                  <a:srgbClr val="000000"/>
                </a:solidFill>
                <a:highlight>
                  <a:srgbClr val="FFFFFF"/>
                </a:highlight>
                <a:latin typeface="Times New Roman" panose="02020603050405020304" pitchFamily="18" charset="0"/>
                <a:cs typeface="Times New Roman" panose="02020603050405020304" pitchFamily="18" charset="0"/>
              </a:rPr>
              <a:t>precommissural</a:t>
            </a:r>
            <a:r>
              <a:rPr lang="en-GB" dirty="0">
                <a:solidFill>
                  <a:srgbClr val="000000"/>
                </a:solidFill>
                <a:highlight>
                  <a:srgbClr val="FFFFFF"/>
                </a:highlight>
                <a:latin typeface="Times New Roman" panose="02020603050405020304" pitchFamily="18" charset="0"/>
                <a:cs typeface="Times New Roman" panose="02020603050405020304" pitchFamily="18" charset="0"/>
              </a:rPr>
              <a:t> branch of the fornix ends in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septal </a:t>
            </a:r>
            <a:r>
              <a:rPr lang="en-GB" dirty="0">
                <a:solidFill>
                  <a:srgbClr val="000000"/>
                </a:solidFill>
                <a:highlight>
                  <a:srgbClr val="FFFFFF"/>
                </a:highlight>
                <a:latin typeface="Times New Roman" panose="02020603050405020304" pitchFamily="18" charset="0"/>
                <a:cs typeface="Times New Roman" panose="02020603050405020304" pitchFamily="18" charset="0"/>
              </a:rPr>
              <a:t>nuclei,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preoptic nuclei ,</a:t>
            </a:r>
            <a:br>
              <a:rPr lang="en-GB" dirty="0">
                <a:solidFill>
                  <a:srgbClr val="000000"/>
                </a:solidFill>
                <a:highlight>
                  <a:srgbClr val="FFFFFF"/>
                </a:highlight>
                <a:latin typeface="Times New Roman" panose="02020603050405020304" pitchFamily="18" charset="0"/>
                <a:cs typeface="Times New Roman" panose="02020603050405020304" pitchFamily="18" charset="0"/>
              </a:rPr>
            </a:br>
            <a:r>
              <a:rPr lang="en-GB" dirty="0">
                <a:solidFill>
                  <a:srgbClr val="000000"/>
                </a:solidFill>
                <a:highlight>
                  <a:srgbClr val="FFFFFF"/>
                </a:highlight>
                <a:latin typeface="Times New Roman" panose="02020603050405020304" pitchFamily="18" charset="0"/>
                <a:cs typeface="Times New Roman" panose="02020603050405020304" pitchFamily="18" charset="0"/>
              </a:rPr>
              <a:t>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ventral striatum</a:t>
            </a:r>
            <a:r>
              <a:rPr lang="en-GB" dirty="0">
                <a:solidFill>
                  <a:srgbClr val="000000"/>
                </a:solidFill>
                <a:highlight>
                  <a:srgbClr val="FFFFFF"/>
                </a:highlight>
                <a:latin typeface="Times New Roman" panose="02020603050405020304" pitchFamily="18" charset="0"/>
                <a:cs typeface="Times New Roman" panose="02020603050405020304" pitchFamily="18" charset="0"/>
              </a:rPr>
              <a:t>,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orbital </a:t>
            </a:r>
            <a:r>
              <a:rPr lang="en-GB" dirty="0">
                <a:solidFill>
                  <a:srgbClr val="000000"/>
                </a:solidFill>
                <a:highlight>
                  <a:srgbClr val="FFFFFF"/>
                </a:highlight>
                <a:latin typeface="Times New Roman" panose="02020603050405020304" pitchFamily="18" charset="0"/>
                <a:cs typeface="Times New Roman" panose="02020603050405020304" pitchFamily="18" charset="0"/>
              </a:rPr>
              <a:t>cortex and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anterior cingulate </a:t>
            </a:r>
            <a:r>
              <a:rPr lang="en-GB" dirty="0">
                <a:solidFill>
                  <a:srgbClr val="000000"/>
                </a:solidFill>
                <a:highlight>
                  <a:srgbClr val="FFFFFF"/>
                </a:highlight>
                <a:latin typeface="Times New Roman" panose="02020603050405020304" pitchFamily="18" charset="0"/>
                <a:cs typeface="Times New Roman" panose="02020603050405020304" pitchFamily="18" charset="0"/>
              </a:rPr>
              <a:t>cortex.</a:t>
            </a:r>
            <a:br>
              <a:rPr lang="en-GB" dirty="0">
                <a:solidFill>
                  <a:srgbClr val="000000"/>
                </a:solidFill>
                <a:highlight>
                  <a:srgbClr val="FFFFFF"/>
                </a:highlight>
                <a:latin typeface="Times New Roman" panose="02020603050405020304" pitchFamily="18" charset="0"/>
                <a:cs typeface="Times New Roman" panose="02020603050405020304" pitchFamily="18" charset="0"/>
              </a:rPr>
            </a:br>
            <a:r>
              <a:rPr lang="en-GB" dirty="0">
                <a:solidFill>
                  <a:srgbClr val="000000"/>
                </a:solidFill>
                <a:highlight>
                  <a:srgbClr val="FFFFFF"/>
                </a:highlight>
                <a:latin typeface="Times New Roman" panose="02020603050405020304" pitchFamily="18" charset="0"/>
                <a:cs typeface="Times New Roman" panose="02020603050405020304" pitchFamily="18" charset="0"/>
              </a:rPr>
              <a:t>B)  The </a:t>
            </a:r>
            <a:r>
              <a:rPr lang="en-GB" i="1" dirty="0" err="1">
                <a:solidFill>
                  <a:srgbClr val="000000"/>
                </a:solidFill>
                <a:highlight>
                  <a:srgbClr val="FFFFFF"/>
                </a:highlight>
                <a:latin typeface="Times New Roman" panose="02020603050405020304" pitchFamily="18" charset="0"/>
                <a:cs typeface="Times New Roman" panose="02020603050405020304" pitchFamily="18" charset="0"/>
              </a:rPr>
              <a:t>postcommissural</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 </a:t>
            </a:r>
            <a:r>
              <a:rPr lang="en-GB" dirty="0">
                <a:solidFill>
                  <a:srgbClr val="000000"/>
                </a:solidFill>
                <a:highlight>
                  <a:srgbClr val="FFFFFF"/>
                </a:highlight>
                <a:latin typeface="Times New Roman" panose="02020603050405020304" pitchFamily="18" charset="0"/>
                <a:cs typeface="Times New Roman" panose="02020603050405020304" pitchFamily="18" charset="0"/>
              </a:rPr>
              <a:t>branch of the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fornix </a:t>
            </a:r>
            <a:r>
              <a:rPr lang="en-GB" dirty="0">
                <a:solidFill>
                  <a:srgbClr val="000000"/>
                </a:solidFill>
                <a:highlight>
                  <a:srgbClr val="FFFFFF"/>
                </a:highlight>
                <a:latin typeface="Times New Roman" panose="02020603050405020304" pitchFamily="18" charset="0"/>
                <a:cs typeface="Times New Roman" panose="02020603050405020304" pitchFamily="18" charset="0"/>
              </a:rPr>
              <a:t>connects to the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anterior nucleus </a:t>
            </a:r>
            <a:r>
              <a:rPr lang="en-GB" dirty="0">
                <a:solidFill>
                  <a:srgbClr val="000000"/>
                </a:solidFill>
                <a:highlight>
                  <a:srgbClr val="FFFFFF"/>
                </a:highlight>
                <a:latin typeface="Times New Roman" panose="02020603050405020304" pitchFamily="18" charset="0"/>
                <a:cs typeface="Times New Roman" panose="02020603050405020304" pitchFamily="18" charset="0"/>
              </a:rPr>
              <a:t>of the thalamus</a:t>
            </a:r>
            <a:br>
              <a:rPr lang="en-GB" dirty="0">
                <a:solidFill>
                  <a:srgbClr val="000000"/>
                </a:solidFill>
                <a:highlight>
                  <a:srgbClr val="FFFFFF"/>
                </a:highlight>
                <a:latin typeface="Times New Roman" panose="02020603050405020304" pitchFamily="18" charset="0"/>
                <a:cs typeface="Times New Roman" panose="02020603050405020304" pitchFamily="18" charset="0"/>
              </a:rPr>
            </a:br>
            <a:r>
              <a:rPr lang="en-GB" dirty="0">
                <a:solidFill>
                  <a:srgbClr val="000000"/>
                </a:solidFill>
                <a:highlight>
                  <a:srgbClr val="FFFFFF"/>
                </a:highlight>
                <a:latin typeface="Times New Roman" panose="02020603050405020304" pitchFamily="18" charset="0"/>
                <a:cs typeface="Times New Roman" panose="02020603050405020304" pitchFamily="18" charset="0"/>
              </a:rPr>
              <a:t>      and the mammillary </a:t>
            </a:r>
            <a:r>
              <a:rPr lang="en-GB" i="1" dirty="0">
                <a:solidFill>
                  <a:srgbClr val="000000"/>
                </a:solidFill>
                <a:highlight>
                  <a:srgbClr val="FFFFFF"/>
                </a:highlight>
                <a:latin typeface="Times New Roman" panose="02020603050405020304" pitchFamily="18" charset="0"/>
                <a:cs typeface="Times New Roman" panose="02020603050405020304" pitchFamily="18" charset="0"/>
              </a:rPr>
              <a:t>bodies </a:t>
            </a:r>
            <a:r>
              <a:rPr lang="en-GB" dirty="0">
                <a:solidFill>
                  <a:srgbClr val="000000"/>
                </a:solidFill>
                <a:highlight>
                  <a:srgbClr val="FFFFFF"/>
                </a:highlight>
                <a:latin typeface="Times New Roman" panose="02020603050405020304" pitchFamily="18" charset="0"/>
                <a:cs typeface="Times New Roman" panose="02020603050405020304" pitchFamily="18" charset="0"/>
              </a:rPr>
              <a:t>of the hypothalamus.</a:t>
            </a:r>
            <a:endParaRPr lang="en-GB" dirty="0">
              <a:solidFill>
                <a:schemeClr val="bg2"/>
              </a:solidFill>
              <a:latin typeface="Times New Roman" panose="02020603050405020304" pitchFamily="18" charset="0"/>
              <a:cs typeface="Times New Roman" panose="02020603050405020304" pitchFamily="18" charset="0"/>
            </a:endParaRPr>
          </a:p>
        </p:txBody>
      </p:sp>
      <p:pic>
        <p:nvPicPr>
          <p:cNvPr id="109572" name="Picture 5" descr="Aaron Rutman, MD on X: &quot;Commissural pathway joins AC➡️communications  between hemispheres and bilateral amygdalae. Subcommisural  pathway➡️hypothalamus--important connections to  hypothalamic-pituitary-adrenal axis (important in emotional/fear ...">
            <a:extLst>
              <a:ext uri="{FF2B5EF4-FFF2-40B4-BE49-F238E27FC236}">
                <a16:creationId xmlns:a16="http://schemas.microsoft.com/office/drawing/2014/main" id="{A9740300-213F-973C-539C-7D5B1FAC50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 y="4437063"/>
            <a:ext cx="2560638"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3" name="Picture 1">
            <a:extLst>
              <a:ext uri="{FF2B5EF4-FFF2-40B4-BE49-F238E27FC236}">
                <a16:creationId xmlns:a16="http://schemas.microsoft.com/office/drawing/2014/main" id="{17909EB2-F9D9-2164-F8E7-DF584998EA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8567" t="63164" r="34521" b="9026"/>
          <a:stretch>
            <a:fillRect/>
          </a:stretch>
        </p:blipFill>
        <p:spPr bwMode="auto">
          <a:xfrm>
            <a:off x="5508625" y="3862388"/>
            <a:ext cx="362902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4" name="Picture 4">
            <a:extLst>
              <a:ext uri="{FF2B5EF4-FFF2-40B4-BE49-F238E27FC236}">
                <a16:creationId xmlns:a16="http://schemas.microsoft.com/office/drawing/2014/main" id="{D83592C6-13F7-02D4-D0E5-3F0D8883FC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3223" t="62190" r="8781" b="-792"/>
          <a:stretch>
            <a:fillRect/>
          </a:stretch>
        </p:blipFill>
        <p:spPr bwMode="auto">
          <a:xfrm>
            <a:off x="2771775" y="4286250"/>
            <a:ext cx="2560638"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5" name="TextBox 1">
            <a:extLst>
              <a:ext uri="{FF2B5EF4-FFF2-40B4-BE49-F238E27FC236}">
                <a16:creationId xmlns:a16="http://schemas.microsoft.com/office/drawing/2014/main" id="{AF55E432-76B0-5CE5-9DA2-1FEBB2F661C6}"/>
              </a:ext>
            </a:extLst>
          </p:cNvPr>
          <p:cNvSpPr txBox="1">
            <a:spLocks noChangeArrowheads="1"/>
          </p:cNvSpPr>
          <p:nvPr/>
        </p:nvSpPr>
        <p:spPr bwMode="auto">
          <a:xfrm>
            <a:off x="1116013" y="74613"/>
            <a:ext cx="7088187"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4000" b="1">
                <a:latin typeface="Times New Roman" panose="02020603050405020304" pitchFamily="18" charset="0"/>
                <a:cs typeface="Times New Roman" panose="02020603050405020304" pitchFamily="18" charset="0"/>
              </a:rPr>
              <a:t>Hippocampal efferents - Fornix</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4">
            <a:extLst>
              <a:ext uri="{FF2B5EF4-FFF2-40B4-BE49-F238E27FC236}">
                <a16:creationId xmlns:a16="http://schemas.microsoft.com/office/drawing/2014/main" id="{317B7E0C-4B6E-00D5-E7EB-7B9F799198B3}"/>
              </a:ext>
            </a:extLst>
          </p:cNvPr>
          <p:cNvPicPr>
            <a:picLocks noChangeAspect="1" noChangeArrowheads="1"/>
          </p:cNvPicPr>
          <p:nvPr/>
        </p:nvPicPr>
        <p:blipFill>
          <a:blip r:embed="rId2">
            <a:lum bright="-12000" contrast="6000"/>
            <a:extLst>
              <a:ext uri="{28A0092B-C50C-407E-A947-70E740481C1C}">
                <a14:useLocalDpi xmlns:a14="http://schemas.microsoft.com/office/drawing/2010/main" val="0"/>
              </a:ext>
            </a:extLst>
          </a:blip>
          <a:srcRect l="50900" t="4858" b="35223"/>
          <a:stretch>
            <a:fillRect/>
          </a:stretch>
        </p:blipFill>
        <p:spPr bwMode="auto">
          <a:xfrm>
            <a:off x="1116013" y="0"/>
            <a:ext cx="65516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Box 1">
            <a:extLst>
              <a:ext uri="{FF2B5EF4-FFF2-40B4-BE49-F238E27FC236}">
                <a16:creationId xmlns:a16="http://schemas.microsoft.com/office/drawing/2014/main" id="{75F76730-DA3E-7ECA-25B1-6A7B2F572FBC}"/>
              </a:ext>
            </a:extLst>
          </p:cNvPr>
          <p:cNvSpPr txBox="1">
            <a:spLocks noChangeArrowheads="1"/>
          </p:cNvSpPr>
          <p:nvPr/>
        </p:nvSpPr>
        <p:spPr bwMode="auto">
          <a:xfrm>
            <a:off x="-38100" y="333375"/>
            <a:ext cx="9182100" cy="132238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GB" altLang="en-US" sz="4000">
                <a:solidFill>
                  <a:schemeClr val="bg2"/>
                </a:solidFill>
              </a:rPr>
              <a:t>THE MAIN</a:t>
            </a:r>
          </a:p>
          <a:p>
            <a:pPr algn="ctr"/>
            <a:r>
              <a:rPr lang="en-GB" altLang="en-US" sz="4000">
                <a:solidFill>
                  <a:schemeClr val="bg2"/>
                </a:solidFill>
              </a:rPr>
              <a:t>PATHWAYS OF THE LIMBIC SYSTEM</a:t>
            </a:r>
          </a:p>
        </p:txBody>
      </p:sp>
      <p:sp>
        <p:nvSpPr>
          <p:cNvPr id="111619" name="TextBox 3">
            <a:extLst>
              <a:ext uri="{FF2B5EF4-FFF2-40B4-BE49-F238E27FC236}">
                <a16:creationId xmlns:a16="http://schemas.microsoft.com/office/drawing/2014/main" id="{C34048CE-8274-22DF-DCD9-2A8A79A8845B}"/>
              </a:ext>
            </a:extLst>
          </p:cNvPr>
          <p:cNvSpPr txBox="1">
            <a:spLocks noChangeArrowheads="1"/>
          </p:cNvSpPr>
          <p:nvPr/>
        </p:nvSpPr>
        <p:spPr bwMode="auto">
          <a:xfrm>
            <a:off x="0" y="1844675"/>
            <a:ext cx="9144000" cy="36941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Tx/>
              <a:buAutoNum type="arabicParenR"/>
            </a:pPr>
            <a:r>
              <a:rPr lang="en-GB" altLang="en-US" b="1">
                <a:solidFill>
                  <a:schemeClr val="bg2"/>
                </a:solidFill>
                <a:latin typeface="Times New Roman" panose="02020603050405020304" pitchFamily="18" charset="0"/>
                <a:cs typeface="Times New Roman" panose="02020603050405020304" pitchFamily="18" charset="0"/>
              </a:rPr>
              <a:t>Papez circuit: </a:t>
            </a: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As noted earlier, hippocampal efferent axons travel in the fornix and synapse on neurons in the mamillary bodies. These neurons project axons, within the mamillothalamic: tract, to the anterior thalamus. The anterior thalamus projects, in turn, to the cingulate gyrus, which contains a bundle of myelinated fibers, the cingulum, that curves around the corpus callosum to reach the parahippocampal gyrus. Thus, the following circuit is formed: </a:t>
            </a:r>
            <a:br>
              <a:rPr lang="en-GB" altLang="en-US">
                <a:solidFill>
                  <a:schemeClr val="bg2"/>
                </a:solidFill>
                <a:latin typeface="Times New Roman" panose="02020603050405020304" pitchFamily="18" charset="0"/>
                <a:cs typeface="Times New Roman" panose="02020603050405020304" pitchFamily="18" charset="0"/>
              </a:rPr>
            </a:br>
            <a:br>
              <a:rPr lang="en-GB" altLang="en-US">
                <a:solidFill>
                  <a:schemeClr val="bg2"/>
                </a:solidFill>
                <a:latin typeface="Times New Roman" panose="02020603050405020304" pitchFamily="18" charset="0"/>
                <a:cs typeface="Times New Roman" panose="02020603050405020304" pitchFamily="18" charset="0"/>
              </a:rPr>
            </a:br>
            <a:r>
              <a:rPr lang="en-GB" altLang="en-US">
                <a:solidFill>
                  <a:schemeClr val="bg2"/>
                </a:solidFill>
                <a:latin typeface="Times New Roman" panose="02020603050405020304" pitchFamily="18" charset="0"/>
                <a:cs typeface="Times New Roman" panose="02020603050405020304" pitchFamily="18" charset="0"/>
              </a:rPr>
              <a:t>parahippocampal gyrus - hippocampus – fornix toward mamillary bodies - anterior thalamic nuclei - cingulate gyrus - parahippocampal gyrus </a:t>
            </a:r>
            <a:br>
              <a:rPr lang="en-GB" altLang="en-US">
                <a:solidFill>
                  <a:schemeClr val="bg2"/>
                </a:solidFill>
                <a:latin typeface="Times New Roman" panose="02020603050405020304" pitchFamily="18" charset="0"/>
                <a:cs typeface="Times New Roman" panose="02020603050405020304" pitchFamily="18" charset="0"/>
              </a:rPr>
            </a:br>
            <a:endParaRPr lang="en-GB" altLang="en-US">
              <a:solidFill>
                <a:schemeClr val="bg2"/>
              </a:solidFill>
              <a:latin typeface="Times New Roman" panose="02020603050405020304" pitchFamily="18" charset="0"/>
              <a:cs typeface="Times New Roman" panose="02020603050405020304" pitchFamily="18" charset="0"/>
            </a:endParaRPr>
          </a:p>
          <a:p>
            <a:pPr>
              <a:buFontTx/>
              <a:buAutoNum type="arabicParenR"/>
            </a:pPr>
            <a:r>
              <a:rPr lang="en-GB" altLang="en-US" b="1">
                <a:solidFill>
                  <a:schemeClr val="bg2"/>
                </a:solidFill>
                <a:latin typeface="Times New Roman" panose="02020603050405020304" pitchFamily="18" charset="0"/>
                <a:cs typeface="Times New Roman" panose="02020603050405020304" pitchFamily="18" charset="0"/>
              </a:rPr>
              <a:t>Basolateral limbic circuit (loop) – </a:t>
            </a:r>
            <a:r>
              <a:rPr lang="en-GB" altLang="en-US">
                <a:solidFill>
                  <a:schemeClr val="bg2"/>
                </a:solidFill>
                <a:latin typeface="Times New Roman" panose="02020603050405020304" pitchFamily="18" charset="0"/>
                <a:cs typeface="Times New Roman" panose="02020603050405020304" pitchFamily="18" charset="0"/>
              </a:rPr>
              <a:t>(will be explained later in text)</a:t>
            </a:r>
            <a:br>
              <a:rPr lang="en-GB" altLang="en-US" b="1">
                <a:solidFill>
                  <a:schemeClr val="bg2"/>
                </a:solidFill>
                <a:latin typeface="Times New Roman" panose="02020603050405020304" pitchFamily="18" charset="0"/>
                <a:cs typeface="Times New Roman" panose="02020603050405020304" pitchFamily="18" charset="0"/>
              </a:rPr>
            </a:br>
            <a:endParaRPr lang="en-GB" altLang="en-US" b="1">
              <a:solidFill>
                <a:schemeClr val="bg2"/>
              </a:solidFill>
              <a:latin typeface="Times New Roman" panose="02020603050405020304" pitchFamily="18" charset="0"/>
              <a:cs typeface="Times New Roman" panose="02020603050405020304" pitchFamily="18" charset="0"/>
            </a:endParaRPr>
          </a:p>
          <a:p>
            <a:pPr>
              <a:buFontTx/>
              <a:buAutoNum type="arabicParenR"/>
            </a:pPr>
            <a:r>
              <a:rPr lang="en-GB" altLang="en-US" b="1">
                <a:solidFill>
                  <a:schemeClr val="bg2"/>
                </a:solidFill>
                <a:latin typeface="Times New Roman" panose="02020603050405020304" pitchFamily="18" charset="0"/>
                <a:cs typeface="Times New Roman" panose="02020603050405020304" pitchFamily="18" charset="0"/>
              </a:rPr>
              <a:t>Medial forebrain bundle - </a:t>
            </a:r>
            <a:r>
              <a:rPr lang="en-GB" altLang="en-US">
                <a:solidFill>
                  <a:schemeClr val="bg2"/>
                </a:solidFill>
                <a:latin typeface="Times New Roman" panose="02020603050405020304" pitchFamily="18" charset="0"/>
                <a:cs typeface="Times New Roman" panose="02020603050405020304" pitchFamily="18" charset="0"/>
              </a:rPr>
              <a:t>(will be explained later in text)</a:t>
            </a:r>
            <a:endParaRPr lang="en-GB" altLang="en-US" b="1">
              <a:solidFill>
                <a:schemeClr val="bg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a:extLst>
              <a:ext uri="{FF2B5EF4-FFF2-40B4-BE49-F238E27FC236}">
                <a16:creationId xmlns:a16="http://schemas.microsoft.com/office/drawing/2014/main" id="{AEE8949E-7174-8225-4962-88354092A6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563"/>
            <a:ext cx="9144000" cy="67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4">
            <a:extLst>
              <a:ext uri="{FF2B5EF4-FFF2-40B4-BE49-F238E27FC236}">
                <a16:creationId xmlns:a16="http://schemas.microsoft.com/office/drawing/2014/main" id="{B68604FE-CF71-8F82-D80A-EE30AAD242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9144000"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7" name="TextBox 6">
            <a:extLst>
              <a:ext uri="{FF2B5EF4-FFF2-40B4-BE49-F238E27FC236}">
                <a16:creationId xmlns:a16="http://schemas.microsoft.com/office/drawing/2014/main" id="{48E68796-8B01-7AFD-97AC-4002FFDF3993}"/>
              </a:ext>
            </a:extLst>
          </p:cNvPr>
          <p:cNvSpPr txBox="1">
            <a:spLocks noChangeArrowheads="1"/>
          </p:cNvSpPr>
          <p:nvPr/>
        </p:nvSpPr>
        <p:spPr bwMode="auto">
          <a:xfrm>
            <a:off x="0" y="5589588"/>
            <a:ext cx="9144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a:solidFill>
                  <a:schemeClr val="bg2"/>
                </a:solidFill>
              </a:rPr>
              <a:t>Hippocampal formation (subiculum) → fornix → mammillary bodies → mammillothalamic tract → anterior thalamic nucleus → cingulum → entorhinal cortex → hippocampal formation.</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1C7FA86D-4B54-E400-E047-582066B43725}"/>
              </a:ext>
            </a:extLst>
          </p:cNvPr>
          <p:cNvSpPr/>
          <p:nvPr/>
        </p:nvSpPr>
        <p:spPr>
          <a:xfrm>
            <a:off x="1714500" y="1214438"/>
            <a:ext cx="1609725" cy="1201737"/>
          </a:xfrm>
          <a:prstGeom prst="rect">
            <a:avLst/>
          </a:prstGeom>
          <a:noFill/>
          <a:ln w="9525">
            <a:noFill/>
          </a:ln>
        </p:spPr>
        <p:txBody>
          <a:bodyPr wrap="none" lIns="92075" tIns="46038" rIns="92075" bIns="46038">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buFont typeface="Arial" panose="020B0604020202020204" pitchFamily="34" charset="0"/>
              <a:buNone/>
              <a:defRPr/>
            </a:pPr>
            <a:r>
              <a:rPr lang="en-US" b="1" i="1">
                <a:solidFill>
                  <a:srgbClr val="FFFFFF"/>
                </a:solidFill>
                <a:effectLst>
                  <a:outerShdw blurRad="38100" dist="38100" dir="2700000" algn="tl">
                    <a:srgbClr val="000000"/>
                  </a:outerShdw>
                </a:effectLst>
                <a:ea typeface="Dotum" pitchFamily="2" charset="-127"/>
              </a:rPr>
              <a:t>alveolar path</a:t>
            </a:r>
          </a:p>
          <a:p>
            <a:pPr>
              <a:buFont typeface="Arial" panose="020B0604020202020204" pitchFamily="34" charset="0"/>
              <a:buNone/>
              <a:defRPr/>
            </a:pPr>
            <a:endParaRPr lang="en-US" b="1" i="1">
              <a:solidFill>
                <a:srgbClr val="FFFFFF"/>
              </a:solidFill>
              <a:effectLst>
                <a:outerShdw blurRad="38100" dist="38100" dir="2700000" algn="tl">
                  <a:srgbClr val="000000"/>
                </a:outerShdw>
              </a:effectLst>
              <a:ea typeface="Dotum" pitchFamily="2" charset="-127"/>
            </a:endParaRPr>
          </a:p>
          <a:p>
            <a:pPr>
              <a:buFont typeface="Arial" panose="020B0604020202020204" pitchFamily="34" charset="0"/>
              <a:buNone/>
              <a:defRPr/>
            </a:pPr>
            <a:r>
              <a:rPr lang="en-US" b="1" i="1">
                <a:solidFill>
                  <a:srgbClr val="FFFFFF"/>
                </a:solidFill>
                <a:effectLst>
                  <a:outerShdw blurRad="38100" dist="38100" dir="2700000" algn="tl">
                    <a:srgbClr val="000000"/>
                  </a:outerShdw>
                </a:effectLst>
                <a:ea typeface="Dotum" pitchFamily="2" charset="-127"/>
              </a:rPr>
              <a:t> </a:t>
            </a:r>
            <a:r>
              <a:rPr lang="sr-Latn-CS" altLang="en-US" b="1" i="1">
                <a:solidFill>
                  <a:srgbClr val="FFFFFF"/>
                </a:solidFill>
                <a:effectLst>
                  <a:outerShdw blurRad="38100" dist="38100" dir="2700000" algn="tl">
                    <a:srgbClr val="000000"/>
                  </a:outerShdw>
                </a:effectLst>
                <a:ea typeface="Dotum" pitchFamily="2" charset="-127"/>
              </a:rPr>
              <a:t>fasciculus</a:t>
            </a:r>
          </a:p>
          <a:p>
            <a:pPr>
              <a:buFont typeface="Arial" panose="020B0604020202020204" pitchFamily="34" charset="0"/>
              <a:buNone/>
              <a:defRPr/>
            </a:pPr>
            <a:r>
              <a:rPr lang="sr-Latn-CS" altLang="en-US" b="1" i="1">
                <a:solidFill>
                  <a:srgbClr val="FFFFFF"/>
                </a:solidFill>
                <a:effectLst>
                  <a:outerShdw blurRad="38100" dist="38100" dir="2700000" algn="tl">
                    <a:srgbClr val="000000"/>
                  </a:outerShdw>
                </a:effectLst>
                <a:ea typeface="Dotum" pitchFamily="2" charset="-127"/>
              </a:rPr>
              <a:t> perforans</a:t>
            </a:r>
          </a:p>
        </p:txBody>
      </p:sp>
      <p:sp>
        <p:nvSpPr>
          <p:cNvPr id="66563" name="Rectangle 3">
            <a:extLst>
              <a:ext uri="{FF2B5EF4-FFF2-40B4-BE49-F238E27FC236}">
                <a16:creationId xmlns:a16="http://schemas.microsoft.com/office/drawing/2014/main" id="{398BE25B-BF02-62ED-C486-8A7278BC9278}"/>
              </a:ext>
            </a:extLst>
          </p:cNvPr>
          <p:cNvSpPr/>
          <p:nvPr/>
        </p:nvSpPr>
        <p:spPr>
          <a:xfrm>
            <a:off x="3311525" y="1073150"/>
            <a:ext cx="2520950"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p>
            <a:pPr algn="ctr" eaLnBrk="1" hangingPunct="1">
              <a:buFont typeface="Arial" panose="020B0604020202020204" pitchFamily="34" charset="0"/>
              <a:buNone/>
              <a:defRPr/>
            </a:pPr>
            <a:r>
              <a:rPr lang="en-US" altLang="x-none" sz="2200" b="1" noProof="1">
                <a:solidFill>
                  <a:srgbClr val="FCFEB9"/>
                </a:solidFill>
                <a:effectLst>
                  <a:outerShdw blurRad="38100" dist="38100" dir="2700000">
                    <a:srgbClr val="000000"/>
                  </a:outerShdw>
                </a:effectLst>
                <a:ea typeface="Dotum" panose="020B0600000101010101" pitchFamily="2" charset="-127"/>
                <a:cs typeface="+mn-ea"/>
              </a:rPr>
              <a:t>Entorhinal Cortex</a:t>
            </a:r>
            <a:endParaRPr lang="en-US" altLang="x-none" sz="2200" b="1" noProof="1">
              <a:solidFill>
                <a:srgbClr val="FCFEB9"/>
              </a:solidFill>
              <a:effectLst>
                <a:outerShdw blurRad="38100" dist="38100" dir="2700000">
                  <a:srgbClr val="000000"/>
                </a:outerShdw>
              </a:effectLst>
              <a:ea typeface="Dotum" panose="020B0600000101010101" pitchFamily="2" charset="-127"/>
            </a:endParaRPr>
          </a:p>
          <a:p>
            <a:pPr algn="ctr" eaLnBrk="1" hangingPunct="1">
              <a:buFont typeface="Arial" panose="020B0604020202020204" pitchFamily="34" charset="0"/>
              <a:buNone/>
              <a:defRPr/>
            </a:pPr>
            <a:r>
              <a:rPr lang="en-US" altLang="x-none" sz="2200" b="1" noProof="1">
                <a:solidFill>
                  <a:srgbClr val="FCFEB9"/>
                </a:solidFill>
                <a:effectLst>
                  <a:outerShdw blurRad="38100" dist="38100" dir="2700000">
                    <a:srgbClr val="000000"/>
                  </a:outerShdw>
                </a:effectLst>
                <a:ea typeface="Dotum" panose="020B0600000101010101" pitchFamily="2" charset="-127"/>
                <a:cs typeface="+mn-ea"/>
              </a:rPr>
              <a:t>(Area 28)</a:t>
            </a:r>
            <a:endParaRPr lang="en-US" altLang="x-none" sz="2200" b="1" noProof="1">
              <a:solidFill>
                <a:srgbClr val="FCFEB9"/>
              </a:solidFill>
              <a:effectLst>
                <a:outerShdw blurRad="38100" dist="38100" dir="2700000">
                  <a:srgbClr val="000000"/>
                </a:outerShdw>
              </a:effectLst>
              <a:ea typeface="Dotum" panose="020B0600000101010101" pitchFamily="2" charset="-127"/>
            </a:endParaRPr>
          </a:p>
        </p:txBody>
      </p:sp>
      <p:sp>
        <p:nvSpPr>
          <p:cNvPr id="66564" name="Rectangle 4">
            <a:extLst>
              <a:ext uri="{FF2B5EF4-FFF2-40B4-BE49-F238E27FC236}">
                <a16:creationId xmlns:a16="http://schemas.microsoft.com/office/drawing/2014/main" id="{75513B92-C17A-9C27-FB1D-79FE4FA2900D}"/>
              </a:ext>
            </a:extLst>
          </p:cNvPr>
          <p:cNvSpPr/>
          <p:nvPr/>
        </p:nvSpPr>
        <p:spPr>
          <a:xfrm>
            <a:off x="427038" y="2444750"/>
            <a:ext cx="2522537"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p>
            <a:pPr algn="ctr" eaLnBrk="1" hangingPunct="1">
              <a:buFont typeface="Arial" panose="020B0604020202020204" pitchFamily="34" charset="0"/>
              <a:buNone/>
              <a:defRPr/>
            </a:pP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Formatio </a:t>
            </a:r>
            <a:endParaRPr lang="sr-Latn-CS" altLang="en-US" sz="2200" b="1" noProof="1">
              <a:solidFill>
                <a:srgbClr val="FCFEB9"/>
              </a:solidFill>
              <a:effectLst>
                <a:outerShdw blurRad="38100" dist="38100" dir="2700000">
                  <a:srgbClr val="000000"/>
                </a:outerShdw>
              </a:effectLst>
              <a:ea typeface="Dotum" panose="020B0600000101010101" pitchFamily="2" charset="-127"/>
            </a:endParaRPr>
          </a:p>
          <a:p>
            <a:pPr algn="ctr" eaLnBrk="1" hangingPunct="1">
              <a:buFont typeface="Arial" panose="020B0604020202020204" pitchFamily="34" charset="0"/>
              <a:buNone/>
              <a:defRPr/>
            </a:pP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hippocampi</a:t>
            </a:r>
            <a:endParaRPr lang="sr-Latn-CS" altLang="en-US" sz="2200" b="1" noProof="1">
              <a:solidFill>
                <a:srgbClr val="FCFEB9"/>
              </a:solidFill>
              <a:effectLst>
                <a:outerShdw blurRad="38100" dist="38100" dir="2700000">
                  <a:srgbClr val="000000"/>
                </a:outerShdw>
              </a:effectLst>
              <a:ea typeface="Dotum" panose="020B0600000101010101" pitchFamily="2" charset="-127"/>
            </a:endParaRPr>
          </a:p>
        </p:txBody>
      </p:sp>
      <p:sp>
        <p:nvSpPr>
          <p:cNvPr id="66565" name="Rectangle 5">
            <a:extLst>
              <a:ext uri="{FF2B5EF4-FFF2-40B4-BE49-F238E27FC236}">
                <a16:creationId xmlns:a16="http://schemas.microsoft.com/office/drawing/2014/main" id="{56414C49-8DE7-69A5-3DB0-4A66CF568D48}"/>
              </a:ext>
            </a:extLst>
          </p:cNvPr>
          <p:cNvSpPr/>
          <p:nvPr/>
        </p:nvSpPr>
        <p:spPr>
          <a:xfrm>
            <a:off x="427038" y="5264150"/>
            <a:ext cx="2522537"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p>
            <a:pPr algn="ctr" eaLnBrk="1" hangingPunct="1">
              <a:buFont typeface="Arial" panose="020B0604020202020204" pitchFamily="34" charset="0"/>
              <a:buNone/>
              <a:defRPr/>
            </a:pP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Corpora</a:t>
            </a:r>
            <a:br>
              <a:rPr lang="sr-Latn-CS" altLang="en-US" sz="2200" b="1" dirty="0">
                <a:solidFill>
                  <a:srgbClr val="FCFEB9"/>
                </a:solidFill>
                <a:effectLst>
                  <a:outerShdw blurRad="38100" dist="38100" dir="2700000">
                    <a:srgbClr val="000000"/>
                  </a:outerShdw>
                </a:effectLst>
                <a:ea typeface="Dotum" panose="020B0600000101010101" pitchFamily="2" charset="-127"/>
              </a:rPr>
            </a:b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mammilaria</a:t>
            </a:r>
            <a:endParaRPr lang="sr-Latn-CS" altLang="en-US" sz="2200" b="1" noProof="1">
              <a:solidFill>
                <a:srgbClr val="FCFEB9"/>
              </a:solidFill>
              <a:effectLst>
                <a:outerShdw blurRad="38100" dist="38100" dir="2700000">
                  <a:srgbClr val="000000"/>
                </a:outerShdw>
              </a:effectLst>
              <a:ea typeface="Dotum" panose="020B0600000101010101" pitchFamily="2" charset="-127"/>
            </a:endParaRPr>
          </a:p>
        </p:txBody>
      </p:sp>
      <p:sp>
        <p:nvSpPr>
          <p:cNvPr id="66566" name="Rectangle 6">
            <a:extLst>
              <a:ext uri="{FF2B5EF4-FFF2-40B4-BE49-F238E27FC236}">
                <a16:creationId xmlns:a16="http://schemas.microsoft.com/office/drawing/2014/main" id="{89AEAE66-B568-FA4F-16B8-7BB0C1EE1280}"/>
              </a:ext>
            </a:extLst>
          </p:cNvPr>
          <p:cNvSpPr/>
          <p:nvPr/>
        </p:nvSpPr>
        <p:spPr>
          <a:xfrm>
            <a:off x="6126163" y="2444750"/>
            <a:ext cx="2519362"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p>
            <a:pPr algn="ctr" eaLnBrk="1" hangingPunct="1">
              <a:buFont typeface="Arial" panose="020B0604020202020204" pitchFamily="34" charset="0"/>
              <a:buNone/>
              <a:defRPr/>
            </a:pP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Gyrus</a:t>
            </a:r>
            <a:br>
              <a:rPr lang="sr-Latn-CS" altLang="en-US" sz="2200" b="1" dirty="0">
                <a:solidFill>
                  <a:srgbClr val="FCFEB9"/>
                </a:solidFill>
                <a:effectLst>
                  <a:outerShdw blurRad="38100" dist="38100" dir="2700000">
                    <a:srgbClr val="000000"/>
                  </a:outerShdw>
                </a:effectLst>
                <a:ea typeface="Dotum" panose="020B0600000101010101" pitchFamily="2" charset="-127"/>
              </a:rPr>
            </a:b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cinguli</a:t>
            </a:r>
            <a:endParaRPr lang="sr-Latn-CS" altLang="en-US" sz="2200" b="1" noProof="1">
              <a:solidFill>
                <a:srgbClr val="FCFEB9"/>
              </a:solidFill>
              <a:effectLst>
                <a:outerShdw blurRad="38100" dist="38100" dir="2700000">
                  <a:srgbClr val="000000"/>
                </a:outerShdw>
              </a:effectLst>
              <a:ea typeface="Dotum" panose="020B0600000101010101" pitchFamily="2" charset="-127"/>
            </a:endParaRPr>
          </a:p>
        </p:txBody>
      </p:sp>
      <p:sp>
        <p:nvSpPr>
          <p:cNvPr id="66567" name="Rectangle 7">
            <a:extLst>
              <a:ext uri="{FF2B5EF4-FFF2-40B4-BE49-F238E27FC236}">
                <a16:creationId xmlns:a16="http://schemas.microsoft.com/office/drawing/2014/main" id="{03D06C6C-6E88-C8B9-E010-0E0A612DB6D4}"/>
              </a:ext>
            </a:extLst>
          </p:cNvPr>
          <p:cNvSpPr/>
          <p:nvPr/>
        </p:nvSpPr>
        <p:spPr>
          <a:xfrm>
            <a:off x="6126163" y="5264150"/>
            <a:ext cx="2803525" cy="1130300"/>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wrap="none" lIns="92075" tIns="46038" rIns="92075" bIns="46038" anchor="ctr"/>
          <a:lstStyle/>
          <a:p>
            <a:pPr algn="ctr" eaLnBrk="1" hangingPunct="1">
              <a:buFont typeface="Arial" panose="020B0604020202020204" pitchFamily="34" charset="0"/>
              <a:buNone/>
              <a:defRPr/>
            </a:pPr>
            <a:r>
              <a:rPr lang="sr-Latn-CS" altLang="en-US" sz="2200" b="1" noProof="1">
                <a:solidFill>
                  <a:srgbClr val="FCFEB9"/>
                </a:solidFill>
                <a:effectLst>
                  <a:outerShdw blurRad="38100" dist="38100" dir="2700000">
                    <a:srgbClr val="000000"/>
                  </a:outerShdw>
                </a:effectLst>
                <a:ea typeface="Dotum" panose="020B0600000101010101" pitchFamily="2" charset="-127"/>
                <a:cs typeface="+mn-ea"/>
              </a:rPr>
              <a:t>Nc. Anterior thalami</a:t>
            </a:r>
            <a:endParaRPr lang="sr-Latn-CS" altLang="en-US" sz="2200" b="1" noProof="1">
              <a:solidFill>
                <a:srgbClr val="FCFEB9"/>
              </a:solidFill>
              <a:effectLst>
                <a:outerShdw blurRad="38100" dist="38100" dir="2700000">
                  <a:srgbClr val="000000"/>
                </a:outerShdw>
              </a:effectLst>
              <a:ea typeface="Dotum" panose="020B0600000101010101" pitchFamily="2" charset="-127"/>
            </a:endParaRPr>
          </a:p>
        </p:txBody>
      </p:sp>
      <p:sp>
        <p:nvSpPr>
          <p:cNvPr id="114696" name="Line 8">
            <a:extLst>
              <a:ext uri="{FF2B5EF4-FFF2-40B4-BE49-F238E27FC236}">
                <a16:creationId xmlns:a16="http://schemas.microsoft.com/office/drawing/2014/main" id="{36B808E4-697A-E9B6-E92E-CF1C123BAC18}"/>
              </a:ext>
            </a:extLst>
          </p:cNvPr>
          <p:cNvSpPr>
            <a:spLocks noChangeShapeType="1"/>
          </p:cNvSpPr>
          <p:nvPr/>
        </p:nvSpPr>
        <p:spPr bwMode="auto">
          <a:xfrm>
            <a:off x="1617663" y="3886200"/>
            <a:ext cx="0" cy="1371600"/>
          </a:xfrm>
          <a:prstGeom prst="line">
            <a:avLst/>
          </a:prstGeom>
          <a:noFill/>
          <a:ln w="50799">
            <a:solidFill>
              <a:schemeClr val="folHlink"/>
            </a:solidFill>
            <a:round/>
            <a:headEnd/>
            <a:tailEnd type="stealth" w="med" len="lg"/>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697" name="Line 9">
            <a:extLst>
              <a:ext uri="{FF2B5EF4-FFF2-40B4-BE49-F238E27FC236}">
                <a16:creationId xmlns:a16="http://schemas.microsoft.com/office/drawing/2014/main" id="{CCD84E4E-B913-C3D4-8BF8-5B3C2E276DB8}"/>
              </a:ext>
            </a:extLst>
          </p:cNvPr>
          <p:cNvSpPr>
            <a:spLocks noChangeShapeType="1"/>
          </p:cNvSpPr>
          <p:nvPr/>
        </p:nvSpPr>
        <p:spPr bwMode="auto">
          <a:xfrm>
            <a:off x="7456488" y="3886200"/>
            <a:ext cx="0" cy="1371600"/>
          </a:xfrm>
          <a:prstGeom prst="line">
            <a:avLst/>
          </a:prstGeom>
          <a:noFill/>
          <a:ln w="50799">
            <a:solidFill>
              <a:schemeClr val="folHlink"/>
            </a:solidFill>
            <a:round/>
            <a:headEnd type="stealth" w="med" len="lg"/>
            <a:tailEnd/>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698" name="Line 10">
            <a:extLst>
              <a:ext uri="{FF2B5EF4-FFF2-40B4-BE49-F238E27FC236}">
                <a16:creationId xmlns:a16="http://schemas.microsoft.com/office/drawing/2014/main" id="{716C9F70-C169-3A18-FA49-885928695E6C}"/>
              </a:ext>
            </a:extLst>
          </p:cNvPr>
          <p:cNvSpPr>
            <a:spLocks noChangeShapeType="1"/>
          </p:cNvSpPr>
          <p:nvPr/>
        </p:nvSpPr>
        <p:spPr bwMode="auto">
          <a:xfrm>
            <a:off x="3024188" y="6019800"/>
            <a:ext cx="2954337" cy="0"/>
          </a:xfrm>
          <a:prstGeom prst="line">
            <a:avLst/>
          </a:prstGeom>
          <a:noFill/>
          <a:ln w="50799">
            <a:solidFill>
              <a:schemeClr val="folHlink"/>
            </a:solidFill>
            <a:round/>
            <a:headEnd/>
            <a:tailEnd type="stealth" w="med" len="lg"/>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699" name="Line 11">
            <a:extLst>
              <a:ext uri="{FF2B5EF4-FFF2-40B4-BE49-F238E27FC236}">
                <a16:creationId xmlns:a16="http://schemas.microsoft.com/office/drawing/2014/main" id="{64476CBC-A85E-B373-3681-DE9FF149D5E7}"/>
              </a:ext>
            </a:extLst>
          </p:cNvPr>
          <p:cNvSpPr>
            <a:spLocks noChangeShapeType="1"/>
          </p:cNvSpPr>
          <p:nvPr/>
        </p:nvSpPr>
        <p:spPr bwMode="auto">
          <a:xfrm>
            <a:off x="1617663" y="4495800"/>
            <a:ext cx="4994275" cy="0"/>
          </a:xfrm>
          <a:prstGeom prst="line">
            <a:avLst/>
          </a:prstGeom>
          <a:noFill/>
          <a:ln w="50799">
            <a:solidFill>
              <a:schemeClr val="folHlink"/>
            </a:solidFill>
            <a:round/>
            <a:headEnd/>
            <a:tailEnd/>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700" name="Line 12">
            <a:extLst>
              <a:ext uri="{FF2B5EF4-FFF2-40B4-BE49-F238E27FC236}">
                <a16:creationId xmlns:a16="http://schemas.microsoft.com/office/drawing/2014/main" id="{F956EBDA-127A-5BE5-97B0-18B9B4C236D7}"/>
              </a:ext>
            </a:extLst>
          </p:cNvPr>
          <p:cNvSpPr>
            <a:spLocks noChangeShapeType="1"/>
          </p:cNvSpPr>
          <p:nvPr/>
        </p:nvSpPr>
        <p:spPr bwMode="auto">
          <a:xfrm>
            <a:off x="6611938" y="4495800"/>
            <a:ext cx="0" cy="762000"/>
          </a:xfrm>
          <a:prstGeom prst="line">
            <a:avLst/>
          </a:prstGeom>
          <a:noFill/>
          <a:ln w="50799">
            <a:solidFill>
              <a:schemeClr val="folHlink"/>
            </a:solidFill>
            <a:round/>
            <a:headEnd/>
            <a:tailEnd type="stealth" w="med" len="lg"/>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701" name="Line 13">
            <a:extLst>
              <a:ext uri="{FF2B5EF4-FFF2-40B4-BE49-F238E27FC236}">
                <a16:creationId xmlns:a16="http://schemas.microsoft.com/office/drawing/2014/main" id="{937F57CC-4A5F-8508-DCD5-B467E08739D4}"/>
              </a:ext>
            </a:extLst>
          </p:cNvPr>
          <p:cNvSpPr>
            <a:spLocks noChangeShapeType="1"/>
          </p:cNvSpPr>
          <p:nvPr/>
        </p:nvSpPr>
        <p:spPr bwMode="auto">
          <a:xfrm>
            <a:off x="1643063" y="1714500"/>
            <a:ext cx="0" cy="685800"/>
          </a:xfrm>
          <a:prstGeom prst="line">
            <a:avLst/>
          </a:prstGeom>
          <a:noFill/>
          <a:ln w="50799">
            <a:solidFill>
              <a:schemeClr val="folHlink"/>
            </a:solidFill>
            <a:round/>
            <a:headEnd/>
            <a:tailEnd type="stealth" w="med" len="lg"/>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702" name="Line 14">
            <a:extLst>
              <a:ext uri="{FF2B5EF4-FFF2-40B4-BE49-F238E27FC236}">
                <a16:creationId xmlns:a16="http://schemas.microsoft.com/office/drawing/2014/main" id="{7D0B77B0-D7F9-3FC6-35BD-EEAE4709B2D4}"/>
              </a:ext>
            </a:extLst>
          </p:cNvPr>
          <p:cNvSpPr>
            <a:spLocks noChangeShapeType="1"/>
          </p:cNvSpPr>
          <p:nvPr/>
        </p:nvSpPr>
        <p:spPr bwMode="auto">
          <a:xfrm>
            <a:off x="1617663" y="1676400"/>
            <a:ext cx="1617662" cy="0"/>
          </a:xfrm>
          <a:prstGeom prst="line">
            <a:avLst/>
          </a:prstGeom>
          <a:noFill/>
          <a:ln w="50799">
            <a:solidFill>
              <a:schemeClr val="folHlink"/>
            </a:solidFill>
            <a:round/>
            <a:headEnd/>
            <a:tailEnd/>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703" name="Line 15">
            <a:extLst>
              <a:ext uri="{FF2B5EF4-FFF2-40B4-BE49-F238E27FC236}">
                <a16:creationId xmlns:a16="http://schemas.microsoft.com/office/drawing/2014/main" id="{AC7FEF80-7668-9DBD-9F6F-2FFFEABFEC8D}"/>
              </a:ext>
            </a:extLst>
          </p:cNvPr>
          <p:cNvSpPr>
            <a:spLocks noChangeShapeType="1"/>
          </p:cNvSpPr>
          <p:nvPr/>
        </p:nvSpPr>
        <p:spPr bwMode="auto">
          <a:xfrm>
            <a:off x="5978525" y="1676400"/>
            <a:ext cx="1477963" cy="0"/>
          </a:xfrm>
          <a:prstGeom prst="line">
            <a:avLst/>
          </a:prstGeom>
          <a:noFill/>
          <a:ln w="50799">
            <a:solidFill>
              <a:schemeClr val="folHlink"/>
            </a:solidFill>
            <a:round/>
            <a:headEnd type="stealth" w="med" len="lg"/>
            <a:tailEnd/>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114704" name="Line 16">
            <a:extLst>
              <a:ext uri="{FF2B5EF4-FFF2-40B4-BE49-F238E27FC236}">
                <a16:creationId xmlns:a16="http://schemas.microsoft.com/office/drawing/2014/main" id="{3F19F4E5-1582-9F68-6F85-C9934E3ECA48}"/>
              </a:ext>
            </a:extLst>
          </p:cNvPr>
          <p:cNvSpPr>
            <a:spLocks noChangeShapeType="1"/>
          </p:cNvSpPr>
          <p:nvPr/>
        </p:nvSpPr>
        <p:spPr bwMode="auto">
          <a:xfrm>
            <a:off x="7456488" y="1676400"/>
            <a:ext cx="0" cy="762000"/>
          </a:xfrm>
          <a:prstGeom prst="line">
            <a:avLst/>
          </a:prstGeom>
          <a:noFill/>
          <a:ln w="50799">
            <a:solidFill>
              <a:schemeClr val="folHlink"/>
            </a:solidFill>
            <a:round/>
            <a:headEnd/>
            <a:tailEnd/>
          </a:ln>
          <a:effectLst>
            <a:outerShdw algn="ctr" rotWithShape="0">
              <a:schemeClr val="tx2"/>
            </a:outerShdw>
          </a:effectLst>
          <a:extLst>
            <a:ext uri="{909E8E84-426E-40DD-AFC4-6F175D3DCCD1}">
              <a14:hiddenFill xmlns:a14="http://schemas.microsoft.com/office/drawing/2010/main">
                <a:noFill/>
              </a14:hiddenFill>
            </a:ext>
          </a:extLst>
        </p:spPr>
        <p:txBody>
          <a:bodyPr/>
          <a:lstStyle/>
          <a:p>
            <a:endParaRPr lang="en-GB"/>
          </a:p>
        </p:txBody>
      </p:sp>
      <p:sp>
        <p:nvSpPr>
          <p:cNvPr id="66577" name="Rectangle 17">
            <a:extLst>
              <a:ext uri="{FF2B5EF4-FFF2-40B4-BE49-F238E27FC236}">
                <a16:creationId xmlns:a16="http://schemas.microsoft.com/office/drawing/2014/main" id="{1B6198B7-5CAE-62F2-32CA-AE9979A23CC9}"/>
              </a:ext>
            </a:extLst>
          </p:cNvPr>
          <p:cNvSpPr/>
          <p:nvPr/>
        </p:nvSpPr>
        <p:spPr>
          <a:xfrm>
            <a:off x="3221038" y="6148388"/>
            <a:ext cx="2405062" cy="647700"/>
          </a:xfrm>
          <a:prstGeom prst="rect">
            <a:avLst/>
          </a:prstGeom>
          <a:noFill/>
          <a:ln w="9525">
            <a:noFill/>
          </a:ln>
        </p:spPr>
        <p:txBody>
          <a:bodyPr wrap="none" lIns="92075" tIns="46038" rIns="92075" bIns="46038">
            <a:spAutoFit/>
          </a:bodyPr>
          <a:lstStyle/>
          <a:p>
            <a:pPr eaLnBrk="1" hangingPunct="1">
              <a:buFont typeface="Arial" panose="020B0604020202020204" pitchFamily="34" charset="0"/>
              <a:buNone/>
              <a:defRPr/>
            </a:pPr>
            <a:r>
              <a:rPr lang="sr-Latn-CS" altLang="en-US" b="1" i="1" noProof="1">
                <a:solidFill>
                  <a:srgbClr val="FFFFFF"/>
                </a:solidFill>
                <a:effectLst>
                  <a:outerShdw blurRad="38100" dist="38100" dir="2700000">
                    <a:srgbClr val="000000"/>
                  </a:outerShdw>
                </a:effectLst>
                <a:ea typeface="Dotum" panose="020B0600000101010101" pitchFamily="2" charset="-127"/>
                <a:cs typeface="+mn-ea"/>
              </a:rPr>
              <a:t>Tractus </a:t>
            </a:r>
            <a:br>
              <a:rPr lang="sr-Latn-CS" altLang="en-US" b="1" i="1" dirty="0">
                <a:solidFill>
                  <a:srgbClr val="FFFFFF"/>
                </a:solidFill>
                <a:effectLst>
                  <a:outerShdw blurRad="38100" dist="38100" dir="2700000">
                    <a:srgbClr val="000000"/>
                  </a:outerShdw>
                </a:effectLst>
                <a:ea typeface="Dotum" panose="020B0600000101010101" pitchFamily="2" charset="-127"/>
              </a:rPr>
            </a:br>
            <a:r>
              <a:rPr lang="sr-Latn-CS" altLang="en-US" b="1" i="1" noProof="1">
                <a:solidFill>
                  <a:srgbClr val="FFFFFF"/>
                </a:solidFill>
                <a:effectLst>
                  <a:outerShdw blurRad="38100" dist="38100" dir="2700000">
                    <a:srgbClr val="000000"/>
                  </a:outerShdw>
                </a:effectLst>
                <a:ea typeface="Dotum" panose="020B0600000101010101" pitchFamily="2" charset="-127"/>
                <a:cs typeface="+mn-ea"/>
              </a:rPr>
              <a:t>mammilothalamicus</a:t>
            </a:r>
            <a:endParaRPr lang="sr-Latn-CS" altLang="en-US" b="1" i="1" noProof="1">
              <a:solidFill>
                <a:srgbClr val="FFFFFF"/>
              </a:solidFill>
              <a:effectLst>
                <a:outerShdw blurRad="38100" dist="38100" dir="2700000">
                  <a:srgbClr val="000000"/>
                </a:outerShdw>
              </a:effectLst>
              <a:ea typeface="Dotum" panose="020B0600000101010101" pitchFamily="2" charset="-127"/>
            </a:endParaRPr>
          </a:p>
        </p:txBody>
      </p:sp>
      <p:sp>
        <p:nvSpPr>
          <p:cNvPr id="66578" name="Rectangle 18">
            <a:extLst>
              <a:ext uri="{FF2B5EF4-FFF2-40B4-BE49-F238E27FC236}">
                <a16:creationId xmlns:a16="http://schemas.microsoft.com/office/drawing/2014/main" id="{DEC0C390-B960-2FE6-9289-64C547FA649F}"/>
              </a:ext>
            </a:extLst>
          </p:cNvPr>
          <p:cNvSpPr/>
          <p:nvPr/>
        </p:nvSpPr>
        <p:spPr>
          <a:xfrm>
            <a:off x="1673225" y="3862388"/>
            <a:ext cx="728663" cy="366712"/>
          </a:xfrm>
          <a:prstGeom prst="rect">
            <a:avLst/>
          </a:prstGeom>
          <a:noFill/>
          <a:ln w="9525">
            <a:noFill/>
          </a:ln>
        </p:spPr>
        <p:txBody>
          <a:bodyPr wrap="none" lIns="92075" tIns="46038" rIns="92075" bIns="46038">
            <a:spAutoFit/>
          </a:bodyPr>
          <a:lstStyle/>
          <a:p>
            <a:pPr eaLnBrk="1" hangingPunct="1">
              <a:buFont typeface="Arial" panose="020B0604020202020204" pitchFamily="34" charset="0"/>
              <a:buNone/>
              <a:defRPr/>
            </a:pPr>
            <a:r>
              <a:rPr lang="en-US" altLang="x-none" b="1" i="1" noProof="1">
                <a:solidFill>
                  <a:srgbClr val="FFFFFF"/>
                </a:solidFill>
                <a:effectLst>
                  <a:outerShdw blurRad="38100" dist="38100" dir="2700000">
                    <a:srgbClr val="000000"/>
                  </a:outerShdw>
                </a:effectLst>
                <a:ea typeface="Dotum" panose="020B0600000101010101" pitchFamily="2" charset="-127"/>
                <a:cs typeface="+mn-ea"/>
              </a:rPr>
              <a:t>fornix</a:t>
            </a:r>
            <a:endParaRPr lang="en-US" altLang="x-none" b="1" i="1" noProof="1">
              <a:solidFill>
                <a:srgbClr val="FFFFFF"/>
              </a:solidFill>
              <a:effectLst>
                <a:outerShdw blurRad="38100" dist="38100" dir="2700000">
                  <a:srgbClr val="000000"/>
                </a:outerShdw>
              </a:effectLst>
              <a:ea typeface="Dotum" panose="020B0600000101010101" pitchFamily="2" charset="-127"/>
            </a:endParaRPr>
          </a:p>
        </p:txBody>
      </p:sp>
      <p:sp>
        <p:nvSpPr>
          <p:cNvPr id="66579" name="Rectangle 19">
            <a:extLst>
              <a:ext uri="{FF2B5EF4-FFF2-40B4-BE49-F238E27FC236}">
                <a16:creationId xmlns:a16="http://schemas.microsoft.com/office/drawing/2014/main" id="{8FB7F753-5C05-563A-420D-4D88795832C9}"/>
              </a:ext>
            </a:extLst>
          </p:cNvPr>
          <p:cNvSpPr/>
          <p:nvPr/>
        </p:nvSpPr>
        <p:spPr>
          <a:xfrm>
            <a:off x="6259513" y="1652588"/>
            <a:ext cx="1066800" cy="366712"/>
          </a:xfrm>
          <a:prstGeom prst="rect">
            <a:avLst/>
          </a:prstGeom>
          <a:noFill/>
          <a:ln w="9525">
            <a:noFill/>
          </a:ln>
        </p:spPr>
        <p:txBody>
          <a:bodyPr wrap="none" lIns="92075" tIns="46038" rIns="92075" bIns="46038">
            <a:spAutoFit/>
          </a:bodyPr>
          <a:lstStyle/>
          <a:p>
            <a:pPr eaLnBrk="1" hangingPunct="1">
              <a:buFont typeface="Arial" panose="020B0604020202020204" pitchFamily="34" charset="0"/>
              <a:buNone/>
              <a:defRPr/>
            </a:pPr>
            <a:r>
              <a:rPr lang="en-US" altLang="x-none" b="1" i="1" noProof="1">
                <a:solidFill>
                  <a:srgbClr val="FFFFFF"/>
                </a:solidFill>
                <a:effectLst>
                  <a:outerShdw blurRad="38100" dist="38100" dir="2700000">
                    <a:srgbClr val="000000"/>
                  </a:outerShdw>
                </a:effectLst>
                <a:ea typeface="Dotum" panose="020B0600000101010101" pitchFamily="2" charset="-127"/>
                <a:cs typeface="+mn-ea"/>
              </a:rPr>
              <a:t>cingulum</a:t>
            </a:r>
            <a:endParaRPr lang="en-US" altLang="x-none" b="1" i="1" noProof="1">
              <a:solidFill>
                <a:srgbClr val="FFFFFF"/>
              </a:solidFill>
              <a:effectLst>
                <a:outerShdw blurRad="38100" dist="38100" dir="2700000">
                  <a:srgbClr val="000000"/>
                </a:outerShdw>
              </a:effectLst>
              <a:ea typeface="Dotum" panose="020B0600000101010101" pitchFamily="2" charset="-127"/>
            </a:endParaRPr>
          </a:p>
        </p:txBody>
      </p:sp>
      <p:sp>
        <p:nvSpPr>
          <p:cNvPr id="66580" name="Rectangle 20">
            <a:extLst>
              <a:ext uri="{FF2B5EF4-FFF2-40B4-BE49-F238E27FC236}">
                <a16:creationId xmlns:a16="http://schemas.microsoft.com/office/drawing/2014/main" id="{A734BBAA-084A-2DD2-197D-EF4B19BC3FBD}"/>
              </a:ext>
            </a:extLst>
          </p:cNvPr>
          <p:cNvSpPr/>
          <p:nvPr/>
        </p:nvSpPr>
        <p:spPr>
          <a:xfrm>
            <a:off x="7581900" y="4278313"/>
            <a:ext cx="1416050" cy="549275"/>
          </a:xfrm>
          <a:prstGeom prst="rect">
            <a:avLst/>
          </a:prstGeom>
          <a:noFill/>
          <a:ln w="9525">
            <a:noFill/>
          </a:ln>
        </p:spPr>
        <p:txBody>
          <a:bodyPr wrap="none" lIns="92075" tIns="46038" rIns="92075" bIns="46038">
            <a:spAutoFit/>
          </a:bodyPr>
          <a:lstStyle/>
          <a:p>
            <a:pPr eaLnBrk="1" hangingPunct="1">
              <a:buFont typeface="Arial" panose="020B0604020202020204" pitchFamily="34" charset="0"/>
              <a:buNone/>
              <a:defRPr/>
            </a:pPr>
            <a:r>
              <a:rPr lang="en-US" altLang="x-none" sz="1500" b="1" i="1" noProof="1">
                <a:solidFill>
                  <a:srgbClr val="FFFFFF"/>
                </a:solidFill>
                <a:effectLst>
                  <a:outerShdw blurRad="38100" dist="38100" dir="2700000">
                    <a:srgbClr val="000000"/>
                  </a:outerShdw>
                </a:effectLst>
                <a:ea typeface="Dotum" panose="020B0600000101010101" pitchFamily="2" charset="-127"/>
                <a:cs typeface="+mn-ea"/>
              </a:rPr>
              <a:t>thalamocortical</a:t>
            </a:r>
            <a:endParaRPr lang="en-US" altLang="x-none" sz="1500" b="1" i="1" noProof="1">
              <a:solidFill>
                <a:srgbClr val="FFFFFF"/>
              </a:solidFill>
              <a:effectLst>
                <a:outerShdw blurRad="38100" dist="38100" dir="2700000">
                  <a:srgbClr val="000000"/>
                </a:outerShdw>
              </a:effectLst>
              <a:ea typeface="Dotum" panose="020B0600000101010101" pitchFamily="2" charset="-127"/>
            </a:endParaRPr>
          </a:p>
          <a:p>
            <a:pPr eaLnBrk="1" hangingPunct="1">
              <a:buFont typeface="Arial" panose="020B0604020202020204" pitchFamily="34" charset="0"/>
              <a:buNone/>
              <a:defRPr/>
            </a:pPr>
            <a:r>
              <a:rPr lang="en-US" altLang="x-none" sz="1500" b="1" i="1" noProof="1">
                <a:solidFill>
                  <a:srgbClr val="FFFFFF"/>
                </a:solidFill>
                <a:effectLst>
                  <a:outerShdw blurRad="38100" dist="38100" dir="2700000">
                    <a:srgbClr val="000000"/>
                  </a:outerShdw>
                </a:effectLst>
                <a:ea typeface="Dotum" panose="020B0600000101010101" pitchFamily="2" charset="-127"/>
                <a:cs typeface="+mn-ea"/>
              </a:rPr>
              <a:t>      radiation</a:t>
            </a:r>
            <a:endParaRPr lang="en-US" altLang="x-none" sz="1500" b="1" i="1" noProof="1">
              <a:solidFill>
                <a:srgbClr val="FFFFFF"/>
              </a:solidFill>
              <a:effectLst>
                <a:outerShdw blurRad="38100" dist="38100" dir="2700000">
                  <a:srgbClr val="000000"/>
                </a:outerShdw>
              </a:effectLst>
              <a:ea typeface="Dotum" panose="020B0600000101010101" pitchFamily="2" charset="-127"/>
            </a:endParaRPr>
          </a:p>
        </p:txBody>
      </p:sp>
      <p:sp>
        <p:nvSpPr>
          <p:cNvPr id="66581" name="Rectangle 21">
            <a:extLst>
              <a:ext uri="{FF2B5EF4-FFF2-40B4-BE49-F238E27FC236}">
                <a16:creationId xmlns:a16="http://schemas.microsoft.com/office/drawing/2014/main" id="{3443111C-E3C9-68D9-C6F9-8B1B56214D3B}"/>
              </a:ext>
            </a:extLst>
          </p:cNvPr>
          <p:cNvSpPr/>
          <p:nvPr/>
        </p:nvSpPr>
        <p:spPr>
          <a:xfrm>
            <a:off x="0" y="236538"/>
            <a:ext cx="9001125" cy="461962"/>
          </a:xfrm>
          <a:prstGeom prst="rect">
            <a:avLst/>
          </a:prstGeom>
          <a:solidFill>
            <a:schemeClr val="bg1"/>
          </a:solidFill>
          <a:ln w="12699" cap="flat" cmpd="sng">
            <a:solidFill>
              <a:schemeClr val="tx1"/>
            </a:solidFill>
            <a:prstDash val="solid"/>
            <a:miter/>
            <a:headEnd type="none" w="med" len="med"/>
            <a:tailEnd type="none" w="med" len="med"/>
          </a:ln>
          <a:effectLst>
            <a:outerShdw dist="107763" dir="2699999" algn="ctr" rotWithShape="0">
              <a:schemeClr val="tx2"/>
            </a:outerShdw>
          </a:effectLst>
        </p:spPr>
        <p:txBody>
          <a:bodyPr lIns="92075" tIns="46038" rIns="92075" bIns="46038">
            <a:spAutoFit/>
          </a:bodyPr>
          <a:lstStyle/>
          <a:p>
            <a:pPr algn="r" eaLnBrk="1" hangingPunct="1">
              <a:buFont typeface="Arial" panose="020B0604020202020204" pitchFamily="34" charset="0"/>
              <a:buNone/>
              <a:defRPr/>
            </a:pPr>
            <a:r>
              <a:rPr lang="en-GB" altLang="x-none" sz="2400" b="1" i="1" noProof="1">
                <a:solidFill>
                  <a:srgbClr val="FFFFFF"/>
                </a:solidFill>
                <a:effectLst>
                  <a:outerShdw blurRad="38100" dist="38100" dir="2700000">
                    <a:srgbClr val="000000"/>
                  </a:outerShdw>
                </a:effectLst>
                <a:latin typeface="Times" charset="0"/>
                <a:ea typeface="Dotum" panose="020B0600000101010101" pitchFamily="2" charset="-127"/>
                <a:cs typeface="+mn-ea"/>
              </a:rPr>
              <a:t>Papez circuit </a:t>
            </a:r>
            <a:r>
              <a:rPr lang="sr-Latn-CS" altLang="en-US" sz="2400" b="1" i="1" noProof="1">
                <a:solidFill>
                  <a:srgbClr val="FFFFFF"/>
                </a:solidFill>
                <a:effectLst>
                  <a:outerShdw blurRad="38100" dist="38100" dir="2700000">
                    <a:srgbClr val="000000"/>
                  </a:outerShdw>
                </a:effectLst>
                <a:latin typeface="Times" charset="0"/>
                <a:ea typeface="Dotum" panose="020B0600000101010101" pitchFamily="2" charset="-127"/>
                <a:cs typeface="+mn-ea"/>
              </a:rPr>
              <a:t>(</a:t>
            </a:r>
            <a:r>
              <a:rPr lang="en-GB" altLang="en-US" sz="2400" b="1" i="1" noProof="1">
                <a:solidFill>
                  <a:srgbClr val="FFFFFF"/>
                </a:solidFill>
                <a:effectLst>
                  <a:outerShdw blurRad="38100" dist="38100" dir="2700000">
                    <a:srgbClr val="000000"/>
                  </a:outerShdw>
                </a:effectLst>
                <a:latin typeface="Times" charset="0"/>
                <a:ea typeface="Dotum" panose="020B0600000101010101" pitchFamily="2" charset="-127"/>
                <a:cs typeface="+mn-ea"/>
              </a:rPr>
              <a:t>medial limbic circuit of telencephalon</a:t>
            </a:r>
            <a:r>
              <a:rPr lang="sr-Cyrl-CS" altLang="en-US" sz="2400" b="1" i="1" noProof="1">
                <a:solidFill>
                  <a:srgbClr val="FFFFFF"/>
                </a:solidFill>
                <a:effectLst>
                  <a:outerShdw blurRad="38100" dist="38100" dir="2700000">
                    <a:srgbClr val="000000"/>
                  </a:outerShdw>
                </a:effectLst>
                <a:latin typeface="Times" charset="0"/>
                <a:ea typeface="Dotum" panose="020B0600000101010101" pitchFamily="2" charset="-127"/>
                <a:cs typeface="+mn-ea"/>
              </a:rPr>
              <a:t>)</a:t>
            </a:r>
            <a:r>
              <a:rPr lang="en-US" altLang="x-none" sz="2400" b="1" i="1" noProof="1">
                <a:solidFill>
                  <a:srgbClr val="FFFFFF"/>
                </a:solidFill>
                <a:effectLst>
                  <a:outerShdw blurRad="38100" dist="38100" dir="2700000">
                    <a:srgbClr val="000000"/>
                  </a:outerShdw>
                </a:effectLst>
                <a:latin typeface="Times" charset="0"/>
                <a:ea typeface="Dotum" panose="020B0600000101010101" pitchFamily="2" charset="-127"/>
                <a:cs typeface="+mn-ea"/>
              </a:rPr>
              <a:t>    </a:t>
            </a:r>
            <a:endParaRPr lang="en-US" altLang="x-none" sz="2400" b="1" i="1" noProof="1">
              <a:solidFill>
                <a:srgbClr val="FFFFFF"/>
              </a:solidFill>
              <a:effectLst>
                <a:outerShdw blurRad="38100" dist="38100" dir="2700000">
                  <a:srgbClr val="000000"/>
                </a:outerShdw>
              </a:effectLst>
              <a:latin typeface="Times" charset="0"/>
              <a:ea typeface="Dotum" panose="020B0600000101010101" pitchFamily="2" charset="-127"/>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8193">
            <a:extLst>
              <a:ext uri="{FF2B5EF4-FFF2-40B4-BE49-F238E27FC236}">
                <a16:creationId xmlns:a16="http://schemas.microsoft.com/office/drawing/2014/main" id="{C1C3E221-6935-610E-7B0D-5DA03C6895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557338"/>
            <a:ext cx="5238750" cy="393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4">
            <a:extLst>
              <a:ext uri="{FF2B5EF4-FFF2-40B4-BE49-F238E27FC236}">
                <a16:creationId xmlns:a16="http://schemas.microsoft.com/office/drawing/2014/main" id="{03941ED3-CEA3-B342-622C-B9E83BB1AF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71" r="37537" b="37401"/>
          <a:stretch>
            <a:fillRect/>
          </a:stretch>
        </p:blipFill>
        <p:spPr bwMode="auto">
          <a:xfrm>
            <a:off x="5364163" y="2060575"/>
            <a:ext cx="3740150"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JK362">
            <a:extLst>
              <a:ext uri="{FF2B5EF4-FFF2-40B4-BE49-F238E27FC236}">
                <a16:creationId xmlns:a16="http://schemas.microsoft.com/office/drawing/2014/main" id="{A33C0B2B-E4D7-B1D2-734D-533ABD0B08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663" y="1268413"/>
            <a:ext cx="8542337"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EDD1612C-E389-D633-873B-9DB6CDD54D96}"/>
              </a:ext>
            </a:extLst>
          </p:cNvPr>
          <p:cNvSpPr>
            <a:spLocks noGrp="1"/>
          </p:cNvSpPr>
          <p:nvPr>
            <p:ph type="title" idx="4294967295"/>
          </p:nvPr>
        </p:nvSpPr>
        <p:spPr>
          <a:xfrm>
            <a:off x="482600" y="115888"/>
            <a:ext cx="8229600" cy="690562"/>
          </a:xfrm>
        </p:spPr>
        <p:txBody>
          <a:bodyPr/>
          <a:lstStyle/>
          <a:p>
            <a:pPr>
              <a:defRPr/>
            </a:pPr>
            <a:r>
              <a:rPr lang="en-GB" altLang="en-US" sz="32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AMYGDALA</a:t>
            </a:r>
            <a:endParaRPr lang="sr-Cyrl-CS" altLang="en-US" sz="32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116739" name="Picture 2" descr="2">
            <a:extLst>
              <a:ext uri="{FF2B5EF4-FFF2-40B4-BE49-F238E27FC236}">
                <a16:creationId xmlns:a16="http://schemas.microsoft.com/office/drawing/2014/main" id="{B5D14E17-3F19-4EBC-1BCD-98172099B5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05263"/>
            <a:ext cx="3956050"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0" name="Content Placeholder 7">
            <a:extLst>
              <a:ext uri="{FF2B5EF4-FFF2-40B4-BE49-F238E27FC236}">
                <a16:creationId xmlns:a16="http://schemas.microsoft.com/office/drawing/2014/main" id="{CE11AAED-1889-122B-ECC7-8027F5634CCF}"/>
              </a:ext>
            </a:extLst>
          </p:cNvPr>
          <p:cNvPicPr>
            <a:picLocks noChangeArrowheads="1"/>
          </p:cNvPicPr>
          <p:nvPr/>
        </p:nvPicPr>
        <p:blipFill>
          <a:blip r:embed="rId3">
            <a:extLst>
              <a:ext uri="{28A0092B-C50C-407E-A947-70E740481C1C}">
                <a14:useLocalDpi xmlns:a14="http://schemas.microsoft.com/office/drawing/2010/main" val="0"/>
              </a:ext>
            </a:extLst>
          </a:blip>
          <a:srcRect r="4236"/>
          <a:stretch>
            <a:fillRect/>
          </a:stretch>
        </p:blipFill>
        <p:spPr bwMode="auto">
          <a:xfrm>
            <a:off x="6999288" y="2741613"/>
            <a:ext cx="2122487"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3AA488F-25D9-EFB8-118E-7FC613F9C768}"/>
              </a:ext>
            </a:extLst>
          </p:cNvPr>
          <p:cNvSpPr txBox="1"/>
          <p:nvPr/>
        </p:nvSpPr>
        <p:spPr>
          <a:xfrm>
            <a:off x="0" y="803079"/>
            <a:ext cx="9109532" cy="1938992"/>
          </a:xfrm>
          <a:prstGeom prst="rect">
            <a:avLst/>
          </a:prstGeom>
          <a:solidFill>
            <a:srgbClr val="C0BBE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dirty="0">
                <a:solidFill>
                  <a:schemeClr val="bg2"/>
                </a:solidFill>
                <a:latin typeface="Times New Roman" panose="02020603050405020304" pitchFamily="18" charset="0"/>
                <a:cs typeface="Times New Roman" panose="02020603050405020304" pitchFamily="18" charset="0"/>
              </a:rPr>
              <a:t>The amygdala (amygdaloid nuclear complex) is a subcortical </a:t>
            </a:r>
            <a:r>
              <a:rPr lang="en-GB" sz="2000" dirty="0" err="1">
                <a:solidFill>
                  <a:schemeClr val="bg2"/>
                </a:solidFill>
                <a:latin typeface="Times New Roman" panose="02020603050405020304" pitchFamily="18" charset="0"/>
                <a:cs typeface="Times New Roman" panose="02020603050405020304" pitchFamily="18" charset="0"/>
              </a:rPr>
              <a:t>gray</a:t>
            </a:r>
            <a:r>
              <a:rPr lang="en-GB" sz="2000" dirty="0">
                <a:solidFill>
                  <a:schemeClr val="bg2"/>
                </a:solidFill>
                <a:latin typeface="Times New Roman" panose="02020603050405020304" pitchFamily="18" charset="0"/>
                <a:cs typeface="Times New Roman" panose="02020603050405020304" pitchFamily="18" charset="0"/>
              </a:rPr>
              <a:t> matter mass that</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lies deep in the medial temporal lobe between the uncus and the </a:t>
            </a:r>
            <a:r>
              <a:rPr lang="en-GB" sz="2000" dirty="0" err="1">
                <a:solidFill>
                  <a:schemeClr val="bg2"/>
                </a:solidFill>
                <a:latin typeface="Times New Roman" panose="02020603050405020304" pitchFamily="18" charset="0"/>
                <a:cs typeface="Times New Roman" panose="02020603050405020304" pitchFamily="18" charset="0"/>
              </a:rPr>
              <a:t>parahippocampal</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gyrus.</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It is situated just </a:t>
            </a:r>
            <a:r>
              <a:rPr lang="en-GB" sz="2000" u="sng" dirty="0">
                <a:solidFill>
                  <a:schemeClr val="bg2"/>
                </a:solidFill>
                <a:latin typeface="Times New Roman" panose="02020603050405020304" pitchFamily="18" charset="0"/>
                <a:cs typeface="Times New Roman" panose="02020603050405020304" pitchFamily="18" charset="0"/>
              </a:rPr>
              <a:t>anterior to</a:t>
            </a:r>
            <a:r>
              <a:rPr lang="en-GB" sz="2000" dirty="0">
                <a:solidFill>
                  <a:schemeClr val="bg2"/>
                </a:solidFill>
                <a:latin typeface="Times New Roman" panose="02020603050405020304" pitchFamily="18" charset="0"/>
                <a:cs typeface="Times New Roman" panose="02020603050405020304" pitchFamily="18" charset="0"/>
              </a:rPr>
              <a:t> the tip of the anterior horn of the lateral ventricle, </a:t>
            </a:r>
            <a:r>
              <a:rPr lang="en-GB" sz="2000" u="sng" dirty="0">
                <a:solidFill>
                  <a:schemeClr val="bg2"/>
                </a:solidFill>
                <a:latin typeface="Times New Roman" panose="02020603050405020304" pitchFamily="18" charset="0"/>
                <a:cs typeface="Times New Roman" panose="02020603050405020304" pitchFamily="18" charset="0"/>
              </a:rPr>
              <a:t>anterior</a:t>
            </a:r>
            <a:br>
              <a:rPr lang="en-GB" sz="2000" u="sng"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a:t>
            </a:r>
            <a:r>
              <a:rPr lang="en-GB" sz="2000" u="sng" dirty="0">
                <a:solidFill>
                  <a:schemeClr val="bg2"/>
                </a:solidFill>
                <a:latin typeface="Times New Roman" panose="02020603050405020304" pitchFamily="18" charset="0"/>
                <a:cs typeface="Times New Roman" panose="02020603050405020304" pitchFamily="18" charset="0"/>
              </a:rPr>
              <a:t>(rostral) </a:t>
            </a:r>
            <a:r>
              <a:rPr lang="en-GB" sz="2000" dirty="0">
                <a:solidFill>
                  <a:schemeClr val="bg2"/>
                </a:solidFill>
                <a:latin typeface="Times New Roman" panose="02020603050405020304" pitchFamily="18" charset="0"/>
                <a:cs typeface="Times New Roman" panose="02020603050405020304" pitchFamily="18" charset="0"/>
              </a:rPr>
              <a:t>to hippocampal formation, </a:t>
            </a:r>
            <a:r>
              <a:rPr lang="en-GB" sz="2000" u="sng" dirty="0">
                <a:solidFill>
                  <a:schemeClr val="bg2"/>
                </a:solidFill>
                <a:latin typeface="Times New Roman" panose="02020603050405020304" pitchFamily="18" charset="0"/>
                <a:cs typeface="Times New Roman" panose="02020603050405020304" pitchFamily="18" charset="0"/>
              </a:rPr>
              <a:t>ventral to </a:t>
            </a:r>
            <a:r>
              <a:rPr lang="en-GB" sz="2000" dirty="0">
                <a:solidFill>
                  <a:schemeClr val="bg2"/>
                </a:solidFill>
                <a:latin typeface="Times New Roman" panose="02020603050405020304" pitchFamily="18" charset="0"/>
                <a:cs typeface="Times New Roman" panose="02020603050405020304" pitchFamily="18" charset="0"/>
              </a:rPr>
              <a:t>corpus striatum, and </a:t>
            </a:r>
            <a:r>
              <a:rPr lang="en-GB" sz="2000" u="sng" dirty="0">
                <a:solidFill>
                  <a:schemeClr val="bg2"/>
                </a:solidFill>
                <a:latin typeface="Times New Roman" panose="02020603050405020304" pitchFamily="18" charset="0"/>
                <a:cs typeface="Times New Roman" panose="02020603050405020304" pitchFamily="18" charset="0"/>
              </a:rPr>
              <a:t>ventromedial to</a:t>
            </a:r>
            <a:br>
              <a:rPr lang="en-GB" sz="2000" u="sng"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claustrum.</a:t>
            </a:r>
            <a:endPar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16744" name="Picture 2" descr="Резултат слика за amygdala human">
            <a:extLst>
              <a:ext uri="{FF2B5EF4-FFF2-40B4-BE49-F238E27FC236}">
                <a16:creationId xmlns:a16="http://schemas.microsoft.com/office/drawing/2014/main" id="{7984836C-7AD8-7C6A-A34F-2E7F3CAE45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4446588"/>
            <a:ext cx="4135437" cy="241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0919B40-3BA6-5D6B-2B08-C3E89394B927}"/>
              </a:ext>
            </a:extLst>
          </p:cNvPr>
          <p:cNvSpPr txBox="1"/>
          <p:nvPr/>
        </p:nvSpPr>
        <p:spPr>
          <a:xfrm>
            <a:off x="7667625" y="6054725"/>
            <a:ext cx="1211263" cy="369888"/>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defRPr/>
            </a:pPr>
            <a:r>
              <a:rPr lang="en-GB" dirty="0">
                <a:solidFill>
                  <a:schemeClr val="bg2"/>
                </a:solidFill>
              </a:rPr>
              <a:t>Amygdala</a:t>
            </a:r>
          </a:p>
        </p:txBody>
      </p:sp>
      <p:cxnSp>
        <p:nvCxnSpPr>
          <p:cNvPr id="7" name="Straight Arrow Connector 6">
            <a:extLst>
              <a:ext uri="{FF2B5EF4-FFF2-40B4-BE49-F238E27FC236}">
                <a16:creationId xmlns:a16="http://schemas.microsoft.com/office/drawing/2014/main" id="{E200A5EF-09D2-F4BB-D0BA-D11A72BAC84F}"/>
              </a:ext>
            </a:extLst>
          </p:cNvPr>
          <p:cNvCxnSpPr>
            <a:cxnSpLocks/>
          </p:cNvCxnSpPr>
          <p:nvPr/>
        </p:nvCxnSpPr>
        <p:spPr>
          <a:xfrm flipV="1">
            <a:off x="7966075" y="5373688"/>
            <a:ext cx="93663" cy="6810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5A471D5-6C6C-1005-E22E-6C25C39C3F15}"/>
              </a:ext>
            </a:extLst>
          </p:cNvPr>
          <p:cNvSpPr txBox="1"/>
          <p:nvPr/>
        </p:nvSpPr>
        <p:spPr>
          <a:xfrm>
            <a:off x="5580063" y="3663950"/>
            <a:ext cx="1211262" cy="369888"/>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defRPr/>
            </a:pPr>
            <a:r>
              <a:rPr lang="en-GB" dirty="0">
                <a:solidFill>
                  <a:schemeClr val="bg2"/>
                </a:solidFill>
              </a:rPr>
              <a:t>Claustrum</a:t>
            </a:r>
          </a:p>
        </p:txBody>
      </p:sp>
      <p:sp>
        <p:nvSpPr>
          <p:cNvPr id="12" name="TextBox 11">
            <a:extLst>
              <a:ext uri="{FF2B5EF4-FFF2-40B4-BE49-F238E27FC236}">
                <a16:creationId xmlns:a16="http://schemas.microsoft.com/office/drawing/2014/main" id="{4FE386FC-90E7-9E2F-B9E9-E1CF84B3E407}"/>
              </a:ext>
            </a:extLst>
          </p:cNvPr>
          <p:cNvSpPr txBox="1"/>
          <p:nvPr/>
        </p:nvSpPr>
        <p:spPr>
          <a:xfrm>
            <a:off x="5095875" y="2903538"/>
            <a:ext cx="1798638" cy="369887"/>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defRPr/>
            </a:pPr>
            <a:r>
              <a:rPr lang="en-GB" dirty="0">
                <a:solidFill>
                  <a:schemeClr val="bg2"/>
                </a:solidFill>
              </a:rPr>
              <a:t>Corpus striatum</a:t>
            </a:r>
          </a:p>
        </p:txBody>
      </p:sp>
      <p:cxnSp>
        <p:nvCxnSpPr>
          <p:cNvPr id="13" name="Straight Arrow Connector 12">
            <a:extLst>
              <a:ext uri="{FF2B5EF4-FFF2-40B4-BE49-F238E27FC236}">
                <a16:creationId xmlns:a16="http://schemas.microsoft.com/office/drawing/2014/main" id="{B44B8768-C2A4-A22E-6F2B-338BF0719C57}"/>
              </a:ext>
            </a:extLst>
          </p:cNvPr>
          <p:cNvCxnSpPr>
            <a:cxnSpLocks/>
          </p:cNvCxnSpPr>
          <p:nvPr/>
        </p:nvCxnSpPr>
        <p:spPr>
          <a:xfrm>
            <a:off x="6905625" y="3148013"/>
            <a:ext cx="835025" cy="114458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AB1E1C2-D318-4A04-C22B-5B0D5DA8FED8}"/>
              </a:ext>
            </a:extLst>
          </p:cNvPr>
          <p:cNvCxnSpPr>
            <a:cxnSpLocks/>
          </p:cNvCxnSpPr>
          <p:nvPr/>
        </p:nvCxnSpPr>
        <p:spPr>
          <a:xfrm>
            <a:off x="6727825" y="4011613"/>
            <a:ext cx="595313" cy="66516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35AC1C5E-7ABB-3E66-C6CF-84EB24438B82}"/>
              </a:ext>
            </a:extLst>
          </p:cNvPr>
          <p:cNvSpPr>
            <a:spLocks noGrp="1"/>
          </p:cNvSpPr>
          <p:nvPr>
            <p:ph type="title" idx="4294967295"/>
          </p:nvPr>
        </p:nvSpPr>
        <p:spPr>
          <a:xfrm>
            <a:off x="428625" y="142875"/>
            <a:ext cx="8229600" cy="439738"/>
          </a:xfrm>
        </p:spPr>
        <p:txBody>
          <a:bodyPr/>
          <a:lstStyle/>
          <a:p>
            <a:pPr eaLnBrk="1" hangingPunct="1">
              <a:defRPr/>
            </a:pPr>
            <a:r>
              <a:rPr lang="en-GB" altLang="en-US" sz="3200" dirty="0">
                <a:effectLst>
                  <a:outerShdw blurRad="38100" dist="38100" dir="2700000" algn="tl">
                    <a:srgbClr val="000000"/>
                  </a:outerShdw>
                </a:effectLst>
              </a:rPr>
              <a:t>Divisions of amygdala</a:t>
            </a:r>
            <a:endParaRPr lang="sr-Latn-CS" altLang="en-US" sz="3200" dirty="0">
              <a:effectLst>
                <a:outerShdw blurRad="38100" dist="38100" dir="2700000" algn="tl">
                  <a:srgbClr val="000000"/>
                </a:outerShdw>
              </a:effectLst>
            </a:endParaRPr>
          </a:p>
        </p:txBody>
      </p:sp>
      <p:graphicFrame>
        <p:nvGraphicFramePr>
          <p:cNvPr id="73731" name="Table 73730">
            <a:extLst>
              <a:ext uri="{FF2B5EF4-FFF2-40B4-BE49-F238E27FC236}">
                <a16:creationId xmlns:a16="http://schemas.microsoft.com/office/drawing/2014/main" id="{D76DD8C7-1750-3B73-97A8-1961E59A1920}"/>
              </a:ext>
            </a:extLst>
          </p:cNvPr>
          <p:cNvGraphicFramePr>
            <a:graphicFrameLocks noGrp="1"/>
          </p:cNvGraphicFramePr>
          <p:nvPr/>
        </p:nvGraphicFramePr>
        <p:xfrm>
          <a:off x="1293813" y="3213100"/>
          <a:ext cx="6499225" cy="2336801"/>
        </p:xfrm>
        <a:graphic>
          <a:graphicData uri="http://schemas.openxmlformats.org/drawingml/2006/table">
            <a:tbl>
              <a:tblPr/>
              <a:tblGrid>
                <a:gridCol w="3250406">
                  <a:extLst>
                    <a:ext uri="{9D8B030D-6E8A-4147-A177-3AD203B41FA5}">
                      <a16:colId xmlns:a16="http://schemas.microsoft.com/office/drawing/2014/main" val="20000"/>
                    </a:ext>
                  </a:extLst>
                </a:gridCol>
                <a:gridCol w="3248819">
                  <a:extLst>
                    <a:ext uri="{9D8B030D-6E8A-4147-A177-3AD203B41FA5}">
                      <a16:colId xmlns:a16="http://schemas.microsoft.com/office/drawing/2014/main" val="20001"/>
                    </a:ext>
                  </a:extLst>
                </a:gridCol>
              </a:tblGrid>
              <a:tr h="701675">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2000" b="1" i="0" u="none" strike="noStrike" cap="none" normalizeH="0" baseline="0" dirty="0">
                          <a:ln>
                            <a:noFill/>
                          </a:ln>
                          <a:solidFill>
                            <a:srgbClr val="FFFFFF"/>
                          </a:solidFill>
                          <a:effectLst/>
                          <a:latin typeface="Times New Roman" panose="02020603050405020304" pitchFamily="18" charset="0"/>
                          <a:cs typeface="Times New Roman" panose="02020603050405020304" pitchFamily="18" charset="0"/>
                        </a:rPr>
                        <a:t>Basolateral group</a:t>
                      </a:r>
                      <a:endParaRPr kumimoji="0" lang="sr-Latn-CS" altLang="en-US" sz="2000" b="1" i="0" u="none" strike="noStrike" cap="none" normalizeH="0" baseline="0" dirty="0">
                        <a:ln>
                          <a:noFill/>
                        </a:ln>
                        <a:solidFill>
                          <a:srgbClr val="FFFFFF"/>
                        </a:solidFill>
                        <a:effectLst/>
                        <a:latin typeface="Times New Roman" panose="02020603050405020304" pitchFamily="18" charset="0"/>
                        <a:cs typeface="Times New Roman" panose="02020603050405020304" pitchFamily="18"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2000" b="1" i="0" u="none" strike="noStrike" cap="none" normalizeH="0" baseline="0" dirty="0" err="1">
                          <a:ln>
                            <a:noFill/>
                          </a:ln>
                          <a:solidFill>
                            <a:srgbClr val="FFFFFF"/>
                          </a:solidFill>
                          <a:effectLst/>
                          <a:latin typeface="Times New Roman" panose="02020603050405020304" pitchFamily="18" charset="0"/>
                          <a:cs typeface="Times New Roman" panose="02020603050405020304" pitchFamily="18" charset="0"/>
                        </a:rPr>
                        <a:t>Corticomedial</a:t>
                      </a:r>
                      <a:r>
                        <a:rPr kumimoji="0" lang="en-GB" altLang="en-US" sz="2000" b="1" i="0" u="none" strike="noStrike" cap="none" normalizeH="0" baseline="0" dirty="0">
                          <a:ln>
                            <a:noFill/>
                          </a:ln>
                          <a:solidFill>
                            <a:srgbClr val="FFFFFF"/>
                          </a:solidFill>
                          <a:effectLst/>
                          <a:latin typeface="Times New Roman" panose="02020603050405020304" pitchFamily="18" charset="0"/>
                          <a:cs typeface="Times New Roman" panose="02020603050405020304" pitchFamily="18" charset="0"/>
                        </a:rPr>
                        <a:t> group</a:t>
                      </a:r>
                      <a:endParaRPr kumimoji="0" lang="sr-Latn-CS" altLang="en-US" sz="2000" b="1" i="0" u="none" strike="noStrike" cap="none" normalizeH="0" baseline="0" dirty="0">
                        <a:ln>
                          <a:noFill/>
                        </a:ln>
                        <a:solidFill>
                          <a:srgbClr val="FFFFFF"/>
                        </a:solidFill>
                        <a:effectLst/>
                        <a:latin typeface="Times New Roman" panose="02020603050405020304" pitchFamily="18" charset="0"/>
                        <a:cs typeface="Times New Roman" panose="02020603050405020304" pitchFamily="18"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71475">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a:ln>
                            <a:noFill/>
                          </a:ln>
                          <a:solidFill>
                            <a:srgbClr val="080808"/>
                          </a:solidFill>
                          <a:effectLst/>
                          <a:latin typeface="Tahoma" panose="020B0604030504040204" pitchFamily="34" charset="0"/>
                        </a:rPr>
                        <a:t>Basal nucleus</a:t>
                      </a:r>
                      <a:endParaRPr kumimoji="0" lang="sr-Latn-CS" altLang="en-US" sz="2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3D3DE"/>
                    </a:solidFill>
                  </a:tcPr>
                </a:tc>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a:ln>
                            <a:noFill/>
                          </a:ln>
                          <a:solidFill>
                            <a:srgbClr val="080808"/>
                          </a:solidFill>
                          <a:effectLst/>
                          <a:latin typeface="Tahoma" panose="020B0604030504040204" pitchFamily="34" charset="0"/>
                        </a:rPr>
                        <a:t>Central nucleus</a:t>
                      </a:r>
                      <a:endParaRPr kumimoji="0" lang="sr-Latn-CS" altLang="en-US" sz="2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3D3DE"/>
                    </a:solidFill>
                  </a:tcPr>
                </a:tc>
                <a:extLst>
                  <a:ext uri="{0D108BD9-81ED-4DB2-BD59-A6C34878D82A}">
                    <a16:rowId xmlns:a16="http://schemas.microsoft.com/office/drawing/2014/main" val="10001"/>
                  </a:ext>
                </a:extLst>
              </a:tr>
              <a:tr h="373063">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a:ln>
                            <a:noFill/>
                          </a:ln>
                          <a:solidFill>
                            <a:srgbClr val="080808"/>
                          </a:solidFill>
                          <a:effectLst/>
                          <a:latin typeface="Tahoma" panose="020B0604030504040204" pitchFamily="34" charset="0"/>
                        </a:rPr>
                        <a:t>Accessory basal nucleus</a:t>
                      </a:r>
                      <a:endParaRPr kumimoji="0" lang="sr-Latn-CS" altLang="en-US" sz="2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F"/>
                    </a:solidFill>
                  </a:tcPr>
                </a:tc>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a:ln>
                            <a:noFill/>
                          </a:ln>
                          <a:solidFill>
                            <a:srgbClr val="080808"/>
                          </a:solidFill>
                          <a:effectLst/>
                          <a:latin typeface="Tahoma" panose="020B0604030504040204" pitchFamily="34" charset="0"/>
                        </a:rPr>
                        <a:t>Medial nucleus</a:t>
                      </a:r>
                      <a:endParaRPr kumimoji="0" lang="sr-Latn-CS" altLang="en-US" sz="2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F"/>
                    </a:solidFill>
                  </a:tcPr>
                </a:tc>
                <a:extLst>
                  <a:ext uri="{0D108BD9-81ED-4DB2-BD59-A6C34878D82A}">
                    <a16:rowId xmlns:a16="http://schemas.microsoft.com/office/drawing/2014/main" val="10002"/>
                  </a:ext>
                </a:extLst>
              </a:tr>
              <a:tr h="371475">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a:ln>
                            <a:noFill/>
                          </a:ln>
                          <a:solidFill>
                            <a:srgbClr val="080808"/>
                          </a:solidFill>
                          <a:effectLst/>
                          <a:latin typeface="Tahoma" panose="020B0604030504040204" pitchFamily="34" charset="0"/>
                        </a:rPr>
                        <a:t>Lateral nucleus</a:t>
                      </a:r>
                      <a:endParaRPr kumimoji="0" lang="sr-Latn-CS" altLang="en-US" sz="2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3D3DE"/>
                    </a:solidFill>
                  </a:tcPr>
                </a:tc>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a:ln>
                            <a:noFill/>
                          </a:ln>
                          <a:solidFill>
                            <a:srgbClr val="080808"/>
                          </a:solidFill>
                          <a:effectLst/>
                          <a:latin typeface="Tahoma" panose="020B0604030504040204" pitchFamily="34" charset="0"/>
                        </a:rPr>
                        <a:t>Anterior cortical nucleus</a:t>
                      </a:r>
                      <a:endParaRPr kumimoji="0" lang="sr-Latn-CS" altLang="en-US" sz="2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3D3DE"/>
                    </a:solidFill>
                  </a:tcPr>
                </a:tc>
                <a:extLst>
                  <a:ext uri="{0D108BD9-81ED-4DB2-BD59-A6C34878D82A}">
                    <a16:rowId xmlns:a16="http://schemas.microsoft.com/office/drawing/2014/main" val="10003"/>
                  </a:ext>
                </a:extLst>
              </a:tr>
              <a:tr h="519113">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err="1">
                          <a:ln>
                            <a:noFill/>
                          </a:ln>
                          <a:solidFill>
                            <a:srgbClr val="080808"/>
                          </a:solidFill>
                          <a:effectLst/>
                          <a:latin typeface="Tahoma" panose="020B0604030504040204" pitchFamily="34" charset="0"/>
                        </a:rPr>
                        <a:t>Paralaminar</a:t>
                      </a:r>
                      <a:r>
                        <a:rPr kumimoji="0" lang="en-GB" altLang="en-US" sz="1800" b="0" i="0" u="none" strike="noStrike" cap="none" normalizeH="0" baseline="0" dirty="0">
                          <a:ln>
                            <a:noFill/>
                          </a:ln>
                          <a:solidFill>
                            <a:srgbClr val="080808"/>
                          </a:solidFill>
                          <a:effectLst/>
                          <a:latin typeface="Tahoma" panose="020B0604030504040204" pitchFamily="34" charset="0"/>
                        </a:rPr>
                        <a:t> nucleus</a:t>
                      </a:r>
                      <a:endParaRPr kumimoji="0" lang="sr-Latn-CS" altLang="en-US" sz="2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F"/>
                    </a:solidFill>
                  </a:tcPr>
                </a:tc>
                <a:tc>
                  <a:txBody>
                    <a:bodyPr/>
                    <a:lstStyle>
                      <a:lvl1pPr>
                        <a:spcBef>
                          <a:spcPct val="20000"/>
                        </a:spcBef>
                        <a:buClr>
                          <a:schemeClr val="hlink"/>
                        </a:buClr>
                        <a:buSzPct val="65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folHlink"/>
                        </a:buClr>
                        <a:buSzPct val="6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hlink"/>
                        </a:buClr>
                        <a:buSzPct val="65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folHlink"/>
                        </a:buClr>
                        <a:buSzPct val="6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hlink"/>
                        </a:buClr>
                        <a:buSzPct val="65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Pct val="65000"/>
                        <a:buFont typeface="Wingdings" panose="05000000000000000000" pitchFamily="2" charset="2"/>
                        <a:buNone/>
                        <a:tabLst/>
                      </a:pPr>
                      <a:r>
                        <a:rPr kumimoji="0" lang="en-GB" altLang="en-US" sz="1800" b="0" i="0" u="none" strike="noStrike" cap="none" normalizeH="0" baseline="0" dirty="0">
                          <a:ln>
                            <a:noFill/>
                          </a:ln>
                          <a:solidFill>
                            <a:srgbClr val="080808"/>
                          </a:solidFill>
                          <a:effectLst/>
                          <a:latin typeface="Tahoma" panose="020B0604030504040204" pitchFamily="34" charset="0"/>
                        </a:rPr>
                        <a:t>Posterior cortical nucleus</a:t>
                      </a:r>
                      <a:endParaRPr kumimoji="0" lang="sr-Latn-CS" altLang="en-US" sz="1800" b="0" i="0" u="none" strike="noStrike" cap="none" normalizeH="0" baseline="0" dirty="0">
                        <a:ln>
                          <a:noFill/>
                        </a:ln>
                        <a:solidFill>
                          <a:srgbClr val="080808"/>
                        </a:solidFill>
                        <a:effectLst/>
                        <a:latin typeface="Tahoma" panose="020B0604030504040204" pitchFamily="34" charset="0"/>
                      </a:endParaRPr>
                    </a:p>
                  </a:txBody>
                  <a:tcPr marL="91418" marR="91418" marT="45739" marB="457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F"/>
                    </a:solid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4AA4376D-1D4C-BBFB-E395-F54F06DCE09E}"/>
              </a:ext>
            </a:extLst>
          </p:cNvPr>
          <p:cNvSpPr txBox="1"/>
          <p:nvPr/>
        </p:nvSpPr>
        <p:spPr>
          <a:xfrm>
            <a:off x="0" y="803079"/>
            <a:ext cx="9109532" cy="707886"/>
          </a:xfrm>
          <a:prstGeom prst="rect">
            <a:avLst/>
          </a:prstGeom>
          <a:solidFill>
            <a:srgbClr val="C0BBE7"/>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dirty="0">
                <a:solidFill>
                  <a:schemeClr val="bg2"/>
                </a:solidFill>
                <a:latin typeface="Times New Roman" panose="02020603050405020304" pitchFamily="18" charset="0"/>
                <a:cs typeface="Times New Roman" panose="02020603050405020304" pitchFamily="18" charset="0"/>
              </a:rPr>
              <a:t>It is composed of several anatomically and functionally different nuclei, that can be</a:t>
            </a:r>
            <a:br>
              <a:rPr lang="en-GB" sz="2000" dirty="0">
                <a:solidFill>
                  <a:schemeClr val="bg2"/>
                </a:solidFill>
                <a:latin typeface="Times New Roman" panose="02020603050405020304" pitchFamily="18" charset="0"/>
                <a:cs typeface="Times New Roman" panose="02020603050405020304" pitchFamily="18" charset="0"/>
              </a:rPr>
            </a:br>
            <a:r>
              <a:rPr lang="en-GB" sz="2000" dirty="0">
                <a:solidFill>
                  <a:schemeClr val="bg2"/>
                </a:solidFill>
                <a:latin typeface="Times New Roman" panose="02020603050405020304" pitchFamily="18" charset="0"/>
                <a:cs typeface="Times New Roman" panose="02020603050405020304" pitchFamily="18" charset="0"/>
              </a:rPr>
              <a:t>   divided in main 2 groups: basolateral and </a:t>
            </a:r>
            <a:r>
              <a:rPr lang="en-GB" sz="2000" dirty="0" err="1">
                <a:solidFill>
                  <a:schemeClr val="bg2"/>
                </a:solidFill>
                <a:latin typeface="Times New Roman" panose="02020603050405020304" pitchFamily="18" charset="0"/>
                <a:cs typeface="Times New Roman" panose="02020603050405020304" pitchFamily="18" charset="0"/>
              </a:rPr>
              <a:t>corticomedial</a:t>
            </a:r>
            <a:r>
              <a:rPr lang="en-GB" sz="2000" dirty="0">
                <a:solidFill>
                  <a:schemeClr val="bg2"/>
                </a:solidFill>
                <a:latin typeface="Times New Roman" panose="02020603050405020304" pitchFamily="18" charset="0"/>
                <a:cs typeface="Times New Roman" panose="02020603050405020304" pitchFamily="18" charset="0"/>
              </a:rPr>
              <a:t> group.</a:t>
            </a:r>
            <a:endParaRPr lang="en-GB" sz="2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Резултат слика за amygdala human">
            <a:extLst>
              <a:ext uri="{FF2B5EF4-FFF2-40B4-BE49-F238E27FC236}">
                <a16:creationId xmlns:a16="http://schemas.microsoft.com/office/drawing/2014/main" id="{07883B90-5FC9-A61E-DDC1-53A68A1172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6775" y="4005263"/>
            <a:ext cx="4103688"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7" name="Title 1">
            <a:extLst>
              <a:ext uri="{FF2B5EF4-FFF2-40B4-BE49-F238E27FC236}">
                <a16:creationId xmlns:a16="http://schemas.microsoft.com/office/drawing/2014/main" id="{A98BE28C-5798-D289-384E-1DD8B80385D0}"/>
              </a:ext>
            </a:extLst>
          </p:cNvPr>
          <p:cNvSpPr txBox="1">
            <a:spLocks noChangeArrowheads="1"/>
          </p:cNvSpPr>
          <p:nvPr/>
        </p:nvSpPr>
        <p:spPr bwMode="auto">
          <a:xfrm>
            <a:off x="2987675" y="115888"/>
            <a:ext cx="27892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eaLnBrk="1" hangingPunct="1">
              <a:spcBef>
                <a:spcPct val="0"/>
              </a:spcBef>
              <a:buClrTx/>
              <a:buSzTx/>
              <a:buFontTx/>
              <a:buNone/>
            </a:pPr>
            <a:r>
              <a:rPr lang="en-GB" altLang="en-US" b="1">
                <a:solidFill>
                  <a:srgbClr val="FFFFFF"/>
                </a:solidFill>
                <a:latin typeface="Times New Roman" panose="02020603050405020304" pitchFamily="18" charset="0"/>
                <a:cs typeface="Times New Roman" panose="02020603050405020304" pitchFamily="18" charset="0"/>
              </a:rPr>
              <a:t>AMYGDALA</a:t>
            </a:r>
          </a:p>
        </p:txBody>
      </p:sp>
      <p:sp>
        <p:nvSpPr>
          <p:cNvPr id="4" name="Text Placeholder 3">
            <a:extLst>
              <a:ext uri="{FF2B5EF4-FFF2-40B4-BE49-F238E27FC236}">
                <a16:creationId xmlns:a16="http://schemas.microsoft.com/office/drawing/2014/main" id="{E115285E-DAC5-5CC2-5AF7-4C623723E8AF}"/>
              </a:ext>
            </a:extLst>
          </p:cNvPr>
          <p:cNvSpPr txBox="1">
            <a:spLocks/>
          </p:cNvSpPr>
          <p:nvPr/>
        </p:nvSpPr>
        <p:spPr>
          <a:xfrm>
            <a:off x="-7938" y="981075"/>
            <a:ext cx="9151938" cy="2016125"/>
          </a:xfrm>
          <a:prstGeom prst="rect">
            <a:avLst/>
          </a:prstGeom>
        </p:spPr>
        <p:style>
          <a:lnRef idx="3">
            <a:schemeClr val="lt1"/>
          </a:lnRef>
          <a:fillRef idx="1">
            <a:schemeClr val="dk1"/>
          </a:fillRef>
          <a:effectRef idx="1">
            <a:schemeClr val="dk1"/>
          </a:effectRef>
          <a:fontRef idx="minor">
            <a:schemeClr val="lt1"/>
          </a:fontRef>
        </p:style>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buFontTx/>
              <a:buChar char="-"/>
              <a:defRPr/>
            </a:pPr>
            <a:r>
              <a:rPr lang="en-GB" sz="1800" dirty="0">
                <a:solidFill>
                  <a:schemeClr val="bg2"/>
                </a:solidFill>
                <a:latin typeface="Times New Roman" panose="02020603050405020304" pitchFamily="18" charset="0"/>
                <a:cs typeface="Times New Roman" panose="02020603050405020304" pitchFamily="18" charset="0"/>
              </a:rPr>
              <a:t>As the </a:t>
            </a:r>
            <a:r>
              <a:rPr lang="sr-Latn-CS" sz="1800" dirty="0">
                <a:solidFill>
                  <a:schemeClr val="bg2"/>
                </a:solidFill>
                <a:latin typeface="Times New Roman" panose="02020603050405020304" pitchFamily="18" charset="0"/>
                <a:cs typeface="Times New Roman" panose="02020603050405020304" pitchFamily="18" charset="0"/>
              </a:rPr>
              <a:t>part of emotional-cognitive systems </a:t>
            </a:r>
            <a:r>
              <a:rPr lang="en-GB" sz="1800" dirty="0">
                <a:solidFill>
                  <a:schemeClr val="bg2"/>
                </a:solidFill>
                <a:latin typeface="Times New Roman" panose="02020603050405020304" pitchFamily="18" charset="0"/>
                <a:cs typeface="Times New Roman" panose="02020603050405020304" pitchFamily="18" charset="0"/>
              </a:rPr>
              <a:t>has</a:t>
            </a:r>
            <a:r>
              <a:rPr lang="sr-Latn-CS" sz="1800" dirty="0">
                <a:solidFill>
                  <a:schemeClr val="bg2"/>
                </a:solidFill>
                <a:latin typeface="Times New Roman" panose="02020603050405020304" pitchFamily="18" charset="0"/>
                <a:cs typeface="Times New Roman" panose="02020603050405020304" pitchFamily="18" charset="0"/>
              </a:rPr>
              <a:t> a key role in integration of cognitive and autonomic functions</a:t>
            </a:r>
            <a:r>
              <a:rPr lang="en-GB" sz="1800" dirty="0">
                <a:solidFill>
                  <a:schemeClr val="bg2"/>
                </a:solidFill>
                <a:latin typeface="Times New Roman" panose="02020603050405020304" pitchFamily="18" charset="0"/>
                <a:cs typeface="Times New Roman" panose="02020603050405020304" pitchFamily="18" charset="0"/>
              </a:rPr>
              <a:t> and controls </a:t>
            </a:r>
            <a:r>
              <a:rPr lang="en-GB" sz="1800" dirty="0" err="1">
                <a:solidFill>
                  <a:schemeClr val="bg2"/>
                </a:solidFill>
                <a:latin typeface="Times New Roman" panose="02020603050405020304" pitchFamily="18" charset="0"/>
                <a:cs typeface="Times New Roman" panose="02020603050405020304" pitchFamily="18" charset="0"/>
              </a:rPr>
              <a:t>behavioral</a:t>
            </a:r>
            <a:r>
              <a:rPr lang="en-GB" sz="1800" dirty="0">
                <a:solidFill>
                  <a:schemeClr val="bg2"/>
                </a:solidFill>
                <a:latin typeface="Times New Roman" panose="02020603050405020304" pitchFamily="18" charset="0"/>
                <a:cs typeface="Times New Roman" panose="02020603050405020304" pitchFamily="18" charset="0"/>
              </a:rPr>
              <a:t> </a:t>
            </a:r>
            <a:r>
              <a:rPr lang="en-GB" sz="1800" dirty="0" err="1">
                <a:solidFill>
                  <a:schemeClr val="bg2"/>
                </a:solidFill>
                <a:latin typeface="Times New Roman" panose="02020603050405020304" pitchFamily="18" charset="0"/>
                <a:cs typeface="Times New Roman" panose="02020603050405020304" pitchFamily="18" charset="0"/>
              </a:rPr>
              <a:t>resposes</a:t>
            </a:r>
            <a:r>
              <a:rPr lang="en-GB" sz="1800" dirty="0">
                <a:solidFill>
                  <a:schemeClr val="bg2"/>
                </a:solidFill>
                <a:latin typeface="Times New Roman" panose="02020603050405020304" pitchFamily="18" charset="0"/>
                <a:cs typeface="Times New Roman" panose="02020603050405020304" pitchFamily="18" charset="0"/>
              </a:rPr>
              <a:t> especially</a:t>
            </a:r>
            <a:r>
              <a:rPr lang="sr-Latn-CS" sz="1800" dirty="0">
                <a:solidFill>
                  <a:schemeClr val="bg2"/>
                </a:solidFill>
                <a:latin typeface="Times New Roman" panose="02020603050405020304" pitchFamily="18" charset="0"/>
                <a:cs typeface="Times New Roman" panose="02020603050405020304" pitchFamily="18" charset="0"/>
              </a:rPr>
              <a:t> in the states of fear, stress</a:t>
            </a:r>
            <a:r>
              <a:rPr lang="en-GB" sz="1800" dirty="0">
                <a:solidFill>
                  <a:schemeClr val="bg2"/>
                </a:solidFill>
                <a:latin typeface="Times New Roman" panose="02020603050405020304" pitchFamily="18" charset="0"/>
                <a:cs typeface="Times New Roman" panose="02020603050405020304" pitchFamily="18" charset="0"/>
              </a:rPr>
              <a:t> and </a:t>
            </a:r>
            <a:r>
              <a:rPr lang="sr-Latn-CS" sz="1800" dirty="0">
                <a:solidFill>
                  <a:schemeClr val="bg2"/>
                </a:solidFill>
                <a:latin typeface="Times New Roman" panose="02020603050405020304" pitchFamily="18" charset="0"/>
                <a:cs typeface="Times New Roman" panose="02020603050405020304" pitchFamily="18" charset="0"/>
              </a:rPr>
              <a:t>anxiety. </a:t>
            </a:r>
            <a:endParaRPr lang="en-GB" sz="1800" dirty="0">
              <a:solidFill>
                <a:schemeClr val="bg2"/>
              </a:solidFill>
              <a:latin typeface="Times New Roman" panose="02020603050405020304" pitchFamily="18" charset="0"/>
              <a:cs typeface="Times New Roman" panose="02020603050405020304" pitchFamily="18" charset="0"/>
            </a:endParaRPr>
          </a:p>
          <a:p>
            <a:pPr>
              <a:buFontTx/>
              <a:buChar char="-"/>
              <a:defRPr/>
            </a:pPr>
            <a:r>
              <a:rPr lang="en-GB" sz="1800" dirty="0">
                <a:solidFill>
                  <a:schemeClr val="bg2"/>
                </a:solidFill>
                <a:latin typeface="Times New Roman" panose="02020603050405020304" pitchFamily="18" charset="0"/>
                <a:cs typeface="Times New Roman" panose="02020603050405020304" pitchFamily="18" charset="0"/>
              </a:rPr>
              <a:t>Particularly involved in the processing of information about threats. ALARM !!! </a:t>
            </a:r>
          </a:p>
          <a:p>
            <a:pPr>
              <a:buFontTx/>
              <a:buChar char="-"/>
              <a:defRPr/>
            </a:pPr>
            <a:r>
              <a:rPr lang="en-US" altLang="pl-PL" sz="1800" dirty="0">
                <a:solidFill>
                  <a:schemeClr val="bg2"/>
                </a:solidFill>
                <a:latin typeface="Times New Roman" panose="02020603050405020304" pitchFamily="18" charset="0"/>
                <a:cs typeface="Times New Roman" panose="02020603050405020304" pitchFamily="18" charset="0"/>
              </a:rPr>
              <a:t>Amygdala is also involved in mediating positive emotions.</a:t>
            </a:r>
            <a:endParaRPr lang="en-GB" sz="15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E0FCCEF-24A5-7945-500A-EE84BDD12F21}"/>
              </a:ext>
            </a:extLst>
          </p:cNvPr>
          <p:cNvSpPr txBox="1">
            <a:spLocks/>
          </p:cNvSpPr>
          <p:nvPr/>
        </p:nvSpPr>
        <p:spPr>
          <a:xfrm>
            <a:off x="0" y="687388"/>
            <a:ext cx="9144000" cy="3240087"/>
          </a:xfrm>
          <a:prstGeom prst="rect">
            <a:avLst/>
          </a:prstGeom>
        </p:spPr>
        <p:style>
          <a:lnRef idx="3">
            <a:schemeClr val="lt1"/>
          </a:lnRef>
          <a:fillRef idx="1">
            <a:schemeClr val="dk1"/>
          </a:fillRef>
          <a:effectRef idx="1">
            <a:schemeClr val="dk1"/>
          </a:effectRef>
          <a:fontRef idx="minor">
            <a:schemeClr val="lt1"/>
          </a:fontRef>
        </p:style>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just">
              <a:lnSpc>
                <a:spcPct val="120000"/>
              </a:lnSpc>
              <a:spcAft>
                <a:spcPts val="750"/>
              </a:spcAft>
              <a:defRPr/>
            </a:pPr>
            <a:r>
              <a:rPr lang="en-GB" sz="1800" b="1" dirty="0">
                <a:solidFill>
                  <a:schemeClr val="bg2"/>
                </a:solidFill>
                <a:latin typeface="Times New Roman" panose="02020603050405020304" pitchFamily="18" charset="0"/>
                <a:cs typeface="Times New Roman" panose="02020603050405020304" pitchFamily="18" charset="0"/>
              </a:rPr>
              <a:t>Important in determining the emotional significance of sensory signals and the modulation of emotional memory of important events.</a:t>
            </a:r>
          </a:p>
          <a:p>
            <a:pPr algn="just">
              <a:lnSpc>
                <a:spcPct val="120000"/>
              </a:lnSpc>
              <a:spcAft>
                <a:spcPts val="750"/>
              </a:spcAft>
              <a:defRPr/>
            </a:pPr>
            <a:r>
              <a:rPr lang="en-GB" sz="1800" dirty="0">
                <a:solidFill>
                  <a:schemeClr val="bg2"/>
                </a:solidFill>
                <a:latin typeface="Times New Roman" panose="02020603050405020304" pitchFamily="18" charset="0"/>
                <a:cs typeface="Times New Roman" panose="02020603050405020304" pitchFamily="18" charset="0"/>
              </a:rPr>
              <a:t>Sensory and association neocortex project to amygdala and through these connections amygdala receives the sensory representation of stimuli. </a:t>
            </a:r>
            <a:endParaRPr lang="en-US" sz="1800" dirty="0">
              <a:solidFill>
                <a:schemeClr val="bg2"/>
              </a:solidFill>
              <a:latin typeface="Times New Roman" panose="02020603050405020304" pitchFamily="18" charset="0"/>
              <a:cs typeface="Times New Roman" panose="02020603050405020304" pitchFamily="18" charset="0"/>
            </a:endParaRPr>
          </a:p>
          <a:p>
            <a:pPr algn="just">
              <a:lnSpc>
                <a:spcPct val="120000"/>
              </a:lnSpc>
              <a:spcAft>
                <a:spcPts val="750"/>
              </a:spcAft>
              <a:defRPr/>
            </a:pPr>
            <a:r>
              <a:rPr lang="en-GB" sz="1800" dirty="0">
                <a:solidFill>
                  <a:schemeClr val="bg2"/>
                </a:solidFill>
                <a:latin typeface="Times New Roman" panose="02020603050405020304" pitchFamily="18" charset="0"/>
                <a:cs typeface="Times New Roman" panose="02020603050405020304" pitchFamily="18" charset="0"/>
              </a:rPr>
              <a:t>This information is combined with the information received from the </a:t>
            </a:r>
            <a:r>
              <a:rPr lang="en-GB" sz="1800" dirty="0" err="1">
                <a:solidFill>
                  <a:schemeClr val="bg2"/>
                </a:solidFill>
                <a:latin typeface="Times New Roman" panose="02020603050405020304" pitchFamily="18" charset="0"/>
                <a:cs typeface="Times New Roman" panose="02020603050405020304" pitchFamily="18" charset="0"/>
              </a:rPr>
              <a:t>memoric</a:t>
            </a:r>
            <a:r>
              <a:rPr lang="en-GB" sz="1800" dirty="0">
                <a:solidFill>
                  <a:schemeClr val="bg2"/>
                </a:solidFill>
                <a:latin typeface="Times New Roman" panose="02020603050405020304" pitchFamily="18" charset="0"/>
                <a:cs typeface="Times New Roman" panose="02020603050405020304" pitchFamily="18" charset="0"/>
              </a:rPr>
              <a:t> system of temporal lobe</a:t>
            </a:r>
          </a:p>
          <a:p>
            <a:pPr algn="just">
              <a:lnSpc>
                <a:spcPct val="120000"/>
              </a:lnSpc>
              <a:spcAft>
                <a:spcPts val="750"/>
              </a:spcAft>
              <a:defRPr/>
            </a:pPr>
            <a:r>
              <a:rPr lang="en-GB" sz="1800" dirty="0">
                <a:solidFill>
                  <a:schemeClr val="bg2"/>
                </a:solidFill>
                <a:latin typeface="Times New Roman" panose="02020603050405020304" pitchFamily="18" charset="0"/>
                <a:cs typeface="Times New Roman" panose="02020603050405020304" pitchFamily="18" charset="0"/>
              </a:rPr>
              <a:t>Due to its connections, amygdala are in a good position for the formation of associations between current sensory inputs and experiences from the past. </a:t>
            </a:r>
          </a:p>
        </p:txBody>
      </p:sp>
      <p:pic>
        <p:nvPicPr>
          <p:cNvPr id="119811" name="Picture 2" descr="Amygdala-internal">
            <a:extLst>
              <a:ext uri="{FF2B5EF4-FFF2-40B4-BE49-F238E27FC236}">
                <a16:creationId xmlns:a16="http://schemas.microsoft.com/office/drawing/2014/main" id="{3961869E-5786-1DB5-CDEE-0A3A6DD82B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941763"/>
            <a:ext cx="3889375"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2" name="Picture 5" descr="emo_perception">
            <a:extLst>
              <a:ext uri="{FF2B5EF4-FFF2-40B4-BE49-F238E27FC236}">
                <a16:creationId xmlns:a16="http://schemas.microsoft.com/office/drawing/2014/main" id="{2C5A9AB0-D7E3-F866-8390-4F52D2D40E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3941763"/>
            <a:ext cx="4373563"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3" name="Title 1">
            <a:extLst>
              <a:ext uri="{FF2B5EF4-FFF2-40B4-BE49-F238E27FC236}">
                <a16:creationId xmlns:a16="http://schemas.microsoft.com/office/drawing/2014/main" id="{7BC5616D-D4DB-A23A-C072-CD0466DD03C6}"/>
              </a:ext>
            </a:extLst>
          </p:cNvPr>
          <p:cNvSpPr txBox="1">
            <a:spLocks noChangeArrowheads="1"/>
          </p:cNvSpPr>
          <p:nvPr/>
        </p:nvSpPr>
        <p:spPr bwMode="auto">
          <a:xfrm>
            <a:off x="2987675" y="115888"/>
            <a:ext cx="27892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eaLnBrk="1" hangingPunct="1">
              <a:spcBef>
                <a:spcPct val="0"/>
              </a:spcBef>
              <a:buClrTx/>
              <a:buSzTx/>
              <a:buFontTx/>
              <a:buNone/>
            </a:pPr>
            <a:r>
              <a:rPr lang="en-GB" altLang="en-US" b="1">
                <a:solidFill>
                  <a:srgbClr val="FFFFFF"/>
                </a:solidFill>
                <a:latin typeface="Times New Roman" panose="02020603050405020304" pitchFamily="18" charset="0"/>
                <a:cs typeface="Times New Roman" panose="02020603050405020304" pitchFamily="18" charset="0"/>
              </a:rPr>
              <a:t>AMYGDALA</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Резултат слика за amygdala human">
            <a:extLst>
              <a:ext uri="{FF2B5EF4-FFF2-40B4-BE49-F238E27FC236}">
                <a16:creationId xmlns:a16="http://schemas.microsoft.com/office/drawing/2014/main" id="{3837ABD6-43A4-2A5D-F0D7-CFA3E47D69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221163"/>
            <a:ext cx="4103688"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2989F061-0E43-85EE-B216-AFE831A7DDD5}"/>
              </a:ext>
            </a:extLst>
          </p:cNvPr>
          <p:cNvSpPr txBox="1">
            <a:spLocks/>
          </p:cNvSpPr>
          <p:nvPr/>
        </p:nvSpPr>
        <p:spPr>
          <a:xfrm>
            <a:off x="0" y="981075"/>
            <a:ext cx="9144000" cy="2727325"/>
          </a:xfrm>
          <a:prstGeom prst="rect">
            <a:avLst/>
          </a:prstGeom>
        </p:spPr>
        <p:style>
          <a:lnRef idx="3">
            <a:schemeClr val="lt1"/>
          </a:lnRef>
          <a:fillRef idx="1">
            <a:schemeClr val="dk1"/>
          </a:fillRef>
          <a:effectRef idx="1">
            <a:schemeClr val="dk1"/>
          </a:effectRef>
          <a:fontRef idx="minor">
            <a:schemeClr val="lt1"/>
          </a:fontRef>
        </p:style>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just">
              <a:lnSpc>
                <a:spcPct val="120000"/>
              </a:lnSpc>
              <a:spcAft>
                <a:spcPts val="750"/>
              </a:spcAft>
              <a:defRPr/>
            </a:pPr>
            <a:r>
              <a:rPr lang="en-GB" sz="1800" dirty="0">
                <a:solidFill>
                  <a:schemeClr val="bg2"/>
                </a:solidFill>
                <a:latin typeface="Times New Roman" panose="02020603050405020304" pitchFamily="18" charset="0"/>
                <a:cs typeface="Times New Roman" panose="02020603050405020304" pitchFamily="18" charset="0"/>
              </a:rPr>
              <a:t>When it perceives a threat, the amygdala triggers hypothalamus and other brain regions (like brain stem) in order prepare them to the “red alert” - </a:t>
            </a:r>
            <a:r>
              <a:rPr lang="sr-Latn-CS" sz="1800" dirty="0">
                <a:solidFill>
                  <a:schemeClr val="bg2"/>
                </a:solidFill>
                <a:latin typeface="Times New Roman" panose="02020603050405020304" pitchFamily="18" charset="0"/>
                <a:cs typeface="Times New Roman" panose="02020603050405020304" pitchFamily="18" charset="0"/>
              </a:rPr>
              <a:t>mediates in </a:t>
            </a:r>
            <a:r>
              <a:rPr lang="en-GB" sz="1800" dirty="0">
                <a:solidFill>
                  <a:schemeClr val="bg2"/>
                </a:solidFill>
                <a:latin typeface="Times New Roman" panose="02020603050405020304" pitchFamily="18" charset="0"/>
                <a:cs typeface="Times New Roman" panose="02020603050405020304" pitchFamily="18" charset="0"/>
              </a:rPr>
              <a:t>autonomic and motor </a:t>
            </a:r>
            <a:r>
              <a:rPr lang="sr-Latn-CS" sz="1800" dirty="0">
                <a:solidFill>
                  <a:schemeClr val="bg2"/>
                </a:solidFill>
                <a:latin typeface="Times New Roman" panose="02020603050405020304" pitchFamily="18" charset="0"/>
                <a:cs typeface="Times New Roman" panose="02020603050405020304" pitchFamily="18" charset="0"/>
              </a:rPr>
              <a:t>expression of fear</a:t>
            </a:r>
            <a:r>
              <a:rPr lang="en-GB" sz="1800" dirty="0">
                <a:solidFill>
                  <a:schemeClr val="bg2"/>
                </a:solidFill>
                <a:latin typeface="Times New Roman" panose="02020603050405020304" pitchFamily="18" charset="0"/>
                <a:cs typeface="Times New Roman" panose="02020603050405020304" pitchFamily="18" charset="0"/>
              </a:rPr>
              <a:t>, stress and anxiety</a:t>
            </a:r>
          </a:p>
          <a:p>
            <a:pPr marL="214313" lvl="2" algn="just">
              <a:lnSpc>
                <a:spcPct val="120000"/>
              </a:lnSpc>
              <a:spcAft>
                <a:spcPts val="750"/>
              </a:spcAft>
              <a:defRPr/>
            </a:pPr>
            <a:r>
              <a:rPr lang="en-GB" dirty="0">
                <a:solidFill>
                  <a:schemeClr val="bg2"/>
                </a:solidFill>
                <a:latin typeface="Times New Roman" panose="02020603050405020304" pitchFamily="18" charset="0"/>
                <a:cs typeface="Times New Roman" panose="02020603050405020304" pitchFamily="18" charset="0"/>
              </a:rPr>
              <a:t>It also </a:t>
            </a:r>
            <a:r>
              <a:rPr lang="en-US" altLang="en-US" dirty="0">
                <a:solidFill>
                  <a:schemeClr val="bg2"/>
                </a:solidFill>
                <a:latin typeface="Times New Roman" panose="02020603050405020304" pitchFamily="18" charset="0"/>
                <a:cs typeface="Times New Roman" panose="02020603050405020304" pitchFamily="18" charset="0"/>
              </a:rPr>
              <a:t>sends information to the hippocampus, and certain cortical areas (prefrontal cortex - “thinking brain”)</a:t>
            </a:r>
          </a:p>
          <a:p>
            <a:pPr algn="just">
              <a:lnSpc>
                <a:spcPct val="120000"/>
              </a:lnSpc>
              <a:spcAft>
                <a:spcPts val="750"/>
              </a:spcAft>
              <a:defRPr/>
            </a:pPr>
            <a:r>
              <a:rPr lang="en-GB" sz="1800" b="1" dirty="0">
                <a:solidFill>
                  <a:schemeClr val="bg2"/>
                </a:solidFill>
                <a:latin typeface="Times New Roman" panose="02020603050405020304" pitchFamily="18" charset="0"/>
                <a:cs typeface="Times New Roman" panose="02020603050405020304" pitchFamily="18" charset="0"/>
              </a:rPr>
              <a:t>These functions of amygdala are critical for successful coping with various stimuli in everyday social environment</a:t>
            </a:r>
          </a:p>
        </p:txBody>
      </p:sp>
      <p:sp>
        <p:nvSpPr>
          <p:cNvPr id="120836" name="Title 1">
            <a:extLst>
              <a:ext uri="{FF2B5EF4-FFF2-40B4-BE49-F238E27FC236}">
                <a16:creationId xmlns:a16="http://schemas.microsoft.com/office/drawing/2014/main" id="{EC7A5CAD-230C-2093-09EA-15170D048054}"/>
              </a:ext>
            </a:extLst>
          </p:cNvPr>
          <p:cNvSpPr txBox="1">
            <a:spLocks noChangeArrowheads="1"/>
          </p:cNvSpPr>
          <p:nvPr/>
        </p:nvSpPr>
        <p:spPr bwMode="auto">
          <a:xfrm>
            <a:off x="3006725" y="115888"/>
            <a:ext cx="27892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eaLnBrk="1" hangingPunct="1">
              <a:spcBef>
                <a:spcPct val="0"/>
              </a:spcBef>
              <a:buClrTx/>
              <a:buSzTx/>
              <a:buFontTx/>
              <a:buNone/>
            </a:pPr>
            <a:r>
              <a:rPr lang="en-GB" altLang="en-US" b="1">
                <a:solidFill>
                  <a:srgbClr val="FFFFFF"/>
                </a:solidFill>
                <a:latin typeface="Times New Roman" panose="02020603050405020304" pitchFamily="18" charset="0"/>
                <a:cs typeface="Times New Roman" panose="02020603050405020304" pitchFamily="18" charset="0"/>
              </a:rPr>
              <a:t>AMYGDALA</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a:extLst>
              <a:ext uri="{FF2B5EF4-FFF2-40B4-BE49-F238E27FC236}">
                <a16:creationId xmlns:a16="http://schemas.microsoft.com/office/drawing/2014/main" id="{9E30D793-BA21-6E6B-D590-F2CE0F08AC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0"/>
            <a:ext cx="9144000" cy="675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6B616C0C-1F4B-851A-DA7D-92CAE7067D45}"/>
              </a:ext>
            </a:extLst>
          </p:cNvPr>
          <p:cNvSpPr>
            <a:spLocks noGrp="1" noChangeArrowheads="1"/>
          </p:cNvSpPr>
          <p:nvPr>
            <p:ph type="title"/>
          </p:nvPr>
        </p:nvSpPr>
        <p:spPr>
          <a:xfrm>
            <a:off x="573088" y="0"/>
            <a:ext cx="8229600" cy="1052513"/>
          </a:xfrm>
        </p:spPr>
        <p:txBody>
          <a:bodyPr/>
          <a:lstStyle/>
          <a:p>
            <a:r>
              <a:rPr lang="en-US" altLang="en-US" sz="3200">
                <a:latin typeface="Times New Roman" panose="02020603050405020304" pitchFamily="18" charset="0"/>
                <a:cs typeface="Times New Roman" panose="02020603050405020304" pitchFamily="18" charset="0"/>
              </a:rPr>
              <a:t>Amygdala stimulation produces emotional behaviors through subcortical pathways</a:t>
            </a:r>
          </a:p>
        </p:txBody>
      </p:sp>
      <p:pic>
        <p:nvPicPr>
          <p:cNvPr id="122883" name="Picture 5" descr="50">
            <a:extLst>
              <a:ext uri="{FF2B5EF4-FFF2-40B4-BE49-F238E27FC236}">
                <a16:creationId xmlns:a16="http://schemas.microsoft.com/office/drawing/2014/main" id="{D62089A7-DB3A-989F-AD85-460BDD90E28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6771" b="21667"/>
          <a:stretch>
            <a:fillRect/>
          </a:stretch>
        </p:blipFill>
        <p:spPr>
          <a:xfrm>
            <a:off x="1289050" y="2997200"/>
            <a:ext cx="7788275" cy="3773488"/>
          </a:xfrm>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884" name="Picture 4">
            <a:extLst>
              <a:ext uri="{FF2B5EF4-FFF2-40B4-BE49-F238E27FC236}">
                <a16:creationId xmlns:a16="http://schemas.microsoft.com/office/drawing/2014/main" id="{5BF683D2-7CDE-E11C-3A13-FFDC49D426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68413"/>
            <a:ext cx="3232150" cy="191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Резултат слика за amygdala human">
            <a:extLst>
              <a:ext uri="{FF2B5EF4-FFF2-40B4-BE49-F238E27FC236}">
                <a16:creationId xmlns:a16="http://schemas.microsoft.com/office/drawing/2014/main" id="{99C29D8F-4B96-7B85-0CD3-4BE29AC348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4365625"/>
            <a:ext cx="4102100" cy="23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A5F12725-1D80-33B7-3140-9DC11A5F2815}"/>
              </a:ext>
            </a:extLst>
          </p:cNvPr>
          <p:cNvSpPr txBox="1">
            <a:spLocks/>
          </p:cNvSpPr>
          <p:nvPr/>
        </p:nvSpPr>
        <p:spPr>
          <a:xfrm>
            <a:off x="-12700" y="677863"/>
            <a:ext cx="4824413" cy="4321175"/>
          </a:xfrm>
          <a:prstGeom prst="rect">
            <a:avLst/>
          </a:prstGeom>
        </p:spPr>
        <p:style>
          <a:lnRef idx="3">
            <a:schemeClr val="lt1"/>
          </a:lnRef>
          <a:fillRef idx="1">
            <a:schemeClr val="dk1"/>
          </a:fillRef>
          <a:effectRef idx="1">
            <a:schemeClr val="dk1"/>
          </a:effectRef>
          <a:fontRef idx="minor">
            <a:schemeClr val="lt1"/>
          </a:fontRef>
        </p:style>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214313" lvl="2">
              <a:lnSpc>
                <a:spcPct val="120000"/>
              </a:lnSpc>
              <a:spcAft>
                <a:spcPts val="750"/>
              </a:spcAft>
              <a:defRPr/>
            </a:pPr>
            <a:r>
              <a:rPr lang="en-GB" dirty="0">
                <a:solidFill>
                  <a:schemeClr val="bg2"/>
                </a:solidFill>
                <a:latin typeface="Times New Roman" panose="02020603050405020304" pitchFamily="18" charset="0"/>
                <a:cs typeface="Times New Roman" panose="02020603050405020304" pitchFamily="18" charset="0"/>
              </a:rPr>
              <a:t>Stimulation: </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production of feelings of anger and violence,</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as well as fear and anxiety</a:t>
            </a:r>
            <a:br>
              <a:rPr lang="en-GB" dirty="0">
                <a:solidFill>
                  <a:schemeClr val="bg2"/>
                </a:solidFill>
                <a:latin typeface="Times New Roman" panose="02020603050405020304" pitchFamily="18" charset="0"/>
                <a:cs typeface="Times New Roman" panose="02020603050405020304" pitchFamily="18" charset="0"/>
              </a:rPr>
            </a:br>
            <a:r>
              <a:rPr lang="en-GB" dirty="0">
                <a:solidFill>
                  <a:schemeClr val="bg2"/>
                </a:solidFill>
                <a:latin typeface="Times New Roman" panose="02020603050405020304" pitchFamily="18" charset="0"/>
                <a:cs typeface="Times New Roman" panose="02020603050405020304" pitchFamily="18" charset="0"/>
              </a:rPr>
              <a:t>- </a:t>
            </a:r>
            <a:r>
              <a:rPr lang="en-US" dirty="0">
                <a:solidFill>
                  <a:schemeClr val="bg2"/>
                </a:solidFill>
                <a:latin typeface="Times New Roman" panose="02020603050405020304" pitchFamily="18" charset="0"/>
                <a:cs typeface="Times New Roman" panose="02020603050405020304" pitchFamily="18" charset="0"/>
              </a:rPr>
              <a:t>i</a:t>
            </a:r>
            <a:r>
              <a:rPr lang="en-US" altLang="en-US" dirty="0">
                <a:solidFill>
                  <a:schemeClr val="bg2"/>
                </a:solidFill>
                <a:latin typeface="Times New Roman" panose="02020603050405020304" pitchFamily="18" charset="0"/>
                <a:cs typeface="Times New Roman" panose="02020603050405020304" pitchFamily="18" charset="0"/>
              </a:rPr>
              <a:t>ncreased sympathetic nervous system activity</a:t>
            </a:r>
            <a:br>
              <a:rPr lang="en-US" altLang="en-US" dirty="0">
                <a:solidFill>
                  <a:schemeClr val="bg2"/>
                </a:solidFill>
                <a:latin typeface="Times New Roman" panose="02020603050405020304" pitchFamily="18" charset="0"/>
                <a:cs typeface="Times New Roman" panose="02020603050405020304" pitchFamily="18" charset="0"/>
              </a:rPr>
            </a:br>
            <a:r>
              <a:rPr lang="en-US" altLang="en-US" dirty="0">
                <a:solidFill>
                  <a:schemeClr val="bg2"/>
                </a:solidFill>
                <a:latin typeface="Times New Roman" panose="02020603050405020304" pitchFamily="18" charset="0"/>
                <a:cs typeface="Times New Roman" panose="02020603050405020304" pitchFamily="18" charset="0"/>
              </a:rPr>
              <a:t>- </a:t>
            </a:r>
            <a:r>
              <a:rPr lang="en-US" altLang="en-US" dirty="0" err="1">
                <a:solidFill>
                  <a:schemeClr val="bg2"/>
                </a:solidFill>
                <a:latin typeface="Times New Roman" panose="02020603050405020304" pitchFamily="18" charset="0"/>
                <a:cs typeface="Times New Roman" panose="02020603050405020304" pitchFamily="18" charset="0"/>
              </a:rPr>
              <a:t>hypervigilance</a:t>
            </a:r>
            <a:br>
              <a:rPr lang="en-US" altLang="en-US" dirty="0">
                <a:solidFill>
                  <a:schemeClr val="bg2"/>
                </a:solidFill>
                <a:latin typeface="Times New Roman" panose="02020603050405020304" pitchFamily="18" charset="0"/>
                <a:cs typeface="Times New Roman" panose="02020603050405020304" pitchFamily="18" charset="0"/>
              </a:rPr>
            </a:br>
            <a:r>
              <a:rPr lang="en-US" altLang="en-US" dirty="0">
                <a:solidFill>
                  <a:schemeClr val="bg2"/>
                </a:solidFill>
                <a:latin typeface="Times New Roman" panose="02020603050405020304" pitchFamily="18" charset="0"/>
                <a:cs typeface="Times New Roman" panose="02020603050405020304" pitchFamily="18" charset="0"/>
              </a:rPr>
              <a:t>- even a neutral stimuli are seen as fearful</a:t>
            </a:r>
            <a:br>
              <a:rPr lang="en-US" altLang="en-US" dirty="0">
                <a:solidFill>
                  <a:schemeClr val="bg2"/>
                </a:solidFill>
                <a:latin typeface="Times New Roman" panose="02020603050405020304" pitchFamily="18" charset="0"/>
                <a:cs typeface="Times New Roman" panose="02020603050405020304" pitchFamily="18" charset="0"/>
              </a:rPr>
            </a:br>
            <a:r>
              <a:rPr lang="en-US" altLang="en-US" dirty="0">
                <a:solidFill>
                  <a:schemeClr val="bg2"/>
                </a:solidFill>
                <a:latin typeface="Times New Roman" panose="02020603050405020304" pitchFamily="18" charset="0"/>
                <a:cs typeface="Times New Roman" panose="02020603050405020304" pitchFamily="18" charset="0"/>
              </a:rPr>
              <a:t>- increased activity of stress axis (HPA axis)</a:t>
            </a:r>
            <a:endParaRPr lang="en-GB" dirty="0">
              <a:solidFill>
                <a:schemeClr val="bg2"/>
              </a:solidFill>
              <a:latin typeface="Times New Roman" panose="02020603050405020304" pitchFamily="18" charset="0"/>
              <a:cs typeface="Times New Roman" panose="02020603050405020304" pitchFamily="18" charset="0"/>
            </a:endParaRPr>
          </a:p>
          <a:p>
            <a:pPr>
              <a:lnSpc>
                <a:spcPct val="120000"/>
              </a:lnSpc>
              <a:spcAft>
                <a:spcPts val="750"/>
              </a:spcAft>
              <a:defRPr/>
            </a:pPr>
            <a:r>
              <a:rPr lang="en-GB" sz="1800" dirty="0">
                <a:solidFill>
                  <a:schemeClr val="bg2"/>
                </a:solidFill>
                <a:latin typeface="Times New Roman" panose="02020603050405020304" pitchFamily="18" charset="0"/>
                <a:cs typeface="Times New Roman" panose="02020603050405020304" pitchFamily="18" charset="0"/>
              </a:rPr>
              <a:t>Destruction: </a:t>
            </a:r>
            <a:br>
              <a:rPr lang="en-GB" sz="1800" dirty="0">
                <a:solidFill>
                  <a:schemeClr val="bg2"/>
                </a:solidFill>
                <a:latin typeface="Times New Roman" panose="02020603050405020304" pitchFamily="18" charset="0"/>
                <a:cs typeface="Times New Roman" panose="02020603050405020304" pitchFamily="18" charset="0"/>
              </a:rPr>
            </a:br>
            <a:r>
              <a:rPr lang="en-GB" sz="1800" dirty="0">
                <a:solidFill>
                  <a:schemeClr val="bg2"/>
                </a:solidFill>
                <a:latin typeface="Times New Roman" panose="02020603050405020304" pitchFamily="18" charset="0"/>
                <a:cs typeface="Times New Roman" panose="02020603050405020304" pitchFamily="18" charset="0"/>
              </a:rPr>
              <a:t>- hyperorality</a:t>
            </a:r>
            <a:br>
              <a:rPr lang="en-GB" sz="1800" dirty="0">
                <a:solidFill>
                  <a:schemeClr val="bg2"/>
                </a:solidFill>
                <a:latin typeface="Times New Roman" panose="02020603050405020304" pitchFamily="18" charset="0"/>
                <a:cs typeface="Times New Roman" panose="02020603050405020304" pitchFamily="18" charset="0"/>
              </a:rPr>
            </a:br>
            <a:r>
              <a:rPr lang="en-GB" sz="1800" dirty="0">
                <a:solidFill>
                  <a:schemeClr val="bg2"/>
                </a:solidFill>
                <a:latin typeface="Times New Roman" panose="02020603050405020304" pitchFamily="18" charset="0"/>
                <a:cs typeface="Times New Roman" panose="02020603050405020304" pitchFamily="18" charset="0"/>
              </a:rPr>
              <a:t>- </a:t>
            </a:r>
            <a:r>
              <a:rPr lang="en-GB" sz="1800" dirty="0" err="1">
                <a:solidFill>
                  <a:schemeClr val="bg2"/>
                </a:solidFill>
                <a:latin typeface="Times New Roman" panose="02020603050405020304" pitchFamily="18" charset="0"/>
                <a:cs typeface="Times New Roman" panose="02020603050405020304" pitchFamily="18" charset="0"/>
              </a:rPr>
              <a:t>hypersexuallity</a:t>
            </a:r>
            <a:br>
              <a:rPr lang="en-GB" sz="1800" dirty="0">
                <a:solidFill>
                  <a:schemeClr val="bg2"/>
                </a:solidFill>
                <a:latin typeface="Times New Roman" panose="02020603050405020304" pitchFamily="18" charset="0"/>
                <a:cs typeface="Times New Roman" panose="02020603050405020304" pitchFamily="18" charset="0"/>
              </a:rPr>
            </a:br>
            <a:r>
              <a:rPr lang="en-GB" sz="1800" dirty="0">
                <a:solidFill>
                  <a:schemeClr val="bg2"/>
                </a:solidFill>
                <a:latin typeface="Times New Roman" panose="02020603050405020304" pitchFamily="18" charset="0"/>
                <a:cs typeface="Times New Roman" panose="02020603050405020304" pitchFamily="18" charset="0"/>
              </a:rPr>
              <a:t>- disinhibited </a:t>
            </a:r>
            <a:r>
              <a:rPr lang="en-GB" sz="1800" dirty="0" err="1">
                <a:solidFill>
                  <a:schemeClr val="bg2"/>
                </a:solidFill>
                <a:latin typeface="Times New Roman" panose="02020603050405020304" pitchFamily="18" charset="0"/>
                <a:cs typeface="Times New Roman" panose="02020603050405020304" pitchFamily="18" charset="0"/>
              </a:rPr>
              <a:t>behavior</a:t>
            </a:r>
            <a:r>
              <a:rPr lang="en-GB" sz="1800" dirty="0">
                <a:solidFill>
                  <a:schemeClr val="bg2"/>
                </a:solidFill>
                <a:latin typeface="Times New Roman" panose="02020603050405020304" pitchFamily="18" charset="0"/>
                <a:cs typeface="Times New Roman" panose="02020603050405020304" pitchFamily="18" charset="0"/>
              </a:rPr>
              <a:t> (like in drunkenness)</a:t>
            </a:r>
            <a:br>
              <a:rPr lang="en-GB" sz="1800" dirty="0">
                <a:solidFill>
                  <a:schemeClr val="bg2"/>
                </a:solidFill>
                <a:latin typeface="Times New Roman" panose="02020603050405020304" pitchFamily="18" charset="0"/>
                <a:cs typeface="Times New Roman" panose="02020603050405020304" pitchFamily="18" charset="0"/>
              </a:rPr>
            </a:br>
            <a:r>
              <a:rPr lang="en-GB" sz="1800" dirty="0">
                <a:solidFill>
                  <a:schemeClr val="bg2"/>
                </a:solidFill>
                <a:latin typeface="Times New Roman" panose="02020603050405020304" pitchFamily="18" charset="0"/>
                <a:cs typeface="Times New Roman" panose="02020603050405020304" pitchFamily="18" charset="0"/>
              </a:rPr>
              <a:t>- no fear</a:t>
            </a:r>
            <a:br>
              <a:rPr lang="en-GB" sz="1275" dirty="0"/>
            </a:br>
            <a:endParaRPr lang="en-GB" sz="1275" dirty="0"/>
          </a:p>
        </p:txBody>
      </p:sp>
      <p:sp>
        <p:nvSpPr>
          <p:cNvPr id="123908" name="Title 1">
            <a:extLst>
              <a:ext uri="{FF2B5EF4-FFF2-40B4-BE49-F238E27FC236}">
                <a16:creationId xmlns:a16="http://schemas.microsoft.com/office/drawing/2014/main" id="{E6C0C588-5A91-6BAD-70D7-4C684C5AFEA6}"/>
              </a:ext>
            </a:extLst>
          </p:cNvPr>
          <p:cNvSpPr txBox="1">
            <a:spLocks noChangeArrowheads="1"/>
          </p:cNvSpPr>
          <p:nvPr/>
        </p:nvSpPr>
        <p:spPr bwMode="auto">
          <a:xfrm>
            <a:off x="2987675" y="115888"/>
            <a:ext cx="27892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defTabSz="45720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defTabSz="4572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defTabSz="4572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defTabSz="4572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defTabSz="4572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algn="ctr" eaLnBrk="1" hangingPunct="1">
              <a:spcBef>
                <a:spcPct val="0"/>
              </a:spcBef>
              <a:buClrTx/>
              <a:buSzTx/>
              <a:buFontTx/>
              <a:buNone/>
            </a:pPr>
            <a:r>
              <a:rPr lang="en-GB" altLang="en-US" b="1">
                <a:solidFill>
                  <a:srgbClr val="FFFFFF"/>
                </a:solidFill>
                <a:latin typeface="Times New Roman" panose="02020603050405020304" pitchFamily="18" charset="0"/>
                <a:cs typeface="Times New Roman" panose="02020603050405020304" pitchFamily="18" charset="0"/>
              </a:rPr>
              <a:t>AMYGDALA</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a:extLst>
              <a:ext uri="{FF2B5EF4-FFF2-40B4-BE49-F238E27FC236}">
                <a16:creationId xmlns:a16="http://schemas.microsoft.com/office/drawing/2014/main" id="{83D77020-DE90-C40E-3F80-7DE4CB11C4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775" y="609600"/>
            <a:ext cx="741045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Textured">
  <a:themeElements>
    <a:clrScheme name="">
      <a:dk1>
        <a:srgbClr val="FFFFFF"/>
      </a:dk1>
      <a:lt1>
        <a:srgbClr val="4D4D4D"/>
      </a:lt1>
      <a:dk2>
        <a:srgbClr val="FFFFFF"/>
      </a:dk2>
      <a:lt2>
        <a:srgbClr val="080808"/>
      </a:lt2>
      <a:accent1>
        <a:srgbClr val="666699"/>
      </a:accent1>
      <a:accent2>
        <a:srgbClr val="3366CC"/>
      </a:accent2>
      <a:accent3>
        <a:srgbClr val="B2B2B2"/>
      </a:accent3>
      <a:accent4>
        <a:srgbClr val="DCDCDC"/>
      </a:accent4>
      <a:accent5>
        <a:srgbClr val="B9B9CA"/>
      </a:accent5>
      <a:accent6>
        <a:srgbClr val="2D5BB7"/>
      </a:accent6>
      <a:hlink>
        <a:srgbClr val="00CCFF"/>
      </a:hlink>
      <a:folHlink>
        <a:srgbClr val="CCCCFF"/>
      </a:folHlink>
    </a:clrScheme>
    <a:fontScheme nam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20633</TotalTime>
  <Pages>0</Pages>
  <Words>8163</Words>
  <Characters>0</Characters>
  <Application>Microsoft Office PowerPoint</Application>
  <PresentationFormat>On-screen Show (4:3)</PresentationFormat>
  <Lines>0</Lines>
  <Paragraphs>645</Paragraphs>
  <Slides>123</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123</vt:i4>
      </vt:variant>
    </vt:vector>
  </HeadingPairs>
  <TitlesOfParts>
    <vt:vector size="137" baseType="lpstr">
      <vt:lpstr>Dotum</vt:lpstr>
      <vt:lpstr>ＭＳ Ｐゴシック</vt:lpstr>
      <vt:lpstr>Arial</vt:lpstr>
      <vt:lpstr>BlinkMacSystemFont</vt:lpstr>
      <vt:lpstr>Bookman Old Style</vt:lpstr>
      <vt:lpstr>Constantia</vt:lpstr>
      <vt:lpstr>Söhne</vt:lpstr>
      <vt:lpstr>Symbol</vt:lpstr>
      <vt:lpstr>Tahoma</vt:lpstr>
      <vt:lpstr>Times</vt:lpstr>
      <vt:lpstr>Times New Roman</vt:lpstr>
      <vt:lpstr>ui-sans-serif</vt:lpstr>
      <vt:lpstr>Wingdings</vt:lpstr>
      <vt:lpstr>Textured</vt:lpstr>
      <vt:lpstr>PowerPoint Presentation</vt:lpstr>
      <vt:lpstr>Subcortical grey matter of telencephalon (cerebrum)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Functions of the Basal Ganglia</vt:lpstr>
      <vt:lpstr>Pathways of Motor Loop</vt:lpstr>
      <vt:lpstr>PowerPoint Presentation</vt:lpstr>
      <vt:lpstr>PowerPoint Presentation</vt:lpstr>
      <vt:lpstr>PowerPoint Presentation</vt:lpstr>
      <vt:lpstr>PowerPoint Presentation</vt:lpstr>
      <vt:lpstr>Direct Pathway (aka the Express Route)</vt:lpstr>
      <vt:lpstr>Indirect Pathway  (aka, scenic route)</vt:lpstr>
      <vt:lpstr>Input modulation</vt:lpstr>
      <vt:lpstr>PowerPoint Presentation</vt:lpstr>
      <vt:lpstr>PowerPoint Presentation</vt:lpstr>
      <vt:lpstr>PowerPoint Presentation</vt:lpstr>
      <vt:lpstr>PowerPoint Presentation</vt:lpstr>
      <vt:lpstr>PowerPoint Presentation</vt:lpstr>
      <vt:lpstr>DA in the Indirect Pathway</vt:lpstr>
      <vt:lpstr>Direct and Indirect Motor Loops</vt:lpstr>
      <vt:lpstr>PowerPoint Presentation</vt:lpstr>
      <vt:lpstr>PowerPoint Presentation</vt:lpstr>
      <vt:lpstr>PowerPoint Presentation</vt:lpstr>
      <vt:lpstr>Movement Disorders</vt:lpstr>
      <vt:lpstr>Hemiballismus</vt:lpstr>
      <vt:lpstr>Hemiballismus</vt:lpstr>
      <vt:lpstr>Huntington’s Disease</vt:lpstr>
      <vt:lpstr>Huntington’s Disease</vt:lpstr>
      <vt:lpstr>Parkinson’s Disease</vt:lpstr>
      <vt:lpstr>Parkinson’s Disease</vt:lpstr>
      <vt:lpstr>Claustrum</vt:lpstr>
      <vt:lpstr>Claustrum</vt:lpstr>
      <vt:lpstr>-Limbic system- -Amygdala-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AMYGDALA</vt:lpstr>
      <vt:lpstr>Divisions of amygdala</vt:lpstr>
      <vt:lpstr>PowerPoint Presentation</vt:lpstr>
      <vt:lpstr>PowerPoint Presentation</vt:lpstr>
      <vt:lpstr>PowerPoint Presentation</vt:lpstr>
      <vt:lpstr>PowerPoint Presentation</vt:lpstr>
      <vt:lpstr>Amygdala stimulation produces emotional behaviors through subcortical pathways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Nucleus accumbens</vt:lpstr>
      <vt:lpstr>PowerPoint Presentation</vt:lpstr>
      <vt:lpstr>Nucleus accumbens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XP</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IvanM</dc:creator>
  <cp:keywords/>
  <dc:description/>
  <cp:lastModifiedBy>ivanaanatom ivanaanatom</cp:lastModifiedBy>
  <cp:revision>341</cp:revision>
  <dcterms:created xsi:type="dcterms:W3CDTF">2007-05-22T00:41:34Z</dcterms:created>
  <dcterms:modified xsi:type="dcterms:W3CDTF">2024-05-27T05:57:16Z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1033-10.2.0.5811</vt:lpwstr>
  </property>
</Properties>
</file>